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56" r:id="rId6"/>
    <p:sldMasterId id="2147483782" r:id="rId7"/>
  </p:sldMasterIdLst>
  <p:notesMasterIdLst>
    <p:notesMasterId r:id="rId27"/>
  </p:notesMasterIdLst>
  <p:handoutMasterIdLst>
    <p:handoutMasterId r:id="rId28"/>
  </p:handoutMasterIdLst>
  <p:sldIdLst>
    <p:sldId id="257" r:id="rId8"/>
    <p:sldId id="344" r:id="rId9"/>
    <p:sldId id="345" r:id="rId10"/>
    <p:sldId id="342" r:id="rId11"/>
    <p:sldId id="346" r:id="rId12"/>
    <p:sldId id="347" r:id="rId13"/>
    <p:sldId id="348" r:id="rId14"/>
    <p:sldId id="349" r:id="rId15"/>
    <p:sldId id="350" r:id="rId16"/>
    <p:sldId id="258" r:id="rId17"/>
    <p:sldId id="351" r:id="rId18"/>
    <p:sldId id="352" r:id="rId19"/>
    <p:sldId id="353" r:id="rId20"/>
    <p:sldId id="354" r:id="rId21"/>
    <p:sldId id="355" r:id="rId22"/>
    <p:sldId id="356" r:id="rId23"/>
    <p:sldId id="357" r:id="rId24"/>
    <p:sldId id="358" r:id="rId25"/>
    <p:sldId id="35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0947" autoAdjust="0"/>
  </p:normalViewPr>
  <p:slideViewPr>
    <p:cSldViewPr>
      <p:cViewPr varScale="1">
        <p:scale>
          <a:sx n="98" d="100"/>
          <a:sy n="98" d="100"/>
        </p:scale>
        <p:origin x="1974" y="102"/>
      </p:cViewPr>
      <p:guideLst>
        <p:guide orient="horz" pos="2160"/>
        <p:guide pos="2880"/>
      </p:guideLst>
    </p:cSldViewPr>
  </p:slideViewPr>
  <p:outlineViewPr>
    <p:cViewPr>
      <p:scale>
        <a:sx n="33" d="100"/>
        <a:sy n="33" d="100"/>
      </p:scale>
      <p:origin x="0" y="20862"/>
    </p:cViewPr>
  </p:outlineViewPr>
  <p:notesTextViewPr>
    <p:cViewPr>
      <p:scale>
        <a:sx n="3" d="2"/>
        <a:sy n="3" d="2"/>
      </p:scale>
      <p:origin x="0" y="0"/>
    </p:cViewPr>
  </p:notesTextViewPr>
  <p:notesViewPr>
    <p:cSldViewPr>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0432CF-03D0-476C-9BA3-63CFA4367802}" type="datetimeFigureOut">
              <a:rPr lang="en-US" smtClean="0"/>
              <a:t>3/2/2017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A4A1AE-C948-4195-95ED-677C6F05617A}" type="slidenum">
              <a:rPr lang="en-US" smtClean="0"/>
              <a:t>‹#›</a:t>
            </a:fld>
            <a:endParaRPr lang="en-US" dirty="0"/>
          </a:p>
        </p:txBody>
      </p:sp>
    </p:spTree>
    <p:extLst>
      <p:ext uri="{BB962C8B-B14F-4D97-AF65-F5344CB8AC3E}">
        <p14:creationId xmlns:p14="http://schemas.microsoft.com/office/powerpoint/2010/main" val="2435260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6D37FE-2D00-43CB-8929-805B04D2C847}" type="datetimeFigureOut">
              <a:rPr lang="en-US" smtClean="0"/>
              <a:t>3/2/2017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4A47EA-C402-4323-95CE-0CC8429359BE}" type="slidenum">
              <a:rPr lang="en-US" smtClean="0"/>
              <a:t>‹#›</a:t>
            </a:fld>
            <a:endParaRPr lang="en-US" dirty="0"/>
          </a:p>
        </p:txBody>
      </p:sp>
    </p:spTree>
    <p:extLst>
      <p:ext uri="{BB962C8B-B14F-4D97-AF65-F5344CB8AC3E}">
        <p14:creationId xmlns:p14="http://schemas.microsoft.com/office/powerpoint/2010/main" val="249563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Stakeholders introduce themselves and state the objective: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a:r>
            <a:r>
              <a:rPr lang="en-US" dirty="0" smtClean="0"/>
              <a:t>e objective of</a:t>
            </a:r>
            <a:r>
              <a:rPr lang="en-US" baseline="0" dirty="0" smtClean="0"/>
              <a:t> this presentation is to provide you (state and local decision-makers) with an overview of our public safety radio system, factors affecting our system, and our current needs.  </a:t>
            </a:r>
            <a:endParaRPr lang="en-US" dirty="0" smtClean="0"/>
          </a:p>
          <a:p>
            <a:endParaRPr lang="en-US" i="1" dirty="0"/>
          </a:p>
        </p:txBody>
      </p:sp>
      <p:sp>
        <p:nvSpPr>
          <p:cNvPr id="4" name="Slide Number Placeholder 3"/>
          <p:cNvSpPr>
            <a:spLocks noGrp="1"/>
          </p:cNvSpPr>
          <p:nvPr>
            <p:ph type="sldNum" sz="quarter" idx="10"/>
          </p:nvPr>
        </p:nvSpPr>
        <p:spPr/>
        <p:txBody>
          <a:bodyPr/>
          <a:lstStyle/>
          <a:p>
            <a:fld id="{CB22F718-7B99-4FF5-8641-18ECBC9F49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6967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22F718-7B99-4FF5-8641-18ECBC9F49B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1654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22F718-7B99-4FF5-8641-18ECBC9F49B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8548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1450" indent="-171450" defTabSz="89730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As</a:t>
            </a:r>
            <a:r>
              <a:rPr lang="en-US" baseline="0" dirty="0" smtClean="0">
                <a:latin typeface="Arial" panose="020B0604020202020204" pitchFamily="34" charset="0"/>
                <a:cs typeface="Arial" panose="020B0604020202020204" pitchFamily="34" charset="0"/>
              </a:rPr>
              <a:t> the nation migrates toward broadband technologies, it’s important that you understand what broadband is, what it can do, and what it cannot do (at this point).</a:t>
            </a:r>
          </a:p>
          <a:p>
            <a:pPr marL="171450" indent="-171450" defTabSz="89730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marL="171450" indent="-171450" defTabSz="897301">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Broadband: a wide-bandwidth data transmission, with an ability to simultaneously transport multiple signals and traffic types</a:t>
            </a:r>
          </a:p>
          <a:p>
            <a:pPr marL="171450" indent="-171450" defTabSz="897301">
              <a:buFont typeface="Arial" panose="020B0604020202020204" pitchFamily="34" charset="0"/>
              <a:buChar char="•"/>
              <a:defRPr/>
            </a:pPr>
            <a:endParaRPr lang="en-US" dirty="0" smtClean="0">
              <a:solidFill>
                <a:prstClr val="black"/>
              </a:solidFill>
              <a:latin typeface="Arial" panose="020B0604020202020204" pitchFamily="34" charset="0"/>
              <a:cs typeface="Arial" panose="020B0604020202020204" pitchFamily="34" charset="0"/>
            </a:endParaRPr>
          </a:p>
          <a:p>
            <a:pPr marL="171450" indent="-171450" defTabSz="897301">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Broadband has been used interchangeably to describe:</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Wireless networks: the FirstNet LTE mobile data network under development (mobile data) and by current private mobile carriers</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Wired Networks: fiber used by the telco/internet providers </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High speed internet to the home</a:t>
            </a:r>
          </a:p>
          <a:p>
            <a:pPr marL="742950" lvl="1"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The fact is that many public safety agencies already use commercial broadband services to supplement mission critical communications [provide examples of where your state/region is using commercial</a:t>
            </a:r>
            <a:r>
              <a:rPr lang="en-US" baseline="0" dirty="0" smtClean="0">
                <a:solidFill>
                  <a:prstClr val="black"/>
                </a:solidFill>
                <a:latin typeface="Arial" panose="020B0604020202020204" pitchFamily="34" charset="0"/>
                <a:cs typeface="Arial" panose="020B0604020202020204" pitchFamily="34" charset="0"/>
              </a:rPr>
              <a:t> broadband services]</a:t>
            </a:r>
          </a:p>
          <a:p>
            <a:pPr marL="285750" lvl="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This has led some to think we could use LTE (FirstNet) for voice communications and in effect, replace current LMR systems</a:t>
            </a:r>
          </a:p>
          <a:p>
            <a:pPr marL="28575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However, this is not possible</a:t>
            </a:r>
            <a:r>
              <a:rPr lang="en-US" baseline="0"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because voice capabilities will not be immediately available on the nationwide network; at first launch, the nationwide network will enable only data transmissions</a:t>
            </a:r>
            <a:r>
              <a:rPr lang="en-US" baseline="0" dirty="0" smtClean="0">
                <a:solidFill>
                  <a:prstClr val="black"/>
                </a:solidFill>
                <a:latin typeface="Arial" panose="020B0604020202020204" pitchFamily="34" charset="0"/>
                <a:cs typeface="Arial" panose="020B0604020202020204" pitchFamily="34" charset="0"/>
              </a:rPr>
              <a:t> (e.g., videos, database access, mapping)</a:t>
            </a:r>
            <a:r>
              <a:rPr lang="en-US" dirty="0" smtClean="0">
                <a:solidFill>
                  <a:prstClr val="black"/>
                </a:solidFill>
                <a:latin typeface="Arial" panose="020B0604020202020204" pitchFamily="34" charset="0"/>
                <a:cs typeface="Arial" panose="020B0604020202020204" pitchFamily="34" charset="0"/>
              </a:rPr>
              <a:t> –</a:t>
            </a:r>
            <a:r>
              <a:rPr lang="en-US" baseline="0" dirty="0" smtClean="0">
                <a:solidFill>
                  <a:prstClr val="black"/>
                </a:solidFill>
                <a:latin typeface="Arial" panose="020B0604020202020204" pitchFamily="34" charset="0"/>
                <a:cs typeface="Arial" panose="020B0604020202020204" pitchFamily="34" charset="0"/>
              </a:rPr>
              <a:t> not voice </a:t>
            </a:r>
          </a:p>
          <a:p>
            <a:pPr marL="285750" indent="-285750">
              <a:buFont typeface="Arial" panose="020B0604020202020204" pitchFamily="34" charset="0"/>
              <a:buChar char="•"/>
            </a:pPr>
            <a:endParaRPr lang="en-US" baseline="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It is expected that the nationwide network will enable secure, reliable voice eventually, but will not offer it at first launch</a:t>
            </a:r>
          </a:p>
          <a:p>
            <a:pPr marL="28575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12</a:t>
            </a:fld>
            <a:endParaRPr lang="en-US" dirty="0"/>
          </a:p>
        </p:txBody>
      </p:sp>
    </p:spTree>
    <p:extLst>
      <p:ext uri="{BB962C8B-B14F-4D97-AF65-F5344CB8AC3E}">
        <p14:creationId xmlns:p14="http://schemas.microsoft.com/office/powerpoint/2010/main" val="317483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1450" indent="-171450" defTabSz="89730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Nationwide</a:t>
            </a:r>
            <a:r>
              <a:rPr lang="en-US" baseline="0" dirty="0" smtClean="0">
                <a:latin typeface="Arial" panose="020B0604020202020204" pitchFamily="34" charset="0"/>
                <a:cs typeface="Arial" panose="020B0604020202020204" pitchFamily="34" charset="0"/>
              </a:rPr>
              <a:t> Public Safety Broadband Network (NPSBN) was authorized by Congress in 2012</a:t>
            </a:r>
          </a:p>
          <a:p>
            <a:pPr marL="171450" indent="-171450" defTabSz="89730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The goal was to establish a single platform where public safety agencies at all levels of government could communicate, interoperate</a:t>
            </a:r>
          </a:p>
          <a:p>
            <a:pPr marL="171450" indent="-171450" defTabSz="89730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Spectrum was set aside to build a dedicated network, just for public safety use</a:t>
            </a:r>
          </a:p>
          <a:p>
            <a:pPr marL="171450" indent="-171450" defTabSz="89730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The network is designed to provide public safety with greater access to advanced technologies, data, video – and for all agencies to be able to interoperate when needed </a:t>
            </a:r>
          </a:p>
          <a:p>
            <a:pPr marL="171450" indent="-171450" defTabSz="89730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13</a:t>
            </a:fld>
            <a:endParaRPr lang="en-US" dirty="0"/>
          </a:p>
        </p:txBody>
      </p:sp>
    </p:spTree>
    <p:extLst>
      <p:ext uri="{BB962C8B-B14F-4D97-AF65-F5344CB8AC3E}">
        <p14:creationId xmlns:p14="http://schemas.microsoft.com/office/powerpoint/2010/main" val="217727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Currently, public safety personnel leverage state and local LMR networks for mission critical voice – this is the most reliable means of communications for responders </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Public safety also leverages commercial services (voice and data), which are useful, in that they allow first responders to access data, and other forms of information (e.g., video feeds, social media) that</a:t>
            </a:r>
            <a:r>
              <a:rPr lang="en-US" baseline="0" dirty="0" smtClean="0">
                <a:latin typeface="Arial" panose="020B0604020202020204" pitchFamily="34" charset="0"/>
                <a:cs typeface="Arial" panose="020B0604020202020204" pitchFamily="34" charset="0"/>
              </a:rPr>
              <a:t> can help to inform the response, but these services are </a:t>
            </a:r>
            <a:r>
              <a:rPr lang="en-US" dirty="0" smtClean="0">
                <a:latin typeface="Arial" panose="020B0604020202020204" pitchFamily="34" charset="0"/>
                <a:cs typeface="Arial" panose="020B0604020202020204" pitchFamily="34" charset="0"/>
              </a:rPr>
              <a:t>subject to the same vulnerabilities as personal cell phones (e.g., overload during emergency, dropped calls, spotty coverage, poor voice quality).  These services</a:t>
            </a:r>
            <a:r>
              <a:rPr lang="en-US" baseline="0" dirty="0" smtClean="0">
                <a:latin typeface="Arial" panose="020B0604020202020204" pitchFamily="34" charset="0"/>
                <a:cs typeface="Arial" panose="020B0604020202020204" pitchFamily="34" charset="0"/>
              </a:rPr>
              <a:t> are useful to public safety, but are not reliable enough for lifesaving tasks – for those, public safety uses LMR mission critical voice. </a:t>
            </a:r>
          </a:p>
          <a:p>
            <a:pPr marL="285750" indent="-2857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So now, public safety agencies</a:t>
            </a:r>
            <a:r>
              <a:rPr lang="en-US" baseline="0" dirty="0" smtClean="0">
                <a:latin typeface="Arial" panose="020B0604020202020204" pitchFamily="34" charset="0"/>
                <a:cs typeface="Arial" panose="020B0604020202020204" pitchFamily="34" charset="0"/>
              </a:rPr>
              <a:t> are using state and local </a:t>
            </a:r>
            <a:r>
              <a:rPr lang="en-US" dirty="0" smtClean="0">
                <a:latin typeface="Arial" panose="020B0604020202020204" pitchFamily="34" charset="0"/>
                <a:cs typeface="Arial" panose="020B0604020202020204" pitchFamily="34" charset="0"/>
              </a:rPr>
              <a:t>LMR systems, and commercial services to communicate</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14</a:t>
            </a:fld>
            <a:endParaRPr lang="en-US" dirty="0"/>
          </a:p>
        </p:txBody>
      </p:sp>
    </p:spTree>
    <p:extLst>
      <p:ext uri="{BB962C8B-B14F-4D97-AF65-F5344CB8AC3E}">
        <p14:creationId xmlns:p14="http://schemas.microsoft.com/office/powerpoint/2010/main" val="345931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pitchFamily="34" charset="0"/>
                <a:cs typeface="Arial" panose="020B0604020202020204" pitchFamily="34" charset="0"/>
              </a:rPr>
              <a:t>At first launch, FirstNet will provide high‐speed data, video, and voice; </a:t>
            </a:r>
            <a:r>
              <a:rPr lang="en-US" dirty="0" smtClean="0">
                <a:latin typeface="Arial" panose="020B0604020202020204" pitchFamily="34" charset="0"/>
                <a:cs typeface="Arial" panose="020B0604020202020204" pitchFamily="34" charset="0"/>
              </a:rPr>
              <a:t>but </a:t>
            </a:r>
            <a:r>
              <a:rPr lang="en-US" b="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mission critical voice capabilities. </a:t>
            </a:r>
            <a:endParaRPr lang="en-US" baseline="0" dirty="0" smtClean="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prstClr val="black"/>
                </a:solidFill>
                <a:latin typeface="Arial" panose="020B0604020202020204" pitchFamily="34" charset="0"/>
                <a:cs typeface="Arial" panose="020B0604020202020204" pitchFamily="34" charset="0"/>
              </a:rPr>
              <a:t>Per FirstNet - </a:t>
            </a:r>
            <a:r>
              <a:rPr lang="en-US" dirty="0" smtClean="0">
                <a:solidFill>
                  <a:prstClr val="black"/>
                </a:solidFill>
                <a:latin typeface="Arial" panose="020B0604020202020204" pitchFamily="34" charset="0"/>
                <a:cs typeface="Arial" panose="020B0604020202020204" pitchFamily="34" charset="0"/>
              </a:rPr>
              <a:t>The immediate goal is to provide a broadband network to carry </a:t>
            </a:r>
            <a:r>
              <a:rPr lang="en-US" b="1" dirty="0" smtClean="0">
                <a:solidFill>
                  <a:prstClr val="black"/>
                </a:solidFill>
                <a:latin typeface="Arial" panose="020B0604020202020204" pitchFamily="34" charset="0"/>
                <a:cs typeface="Arial" panose="020B0604020202020204" pitchFamily="34" charset="0"/>
              </a:rPr>
              <a:t>data;</a:t>
            </a:r>
            <a:r>
              <a:rPr lang="en-US" dirty="0" smtClean="0">
                <a:solidFill>
                  <a:prstClr val="black"/>
                </a:solidFill>
                <a:latin typeface="Arial" panose="020B0604020202020204" pitchFamily="34" charset="0"/>
                <a:cs typeface="Arial" panose="020B0604020202020204" pitchFamily="34" charset="0"/>
              </a:rPr>
              <a:t> although it will likely provide an option for voice communications, mission critical voice (which require higher levels of quality of service) will </a:t>
            </a:r>
            <a:r>
              <a:rPr lang="en-US" b="1" u="sng" dirty="0" smtClean="0">
                <a:solidFill>
                  <a:prstClr val="black"/>
                </a:solidFill>
                <a:latin typeface="Arial" panose="020B0604020202020204" pitchFamily="34" charset="0"/>
                <a:cs typeface="Arial" panose="020B0604020202020204" pitchFamily="34" charset="0"/>
              </a:rPr>
              <a:t>not</a:t>
            </a:r>
            <a:r>
              <a:rPr lang="en-US" dirty="0" smtClean="0">
                <a:solidFill>
                  <a:prstClr val="black"/>
                </a:solidFill>
                <a:latin typeface="Arial" panose="020B0604020202020204" pitchFamily="34" charset="0"/>
                <a:cs typeface="Arial" panose="020B0604020202020204" pitchFamily="34" charset="0"/>
              </a:rPr>
              <a:t> be available at first launch.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pitchFamily="34" charset="0"/>
                <a:cs typeface="Arial" panose="020B0604020202020204" pitchFamily="34" charset="0"/>
              </a:rPr>
              <a:t>This is due</a:t>
            </a:r>
            <a:r>
              <a:rPr lang="en-US" baseline="0" dirty="0" smtClean="0">
                <a:solidFill>
                  <a:prstClr val="black"/>
                </a:solidFill>
                <a:latin typeface="Arial" panose="020B0604020202020204" pitchFamily="34" charset="0"/>
                <a:cs typeface="Arial" panose="020B0604020202020204" pitchFamily="34" charset="0"/>
              </a:rPr>
              <a:t> in part to the fact that, a</a:t>
            </a:r>
            <a:r>
              <a:rPr lang="en-US" dirty="0" smtClean="0">
                <a:solidFill>
                  <a:prstClr val="black"/>
                </a:solidFill>
                <a:latin typeface="Arial" panose="020B0604020202020204" pitchFamily="34" charset="0"/>
                <a:cs typeface="Arial" panose="020B0604020202020204" pitchFamily="34" charset="0"/>
              </a:rPr>
              <a:t>t present, there is no tested technology to deliver voice communications over LTE broadband that meets first responder requirements (Congressional Research Service, 2015)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Therefore, public safety agencies will need to continue to use state and local LMR systems for mission critical voice, and fund state and local LMR systems to ensure first responders have access to mission critical voice</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15</a:t>
            </a:fld>
            <a:endParaRPr lang="en-US" dirty="0"/>
          </a:p>
        </p:txBody>
      </p:sp>
    </p:spTree>
    <p:extLst>
      <p:ext uri="{BB962C8B-B14F-4D97-AF65-F5344CB8AC3E}">
        <p14:creationId xmlns:p14="http://schemas.microsoft.com/office/powerpoint/2010/main" val="142077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Here is another graphic that shows the</a:t>
            </a:r>
            <a:r>
              <a:rPr lang="en-US" baseline="0" dirty="0" smtClean="0">
                <a:solidFill>
                  <a:prstClr val="black"/>
                </a:solidFill>
                <a:latin typeface="Arial" panose="020B0604020202020204" pitchFamily="34" charset="0"/>
                <a:cs typeface="Arial" panose="020B0604020202020204" pitchFamily="34" charset="0"/>
              </a:rPr>
              <a:t> division of responsibility at the launch of the NPSBN – FirstNet can provide data, while states and locals will continue to operate LMR networks, and any commercial services it needs.</a:t>
            </a:r>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16</a:t>
            </a:fld>
            <a:endParaRPr lang="en-US" dirty="0"/>
          </a:p>
        </p:txBody>
      </p:sp>
    </p:spTree>
    <p:extLst>
      <p:ext uri="{BB962C8B-B14F-4D97-AF65-F5344CB8AC3E}">
        <p14:creationId xmlns:p14="http://schemas.microsoft.com/office/powerpoint/2010/main" val="111381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This slide depicts the major issues affecting</a:t>
            </a:r>
            <a:r>
              <a:rPr lang="en-US" baseline="0" dirty="0" smtClean="0">
                <a:solidFill>
                  <a:prstClr val="black"/>
                </a:solidFill>
                <a:latin typeface="Arial" panose="020B0604020202020204" pitchFamily="34" charset="0"/>
                <a:cs typeface="Arial" panose="020B0604020202020204" pitchFamily="34" charset="0"/>
              </a:rPr>
              <a:t> the build out of the NPSBN…</a:t>
            </a:r>
          </a:p>
          <a:p>
            <a:pPr marL="171450" indent="-1714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Overall timelines affecting the NPSBN – the RFP has not yet been issued – there are no required deadlines for interim activities; the only requirements in terms of time is that the network must be in operation by 2022 – this does not provide any guidance on when FirstNet will be available in any given state</a:t>
            </a:r>
          </a:p>
          <a:p>
            <a:pPr marL="171450" indent="-1714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Requirements and standards for mission critical voice over LTE are still under development. </a:t>
            </a:r>
          </a:p>
          <a:p>
            <a:pPr marL="171450" indent="-1714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FirstNet is launching data only to start – mission critical voice will not be offered at first launch</a:t>
            </a:r>
          </a:p>
          <a:p>
            <a:pPr marL="171450" indent="-171450">
              <a:buFont typeface="Arial" panose="020B0604020202020204" pitchFamily="34" charset="0"/>
              <a:buChar char="•"/>
            </a:pPr>
            <a:endParaRPr lang="en-US" baseline="0" dirty="0" smtClean="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Therefore, the federal government has advised state and locals to sustain current LMR systems (because of all the uncertainty around FirstNet) </a:t>
            </a:r>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17</a:t>
            </a:fld>
            <a:endParaRPr lang="en-US" dirty="0"/>
          </a:p>
        </p:txBody>
      </p:sp>
    </p:spTree>
    <p:extLst>
      <p:ext uri="{BB962C8B-B14F-4D97-AF65-F5344CB8AC3E}">
        <p14:creationId xmlns:p14="http://schemas.microsoft.com/office/powerpoint/2010/main" val="73071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dirty="0" smtClean="0">
                <a:solidFill>
                  <a:prstClr val="black"/>
                </a:solidFill>
                <a:latin typeface="Arial" panose="020B0604020202020204" pitchFamily="34" charset="0"/>
                <a:cs typeface="Arial" panose="020B0604020202020204" pitchFamily="34" charset="0"/>
              </a:rPr>
              <a:t>The</a:t>
            </a:r>
            <a:r>
              <a:rPr lang="en-US" b="0" baseline="0" dirty="0" smtClean="0">
                <a:solidFill>
                  <a:prstClr val="black"/>
                </a:solidFill>
                <a:latin typeface="Arial" panose="020B0604020202020204" pitchFamily="34" charset="0"/>
                <a:cs typeface="Arial" panose="020B0604020202020204" pitchFamily="34" charset="0"/>
              </a:rPr>
              <a:t> federal government has advised states to continue to invest and maintain LMR networks – this may help to strengthen the case at the state level.  This advice has come through FirstNet, DHS, the Congressional Research Service, and major stakeholder groups (SAFECOM).</a:t>
            </a:r>
          </a:p>
          <a:p>
            <a:pPr marL="285750" indent="-285750">
              <a:buFont typeface="Arial" panose="020B0604020202020204" pitchFamily="34" charset="0"/>
              <a:buChar char="•"/>
            </a:pPr>
            <a:r>
              <a:rPr lang="en-US" b="0" baseline="0" dirty="0" smtClean="0">
                <a:solidFill>
                  <a:prstClr val="black"/>
                </a:solidFill>
                <a:latin typeface="Arial" panose="020B0604020202020204" pitchFamily="34" charset="0"/>
                <a:cs typeface="Arial" panose="020B0604020202020204" pitchFamily="34" charset="0"/>
              </a:rPr>
              <a:t>States should NOT stop investing in LMR until there is a certain and tested LTE solution that is comparable or better than current mission critical voice offered through state and local LMR networks </a:t>
            </a:r>
            <a:endParaRPr lang="en-US" b="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18</a:t>
            </a:fld>
            <a:endParaRPr lang="en-US" dirty="0"/>
          </a:p>
        </p:txBody>
      </p:sp>
    </p:spTree>
    <p:extLst>
      <p:ext uri="{BB962C8B-B14F-4D97-AF65-F5344CB8AC3E}">
        <p14:creationId xmlns:p14="http://schemas.microsoft.com/office/powerpoint/2010/main" val="129035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en-US" dirty="0" smtClean="0"/>
              <a:t>This slide is intended to illustrate why it is important to continue funding LMR. </a:t>
            </a:r>
            <a:endParaRPr lang="en-US" dirty="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19</a:t>
            </a:fld>
            <a:endParaRPr lang="en-US" dirty="0"/>
          </a:p>
        </p:txBody>
      </p:sp>
    </p:spTree>
    <p:extLst>
      <p:ext uri="{BB962C8B-B14F-4D97-AF65-F5344CB8AC3E}">
        <p14:creationId xmlns:p14="http://schemas.microsoft.com/office/powerpoint/2010/main" val="356300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First, just so we</a:t>
            </a:r>
            <a:r>
              <a:rPr lang="en-US" baseline="0" dirty="0" smtClean="0"/>
              <a:t> have a mutual understanding of what we’re talking about, here’s a quick overview: </a:t>
            </a:r>
            <a:endParaRPr lang="en-US" dirty="0" smtClean="0"/>
          </a:p>
          <a:p>
            <a:pPr marL="285750" indent="-285750">
              <a:buFont typeface="Arial" panose="020B0604020202020204" pitchFamily="34" charset="0"/>
              <a:buChar char="•"/>
            </a:pPr>
            <a:r>
              <a:rPr lang="en-US" dirty="0" smtClean="0">
                <a:solidFill>
                  <a:prstClr val="black"/>
                </a:solidFill>
                <a:latin typeface="Arial" pitchFamily="34" charset="0"/>
                <a:cs typeface="Arial" pitchFamily="34" charset="0"/>
              </a:rPr>
              <a:t>Public Safety agencies need secure and reliable communications systems to carry out day-to-day operations and response operations</a:t>
            </a:r>
          </a:p>
          <a:p>
            <a:pPr marL="285750" indent="-285750">
              <a:buFont typeface="Arial" panose="020B0604020202020204" pitchFamily="34" charset="0"/>
              <a:buChar char="•"/>
            </a:pPr>
            <a:r>
              <a:rPr lang="en-US" dirty="0" smtClean="0">
                <a:solidFill>
                  <a:prstClr val="black"/>
                </a:solidFill>
                <a:latin typeface="Arial" pitchFamily="34" charset="0"/>
                <a:cs typeface="Arial" pitchFamily="34" charset="0"/>
              </a:rPr>
              <a:t>Public safety agencies and responders use </a:t>
            </a:r>
            <a:r>
              <a:rPr lang="en-US" b="1" dirty="0" smtClean="0">
                <a:solidFill>
                  <a:prstClr val="black"/>
                </a:solidFill>
                <a:latin typeface="Arial" pitchFamily="34" charset="0"/>
                <a:cs typeface="Arial" pitchFamily="34" charset="0"/>
              </a:rPr>
              <a:t>radios </a:t>
            </a:r>
            <a:r>
              <a:rPr lang="en-US" dirty="0" smtClean="0">
                <a:solidFill>
                  <a:prstClr val="black"/>
                </a:solidFill>
                <a:latin typeface="Arial" pitchFamily="34" charset="0"/>
                <a:cs typeface="Arial" pitchFamily="34" charset="0"/>
              </a:rPr>
              <a:t>as their primary means of communications</a:t>
            </a:r>
          </a:p>
          <a:p>
            <a:pPr marL="280406" indent="-280406">
              <a:buFont typeface="Arial" panose="020B0604020202020204" pitchFamily="34" charset="0"/>
              <a:buChar char="•"/>
            </a:pPr>
            <a:r>
              <a:rPr lang="en-US" dirty="0" smtClean="0"/>
              <a:t>Public safety agencies</a:t>
            </a:r>
            <a:r>
              <a:rPr lang="en-US" baseline="0" dirty="0" smtClean="0"/>
              <a:t> typically have large systems – Land Mobile Radio (or LMR) Systems – that allow public safety agencies and responders to communicate from the base station to responders, and between responders (in vehicles or on foot)    </a:t>
            </a:r>
          </a:p>
          <a:p>
            <a:pPr marL="280406" indent="-280406">
              <a:buFont typeface="Arial" panose="020B0604020202020204" pitchFamily="34" charset="0"/>
              <a:buChar char="•"/>
            </a:pPr>
            <a:r>
              <a:rPr lang="en-US" dirty="0" smtClean="0"/>
              <a:t>LMR Systems typically consist of handheld portable radios, mobile radios, base stations, and repeaters</a:t>
            </a:r>
          </a:p>
          <a:p>
            <a:pPr marL="737606" lvl="1" indent="-280406">
              <a:buFont typeface="Arial" panose="020B0604020202020204" pitchFamily="34" charset="0"/>
              <a:buChar char="•"/>
            </a:pPr>
            <a:r>
              <a:rPr lang="en-US" dirty="0" smtClean="0"/>
              <a:t>Handheld portable radios are typically carried by public safety personnel and tend to have a limited transmission range</a:t>
            </a:r>
          </a:p>
          <a:p>
            <a:pPr marL="737606" lvl="1" indent="-280406">
              <a:buFont typeface="Arial" panose="020B0604020202020204" pitchFamily="34" charset="0"/>
              <a:buChar char="•"/>
            </a:pPr>
            <a:r>
              <a:rPr lang="en-US" dirty="0" smtClean="0"/>
              <a:t>Mobile radios are often located in vehicles and use the vehicle’s power supply and a larger antenna, providing a greater transmission range than handheld portable radios. </a:t>
            </a:r>
          </a:p>
          <a:p>
            <a:pPr marL="737606" lvl="1" indent="-280406">
              <a:buFont typeface="Arial" panose="020B0604020202020204" pitchFamily="34" charset="0"/>
              <a:buChar char="•"/>
            </a:pPr>
            <a:r>
              <a:rPr lang="en-US" dirty="0" smtClean="0"/>
              <a:t>Base station radios are located in fixed positions, such as public service access points or dispatch centers, and tend to have the most powerful transmitters. </a:t>
            </a:r>
          </a:p>
          <a:p>
            <a:pPr marL="737606" lvl="1" indent="-280406">
              <a:buFont typeface="Arial" panose="020B0604020202020204" pitchFamily="34" charset="0"/>
              <a:buChar char="•"/>
            </a:pPr>
            <a:r>
              <a:rPr lang="en-US" dirty="0" smtClean="0"/>
              <a:t>A network is required to connect the different base stations to the same communications system. </a:t>
            </a:r>
          </a:p>
          <a:p>
            <a:pPr marL="737606" lvl="1" indent="-280406">
              <a:buFont typeface="Arial" panose="020B0604020202020204" pitchFamily="34" charset="0"/>
              <a:buChar char="•"/>
            </a:pPr>
            <a:r>
              <a:rPr lang="en-US" dirty="0" smtClean="0"/>
              <a:t>Repeaters are used to increase the effective communications range of handheld portable radios, mobile radios, and base station radios by retransmitting received radio signals. </a:t>
            </a:r>
          </a:p>
          <a:p>
            <a:pPr marL="285750" indent="-285750">
              <a:buFont typeface="Arial" panose="020B0604020202020204" pitchFamily="34" charset="0"/>
              <a:buChar char="•"/>
            </a:pPr>
            <a:r>
              <a:rPr lang="en-US" dirty="0" smtClean="0">
                <a:solidFill>
                  <a:prstClr val="black"/>
                </a:solidFill>
                <a:latin typeface="Arial" pitchFamily="34" charset="0"/>
                <a:cs typeface="Arial" pitchFamily="34" charset="0"/>
              </a:rPr>
              <a:t>Over the last 50 years, public safety agencies have invested millions of dollars in LMR systems to ensure responders can talk to one another, and to other local, state, and federal officials when needed, and to improve emergency communications: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itchFamily="34" charset="0"/>
                <a:cs typeface="Arial" pitchFamily="34" charset="0"/>
              </a:rPr>
              <a:t>States have strategic plans in place (Statewide Communication Interoperability Plan- SCIP) to improve</a:t>
            </a:r>
            <a:r>
              <a:rPr lang="en-US" baseline="0" dirty="0" smtClean="0">
                <a:solidFill>
                  <a:prstClr val="black"/>
                </a:solidFill>
                <a:latin typeface="Arial" pitchFamily="34" charset="0"/>
                <a:cs typeface="Arial" pitchFamily="34" charset="0"/>
              </a:rPr>
              <a:t> emergency communications </a:t>
            </a:r>
          </a:p>
          <a:p>
            <a:pPr marL="742950" lvl="1" indent="-285750">
              <a:buFont typeface="Arial" panose="020B0604020202020204" pitchFamily="34" charset="0"/>
              <a:buChar char="•"/>
            </a:pPr>
            <a:r>
              <a:rPr lang="en-US" dirty="0" smtClean="0">
                <a:solidFill>
                  <a:prstClr val="black"/>
                </a:solidFill>
                <a:latin typeface="Arial" pitchFamily="34" charset="0"/>
                <a:cs typeface="Arial" pitchFamily="34" charset="0"/>
              </a:rPr>
              <a:t>Public safety agencies have built tremendous infrastructure and developed response procedures and agreements (MOUs, SOPs, mutual aid agreements) to improve interoperability, and address needs in the SCIP, using LMR systems, equipment, and devices</a:t>
            </a:r>
          </a:p>
          <a:p>
            <a:pPr marL="742950" lvl="1" indent="-285750">
              <a:buFont typeface="Arial" panose="020B0604020202020204" pitchFamily="34" charset="0"/>
              <a:buChar char="•"/>
            </a:pPr>
            <a:r>
              <a:rPr lang="en-US" dirty="0" smtClean="0">
                <a:solidFill>
                  <a:prstClr val="black"/>
                </a:solidFill>
                <a:latin typeface="Arial" pitchFamily="34" charset="0"/>
                <a:cs typeface="Arial" pitchFamily="34" charset="0"/>
              </a:rPr>
              <a:t>Since 9/11, public safety agencies have focused on improving interoperability between separate and disparate systems, to ensure responders in one agency,</a:t>
            </a:r>
            <a:r>
              <a:rPr lang="en-US" baseline="0" dirty="0" smtClean="0">
                <a:solidFill>
                  <a:prstClr val="black"/>
                </a:solidFill>
                <a:latin typeface="Arial" pitchFamily="34" charset="0"/>
                <a:cs typeface="Arial" pitchFamily="34" charset="0"/>
              </a:rPr>
              <a:t> (or one jurisdiction) </a:t>
            </a:r>
            <a:r>
              <a:rPr lang="en-US" dirty="0" smtClean="0">
                <a:solidFill>
                  <a:prstClr val="black"/>
                </a:solidFill>
                <a:latin typeface="Arial" pitchFamily="34" charset="0"/>
                <a:cs typeface="Arial" pitchFamily="34" charset="0"/>
              </a:rPr>
              <a:t>can talk to responders in another agency (or another </a:t>
            </a:r>
            <a:r>
              <a:rPr lang="en-US" baseline="0" dirty="0" smtClean="0">
                <a:solidFill>
                  <a:prstClr val="black"/>
                </a:solidFill>
                <a:latin typeface="Arial" pitchFamily="34" charset="0"/>
                <a:cs typeface="Arial" pitchFamily="34" charset="0"/>
              </a:rPr>
              <a:t>jurisdiction), </a:t>
            </a:r>
            <a:r>
              <a:rPr lang="en-US" dirty="0" smtClean="0">
                <a:solidFill>
                  <a:prstClr val="black"/>
                </a:solidFill>
                <a:latin typeface="Arial" pitchFamily="34" charset="0"/>
                <a:cs typeface="Arial" pitchFamily="34" charset="0"/>
              </a:rPr>
              <a:t>during day-to-day emergencies and large-scale disasters. Millions</a:t>
            </a:r>
            <a:r>
              <a:rPr lang="en-US" baseline="0" dirty="0" smtClean="0">
                <a:solidFill>
                  <a:prstClr val="black"/>
                </a:solidFill>
                <a:latin typeface="Arial" pitchFamily="34" charset="0"/>
                <a:cs typeface="Arial" pitchFamily="34" charset="0"/>
              </a:rPr>
              <a:t> of dollars in grant funds were distributed to enhance interoperability (Public Safety Interoperable Communications- PSIC grant).</a:t>
            </a:r>
            <a:endParaRPr lang="en-US" dirty="0" smtClean="0">
              <a:solidFill>
                <a:prstClr val="black"/>
              </a:solidFill>
              <a:latin typeface="Arial" pitchFamily="34" charset="0"/>
              <a:cs typeface="Arial" pitchFamily="34" charset="0"/>
            </a:endParaRPr>
          </a:p>
          <a:p>
            <a:pPr marL="285750" indent="-285750">
              <a:buFont typeface="Arial" panose="020B0604020202020204" pitchFamily="34" charset="0"/>
              <a:buChar char="•"/>
            </a:pPr>
            <a:r>
              <a:rPr lang="en-US" dirty="0" smtClean="0">
                <a:solidFill>
                  <a:prstClr val="black"/>
                </a:solidFill>
                <a:latin typeface="Arial" pitchFamily="34" charset="0"/>
                <a:cs typeface="Arial" pitchFamily="34" charset="0"/>
              </a:rPr>
              <a:t>Basically,</a:t>
            </a:r>
            <a:r>
              <a:rPr lang="en-US" baseline="0" dirty="0" smtClean="0">
                <a:solidFill>
                  <a:prstClr val="black"/>
                </a:solidFill>
                <a:latin typeface="Arial" pitchFamily="34" charset="0"/>
                <a:cs typeface="Arial" pitchFamily="34" charset="0"/>
              </a:rPr>
              <a:t> there is an entire infrastructure in place to support local public safety communications, </a:t>
            </a:r>
            <a:r>
              <a:rPr lang="en-US" b="1" baseline="0" dirty="0" smtClean="0">
                <a:solidFill>
                  <a:prstClr val="black"/>
                </a:solidFill>
                <a:latin typeface="Arial" pitchFamily="34" charset="0"/>
                <a:cs typeface="Arial" pitchFamily="34" charset="0"/>
              </a:rPr>
              <a:t>and </a:t>
            </a:r>
            <a:r>
              <a:rPr lang="en-US" baseline="0" dirty="0" smtClean="0">
                <a:solidFill>
                  <a:prstClr val="black"/>
                </a:solidFill>
                <a:latin typeface="Arial" pitchFamily="34" charset="0"/>
                <a:cs typeface="Arial" pitchFamily="34" charset="0"/>
              </a:rPr>
              <a:t>equipment, policies, and procedures in place to support interoperable communications with other agencies.</a:t>
            </a:r>
            <a:endParaRPr lang="en-US" dirty="0" smtClean="0">
              <a:solidFill>
                <a:prstClr val="black"/>
              </a:solidFill>
              <a:latin typeface="Arial" pitchFamily="34" charset="0"/>
              <a:cs typeface="Arial" pitchFamily="34" charset="0"/>
            </a:endParaRPr>
          </a:p>
          <a:p>
            <a:pPr marL="742950" lvl="1" indent="-285750">
              <a:buFont typeface="Arial" panose="020B0604020202020204" pitchFamily="34" charset="0"/>
              <a:buChar char="•"/>
            </a:pPr>
            <a:endParaRPr lang="en-US" dirty="0" smtClean="0">
              <a:solidFill>
                <a:prstClr val="black"/>
              </a:solidFill>
              <a:latin typeface="Arial" pitchFamily="34" charset="0"/>
              <a:cs typeface="Arial" pitchFamily="34" charset="0"/>
            </a:endParaRPr>
          </a:p>
          <a:p>
            <a:endParaRPr lang="en-US" dirty="0" smtClean="0"/>
          </a:p>
          <a:p>
            <a:pPr marL="0" lvl="3" defTabSz="931774" eaLnBrk="0" fontAlgn="base" hangingPunct="0">
              <a:spcAft>
                <a:spcPts val="1223"/>
              </a:spcAft>
              <a:buClr>
                <a:srgbClr val="808080"/>
              </a:buClr>
              <a:defRPr/>
            </a:pPr>
            <a:endParaRPr lang="en-US" sz="1100" b="1" dirty="0">
              <a:solidFill>
                <a:schemeClr val="tx2">
                  <a:lumMod val="50000"/>
                </a:schemeClr>
              </a:solidFill>
              <a:latin typeface="Arial" panose="020B0604020202020204" pitchFamily="34" charset="0"/>
              <a:ea typeface="ＭＳ Ｐゴシック"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2</a:t>
            </a:fld>
            <a:endParaRPr lang="en-US" dirty="0"/>
          </a:p>
        </p:txBody>
      </p:sp>
    </p:spTree>
    <p:extLst>
      <p:ext uri="{BB962C8B-B14F-4D97-AF65-F5344CB8AC3E}">
        <p14:creationId xmlns:p14="http://schemas.microsoft.com/office/powerpoint/2010/main" val="262390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280406" indent="-280406">
              <a:buFont typeface="Arial" panose="020B0604020202020204" pitchFamily="34" charset="0"/>
              <a:buChar char="•"/>
            </a:pPr>
            <a:r>
              <a:rPr lang="en-US" dirty="0" smtClean="0"/>
              <a:t>You should</a:t>
            </a:r>
            <a:r>
              <a:rPr lang="en-US" baseline="0" dirty="0" smtClean="0"/>
              <a:t> understand that agencies are at different places in terms of communications</a:t>
            </a:r>
          </a:p>
          <a:p>
            <a:pPr marL="737606" lvl="1" indent="-280406">
              <a:buFont typeface="Arial" panose="020B0604020202020204" pitchFamily="34" charset="0"/>
              <a:buChar char="•"/>
            </a:pPr>
            <a:r>
              <a:rPr lang="en-US" baseline="0" dirty="0" smtClean="0"/>
              <a:t>Some smaller agencies are still using basic LMR (radio) systems to communicate (e.g., analog systems), that were built for that agency, are not connected to other systems, are not standards-based, so they do not interoperate with other agencies or jurisdictions.  </a:t>
            </a:r>
          </a:p>
          <a:p>
            <a:pPr marL="737606" lvl="1" indent="-280406">
              <a:buFont typeface="Arial" panose="020B0604020202020204" pitchFamily="34" charset="0"/>
              <a:buChar char="•"/>
            </a:pPr>
            <a:r>
              <a:rPr lang="en-US" baseline="0" dirty="0" smtClean="0"/>
              <a:t>Others may have upgraded their systems to P25 – digital systems that provide more capabilities, and enable interoperability between other P25 systems.  </a:t>
            </a:r>
          </a:p>
          <a:p>
            <a:pPr marL="737606" lvl="1" indent="-280406">
              <a:buFont typeface="Arial" panose="020B0604020202020204" pitchFamily="34" charset="0"/>
              <a:buChar char="•"/>
            </a:pPr>
            <a:r>
              <a:rPr lang="en-US" baseline="0" dirty="0" smtClean="0"/>
              <a:t>Some have adopted more advanced, computer-based systems that allow them to connect to more agencies, more systems, more users (IP-based network)</a:t>
            </a:r>
          </a:p>
          <a:p>
            <a:pPr marL="737606" lvl="1" indent="-280406">
              <a:buFont typeface="Arial" panose="020B0604020202020204" pitchFamily="34" charset="0"/>
              <a:buChar char="•"/>
            </a:pPr>
            <a:r>
              <a:rPr lang="en-US" baseline="0" dirty="0" smtClean="0"/>
              <a:t>In addition to that, the federal government is moving forward on a plan to deploy a single nationwide BROADBAND network for public safety users, at all levels of government, which leverages an entirely different technology (LTE) that is not interoperable with current LMR infrastructure and devices, this system will just be used for data at first, not mission critical voice.</a:t>
            </a:r>
          </a:p>
          <a:p>
            <a:pPr marL="737606" lvl="1" indent="-280406">
              <a:buFont typeface="Arial" panose="020B0604020202020204" pitchFamily="34" charset="0"/>
              <a:buChar char="•"/>
            </a:pPr>
            <a:r>
              <a:rPr lang="en-US" baseline="0" dirty="0" smtClean="0"/>
              <a:t>Until this broadband system is developed by the First Responder Network Authority- FirstNet, public safety is using commercial broadband for public safety data.</a:t>
            </a:r>
          </a:p>
          <a:p>
            <a:pPr marL="280406" lvl="0" indent="-280406">
              <a:buFont typeface="Arial" panose="020B0604020202020204" pitchFamily="34" charset="0"/>
              <a:buChar char="•"/>
            </a:pPr>
            <a:r>
              <a:rPr lang="en-US" baseline="0" dirty="0" smtClean="0"/>
              <a:t>So basically, within a given state, there could be local agencies trying to upgrade an older radio system to P25 – to enable it to connect with other P25 systems in its area. In addition, there could be regional efforts or statewide efforts to move toward IP-based networks that leverage computer-based programs and technologies to connect sites, and to expand networks, coverage, and interoperability. As current upgrades are occurring, states are also engaged in preliminary planning to support the deployment of the federal broadband network.</a:t>
            </a:r>
          </a:p>
          <a:p>
            <a:pPr marL="280406" lvl="0" indent="-280406">
              <a:buFont typeface="Arial" panose="020B0604020202020204" pitchFamily="34" charset="0"/>
              <a:buChar char="•"/>
            </a:pPr>
            <a:r>
              <a:rPr lang="en-US" baseline="0" dirty="0" smtClean="0"/>
              <a:t>Some states have developed plans and strategies to manage these transitions. [Indicate whether the state has a plan – SCIP  or broadband plan under SLIGP].</a:t>
            </a:r>
          </a:p>
          <a:p>
            <a:pPr marL="280406" indent="-280406">
              <a:buFont typeface="Arial" panose="020B0604020202020204" pitchFamily="34" charset="0"/>
              <a:buChar char="•"/>
            </a:pPr>
            <a:r>
              <a:rPr lang="en-US" baseline="0" dirty="0" smtClean="0"/>
              <a:t>So before any funding is given to a state or local public safety agency for communications, it is important to understand where the entity is in terms of its technology.</a:t>
            </a:r>
          </a:p>
          <a:p>
            <a:pPr marL="280406" indent="-280406">
              <a:buFont typeface="Arial" panose="020B0604020202020204" pitchFamily="34" charset="0"/>
              <a:buChar char="•"/>
            </a:pPr>
            <a:r>
              <a:rPr lang="en-US" baseline="0" dirty="0" smtClean="0"/>
              <a:t>The next slide conveys where [our State] is…</a:t>
            </a:r>
          </a:p>
          <a:p>
            <a:endParaRPr lang="en-US" dirty="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3</a:t>
            </a:fld>
            <a:endParaRPr lang="en-US" dirty="0"/>
          </a:p>
        </p:txBody>
      </p:sp>
    </p:spTree>
    <p:extLst>
      <p:ext uri="{BB962C8B-B14F-4D97-AF65-F5344CB8AC3E}">
        <p14:creationId xmlns:p14="http://schemas.microsoft.com/office/powerpoint/2010/main" val="414808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1450" indent="-171450" defTabSz="89730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As</a:t>
            </a:r>
            <a:r>
              <a:rPr lang="en-US" baseline="0" dirty="0" smtClean="0">
                <a:latin typeface="Arial" panose="020B0604020202020204" pitchFamily="34" charset="0"/>
                <a:cs typeface="Arial" panose="020B0604020202020204" pitchFamily="34" charset="0"/>
              </a:rPr>
              <a:t> the nation migrates toward broadband technologies, it’s important that you understand what broadband is, what it can do, and what it cannot do (at this point).</a:t>
            </a:r>
          </a:p>
          <a:p>
            <a:pPr marL="171450" indent="-171450" defTabSz="89730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marL="171450" indent="-171450" defTabSz="897301">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Broadband: a wide-bandwidth data transmission, with an ability to simultaneously transport multiple signals and traffic types</a:t>
            </a:r>
          </a:p>
          <a:p>
            <a:pPr marL="171450" indent="-171450" defTabSz="897301">
              <a:buFont typeface="Arial" panose="020B0604020202020204" pitchFamily="34" charset="0"/>
              <a:buChar char="•"/>
              <a:defRPr/>
            </a:pPr>
            <a:endParaRPr lang="en-US" dirty="0" smtClean="0">
              <a:solidFill>
                <a:prstClr val="black"/>
              </a:solidFill>
              <a:latin typeface="Arial" panose="020B0604020202020204" pitchFamily="34" charset="0"/>
              <a:cs typeface="Arial" panose="020B0604020202020204" pitchFamily="34" charset="0"/>
            </a:endParaRPr>
          </a:p>
          <a:p>
            <a:pPr marL="171450" indent="-171450" defTabSz="897301">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Broadband has been used interchangeably to describe:</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Wireless networks: the FirstNet LTE mobile data network under development (mobile data) and by current private mobile carriers</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Wired Networks: fiber used by the telco/internet providers </a:t>
            </a:r>
          </a:p>
          <a:p>
            <a:pPr marL="742950" lvl="1"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High speed internet to the home</a:t>
            </a:r>
          </a:p>
          <a:p>
            <a:pPr marL="742950" lvl="1"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The fact is that many public safety agencies already use commercial broadband services to supplement mission critical communications [provide examples of where your state/region is using commercial</a:t>
            </a:r>
            <a:r>
              <a:rPr lang="en-US" baseline="0" dirty="0" smtClean="0">
                <a:solidFill>
                  <a:prstClr val="black"/>
                </a:solidFill>
                <a:latin typeface="Arial" panose="020B0604020202020204" pitchFamily="34" charset="0"/>
                <a:cs typeface="Arial" panose="020B0604020202020204" pitchFamily="34" charset="0"/>
              </a:rPr>
              <a:t> broadband services]</a:t>
            </a:r>
          </a:p>
          <a:p>
            <a:pPr marL="285750" lvl="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This has led some to think we could use LTE (FirstNet) for voice communications and in effect, replace current LMR systems</a:t>
            </a:r>
          </a:p>
          <a:p>
            <a:pPr marL="28575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However, this is not possible</a:t>
            </a:r>
            <a:r>
              <a:rPr lang="en-US" baseline="0"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because voice capabilities will not be immediately available on the nationwide network; at first launch, the nationwide network will enable only data transmissions</a:t>
            </a:r>
            <a:r>
              <a:rPr lang="en-US" baseline="0" dirty="0" smtClean="0">
                <a:solidFill>
                  <a:prstClr val="black"/>
                </a:solidFill>
                <a:latin typeface="Arial" panose="020B0604020202020204" pitchFamily="34" charset="0"/>
                <a:cs typeface="Arial" panose="020B0604020202020204" pitchFamily="34" charset="0"/>
              </a:rPr>
              <a:t> (e.g., videos, database access, mapping)</a:t>
            </a:r>
            <a:r>
              <a:rPr lang="en-US" dirty="0" smtClean="0">
                <a:solidFill>
                  <a:prstClr val="black"/>
                </a:solidFill>
                <a:latin typeface="Arial" panose="020B0604020202020204" pitchFamily="34" charset="0"/>
                <a:cs typeface="Arial" panose="020B0604020202020204" pitchFamily="34" charset="0"/>
              </a:rPr>
              <a:t> –</a:t>
            </a:r>
            <a:r>
              <a:rPr lang="en-US" baseline="0" dirty="0" smtClean="0">
                <a:solidFill>
                  <a:prstClr val="black"/>
                </a:solidFill>
                <a:latin typeface="Arial" panose="020B0604020202020204" pitchFamily="34" charset="0"/>
                <a:cs typeface="Arial" panose="020B0604020202020204" pitchFamily="34" charset="0"/>
              </a:rPr>
              <a:t> not voice </a:t>
            </a:r>
          </a:p>
          <a:p>
            <a:pPr marL="285750" indent="-285750">
              <a:buFont typeface="Arial" panose="020B0604020202020204" pitchFamily="34" charset="0"/>
              <a:buChar char="•"/>
            </a:pPr>
            <a:endParaRPr lang="en-US" baseline="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aseline="0" dirty="0" smtClean="0">
                <a:solidFill>
                  <a:prstClr val="black"/>
                </a:solidFill>
                <a:latin typeface="Arial" panose="020B0604020202020204" pitchFamily="34" charset="0"/>
                <a:cs typeface="Arial" panose="020B0604020202020204" pitchFamily="34" charset="0"/>
              </a:rPr>
              <a:t>It is expected that the nationwide network will enable secure, reliable voice eventually, but will not offer it at first launch</a:t>
            </a:r>
          </a:p>
          <a:p>
            <a:pPr marL="285750" indent="-28575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4</a:t>
            </a:fld>
            <a:endParaRPr lang="en-US" dirty="0"/>
          </a:p>
        </p:txBody>
      </p:sp>
    </p:spTree>
    <p:extLst>
      <p:ext uri="{BB962C8B-B14F-4D97-AF65-F5344CB8AC3E}">
        <p14:creationId xmlns:p14="http://schemas.microsoft.com/office/powerpoint/2010/main" val="258190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Here is a graphic that shows the current situation </a:t>
            </a:r>
          </a:p>
          <a:p>
            <a:pPr marL="625444" lvl="1" indent="-168244">
              <a:buFont typeface="Arial" panose="020B0604020202020204" pitchFamily="34" charset="0"/>
              <a:buChar char="•"/>
            </a:pPr>
            <a:r>
              <a:rPr lang="en-US" dirty="0" smtClean="0"/>
              <a:t>The green line shows how</a:t>
            </a:r>
            <a:r>
              <a:rPr lang="en-US" baseline="0" dirty="0" smtClean="0"/>
              <a:t> current </a:t>
            </a:r>
            <a:r>
              <a:rPr lang="en-US" dirty="0" smtClean="0"/>
              <a:t>LMR systems are in use now, and will be in</a:t>
            </a:r>
            <a:r>
              <a:rPr lang="en-US" baseline="0" dirty="0" smtClean="0"/>
              <a:t> use in the long-term</a:t>
            </a:r>
            <a:endParaRPr lang="en-US" dirty="0" smtClean="0"/>
          </a:p>
          <a:p>
            <a:pPr marL="625444" lvl="1" indent="-168244">
              <a:buFont typeface="Arial" panose="020B0604020202020204" pitchFamily="34" charset="0"/>
              <a:buChar char="•"/>
            </a:pPr>
            <a:r>
              <a:rPr lang="en-US" dirty="0" smtClean="0"/>
              <a:t>The blue line shows how commercial broadband is occurring</a:t>
            </a:r>
            <a:r>
              <a:rPr lang="en-US" baseline="0" dirty="0" smtClean="0"/>
              <a:t> in parallel (it is actually </a:t>
            </a:r>
            <a:r>
              <a:rPr lang="en-US" dirty="0" smtClean="0"/>
              <a:t>moving forward at a very rapid rate)</a:t>
            </a:r>
          </a:p>
          <a:p>
            <a:pPr marL="625444" lvl="1" indent="-168244">
              <a:buFont typeface="Arial" panose="020B0604020202020204" pitchFamily="34" charset="0"/>
              <a:buChar char="•"/>
            </a:pPr>
            <a:r>
              <a:rPr lang="en-US" dirty="0" smtClean="0"/>
              <a:t>The orange</a:t>
            </a:r>
            <a:r>
              <a:rPr lang="en-US" baseline="0" dirty="0" smtClean="0"/>
              <a:t> line represents the development and deployment of the </a:t>
            </a:r>
            <a:r>
              <a:rPr lang="en-US" dirty="0" smtClean="0"/>
              <a:t>nationwide</a:t>
            </a:r>
            <a:r>
              <a:rPr lang="en-US" baseline="0" dirty="0" smtClean="0"/>
              <a:t> network, that adopts commercial LTE standards, and will eventually become the centerpiece for public safety communications</a:t>
            </a:r>
          </a:p>
          <a:p>
            <a:pPr marL="168244" lvl="0" indent="-168244">
              <a:buFont typeface="Arial" panose="020B0604020202020204" pitchFamily="34" charset="0"/>
              <a:buChar char="•"/>
            </a:pPr>
            <a:r>
              <a:rPr lang="en-US" dirty="0" smtClean="0"/>
              <a:t>There is a critical</a:t>
            </a:r>
            <a:r>
              <a:rPr lang="en-US" baseline="0" dirty="0" smtClean="0"/>
              <a:t> issue to realize here:</a:t>
            </a:r>
          </a:p>
          <a:p>
            <a:pPr marL="625444" lvl="1" indent="-168244">
              <a:buFont typeface="Arial" panose="020B0604020202020204" pitchFamily="34" charset="0"/>
              <a:buChar char="•"/>
            </a:pPr>
            <a:r>
              <a:rPr lang="en-US" baseline="0" dirty="0" smtClean="0"/>
              <a:t>Both LMR and LTE systems will have to be maintained for the long-term (some think it will be indefinitely), to ensure responders have access to secure, mission critical VOICE capabilities. Many agencies are not standing current systems down (or divesting in current LMR systems) until the technology is fully developed, tested, and proven to work. Agencies are choosing instead, to maintain current capabilities using LMR systems, and to plan for the adoption of more advanced technologies (e.g., IP-based technologies, LTE technologies), where they make sense. </a:t>
            </a:r>
          </a:p>
          <a:p>
            <a:pPr marL="457200" lvl="1" indent="0">
              <a:buFont typeface="Arial" panose="020B0604020202020204" pitchFamily="34" charset="0"/>
              <a:buNone/>
            </a:pPr>
            <a:endParaRPr lang="en-US" baseline="0" dirty="0" smtClean="0"/>
          </a:p>
          <a:p>
            <a:pPr marL="168244" lvl="0" indent="-168244">
              <a:buFont typeface="Arial" panose="020B0604020202020204" pitchFamily="34" charset="0"/>
              <a:buChar char="•"/>
            </a:pPr>
            <a:r>
              <a:rPr lang="en-US" b="1" dirty="0" smtClean="0"/>
              <a:t>Maintaining</a:t>
            </a:r>
            <a:r>
              <a:rPr lang="en-US" b="1" baseline="0" dirty="0" smtClean="0"/>
              <a:t> two systems </a:t>
            </a:r>
            <a:r>
              <a:rPr lang="en-US" b="1" dirty="0" smtClean="0"/>
              <a:t>presents definite funding challenges</a:t>
            </a:r>
          </a:p>
          <a:p>
            <a:pPr marL="625444" lvl="1" indent="-168244">
              <a:buFont typeface="Arial" panose="020B0604020202020204" pitchFamily="34" charset="0"/>
              <a:buChar char="•"/>
            </a:pPr>
            <a:r>
              <a:rPr lang="en-US" b="0" dirty="0" smtClean="0"/>
              <a:t>Agencies must maintain, upgrade, and sustain current LMR systems as they are planning for</a:t>
            </a:r>
            <a:r>
              <a:rPr lang="en-US" b="0" baseline="0" dirty="0" smtClean="0"/>
              <a:t> the nationwide network</a:t>
            </a:r>
          </a:p>
          <a:p>
            <a:pPr marL="625444" lvl="1" indent="-168244">
              <a:buFont typeface="Arial" panose="020B0604020202020204" pitchFamily="34" charset="0"/>
              <a:buChar char="•"/>
            </a:pPr>
            <a:r>
              <a:rPr lang="en-US" b="0" dirty="0" smtClean="0"/>
              <a:t>For decision-makers</a:t>
            </a:r>
            <a:r>
              <a:rPr lang="en-US" b="0" baseline="0" dirty="0" smtClean="0"/>
              <a:t> who are asked to fund state and local communications systems, </a:t>
            </a:r>
            <a:r>
              <a:rPr lang="en-US" b="0" dirty="0" smtClean="0"/>
              <a:t>it is critical to understand</a:t>
            </a:r>
          </a:p>
          <a:p>
            <a:pPr marL="1082644" lvl="2" indent="-168244">
              <a:buFont typeface="Arial" panose="020B0604020202020204" pitchFamily="34" charset="0"/>
              <a:buChar char="•"/>
            </a:pPr>
            <a:r>
              <a:rPr lang="en-US" b="0" dirty="0" smtClean="0"/>
              <a:t>Where agencies are in terms of their systems and technologies (age, life cycle, replacement</a:t>
            </a:r>
            <a:r>
              <a:rPr lang="en-US" b="0" baseline="0" dirty="0" smtClean="0"/>
              <a:t> needs)</a:t>
            </a:r>
          </a:p>
          <a:p>
            <a:pPr marL="1082644" lvl="2" indent="-168244">
              <a:buFont typeface="Arial" panose="020B0604020202020204" pitchFamily="34" charset="0"/>
              <a:buChar char="•"/>
            </a:pPr>
            <a:r>
              <a:rPr lang="en-US" b="0" baseline="0" dirty="0" smtClean="0"/>
              <a:t>Where the federal government is in terms of its nationwide network build-out</a:t>
            </a:r>
          </a:p>
          <a:p>
            <a:pPr marL="1082644" lvl="2" indent="-168244">
              <a:buFont typeface="Arial" panose="020B0604020202020204" pitchFamily="34" charset="0"/>
              <a:buChar char="•"/>
            </a:pPr>
            <a:r>
              <a:rPr lang="en-US" b="0" baseline="0" dirty="0" smtClean="0"/>
              <a:t>Where technologies are, in terms of mission critical voice</a:t>
            </a:r>
          </a:p>
          <a:p>
            <a:pPr marL="914400" lvl="2" indent="0">
              <a:buFont typeface="Arial" panose="020B0604020202020204" pitchFamily="34" charset="0"/>
              <a:buNone/>
            </a:pPr>
            <a:endParaRPr lang="en-US" b="0" dirty="0" smtClean="0"/>
          </a:p>
          <a:p>
            <a:pPr marL="168244" lvl="0" indent="-168244">
              <a:buFont typeface="Arial" panose="020B0604020202020204" pitchFamily="34" charset="0"/>
              <a:buChar char="•"/>
            </a:pPr>
            <a:r>
              <a:rPr lang="en-US" b="1" dirty="0" smtClean="0"/>
              <a:t>Understanding where we as a [state, city, region] are in terms of technology will help inform decisions about funding</a:t>
            </a:r>
          </a:p>
          <a:p>
            <a:pPr marL="168244" lvl="0" indent="-168244">
              <a:buFont typeface="Arial" panose="020B0604020202020204" pitchFamily="34" charset="0"/>
              <a:buChar char="•"/>
            </a:pPr>
            <a:r>
              <a:rPr lang="en-US" b="1" dirty="0" smtClean="0"/>
              <a:t>On</a:t>
            </a:r>
            <a:r>
              <a:rPr lang="en-US" b="1" baseline="0" dirty="0" smtClean="0"/>
              <a:t> the next slides, we will discuss our [state/local] system, issues affecting our system, potential solutions, and funding sources</a:t>
            </a:r>
            <a:endParaRPr lang="en-US" b="1" dirty="0" smtClean="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5</a:t>
            </a:fld>
            <a:endParaRPr lang="en-US" dirty="0"/>
          </a:p>
        </p:txBody>
      </p:sp>
    </p:spTree>
    <p:extLst>
      <p:ext uri="{BB962C8B-B14F-4D97-AF65-F5344CB8AC3E}">
        <p14:creationId xmlns:p14="http://schemas.microsoft.com/office/powerpoint/2010/main" val="155727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We have:</a:t>
            </a:r>
          </a:p>
          <a:p>
            <a:pPr marL="625444" lvl="1" indent="-168244">
              <a:buFont typeface="Arial" panose="020B0604020202020204" pitchFamily="34" charset="0"/>
              <a:buChar char="•"/>
            </a:pPr>
            <a:r>
              <a:rPr lang="en-US" i="1" dirty="0" smtClean="0"/>
              <a:t>Description of</a:t>
            </a:r>
            <a:r>
              <a:rPr lang="en-US" i="1" baseline="0" dirty="0" smtClean="0"/>
              <a:t> system (e.g., statewide, regional, local, ownership, age)</a:t>
            </a:r>
          </a:p>
          <a:p>
            <a:pPr marL="625444" lvl="1" indent="-168244">
              <a:buFont typeface="Arial" panose="020B0604020202020204" pitchFamily="34" charset="0"/>
              <a:buChar char="•"/>
            </a:pPr>
            <a:r>
              <a:rPr lang="en-US" i="1" baseline="0" dirty="0" smtClean="0"/>
              <a:t>Users (agencies and numbers)</a:t>
            </a:r>
          </a:p>
          <a:p>
            <a:pPr marL="625444" lvl="1" indent="-168244">
              <a:buFont typeface="Arial" panose="020B0604020202020204" pitchFamily="34" charset="0"/>
              <a:buChar char="•"/>
            </a:pPr>
            <a:r>
              <a:rPr lang="en-US" i="1" baseline="0" dirty="0" smtClean="0"/>
              <a:t>Coverage (can provide areas covered, and include coverage maps in back-up slides)</a:t>
            </a:r>
          </a:p>
          <a:p>
            <a:pPr marL="625444" lvl="1" indent="-168244">
              <a:buFont typeface="Arial" panose="020B0604020202020204" pitchFamily="34" charset="0"/>
              <a:buChar char="•"/>
            </a:pPr>
            <a:r>
              <a:rPr lang="en-US" i="1" baseline="0" dirty="0" smtClean="0"/>
              <a:t>Most recent success</a:t>
            </a:r>
          </a:p>
          <a:p>
            <a:pPr marL="625444" lvl="1" indent="-168244">
              <a:buFont typeface="Arial" panose="020B0604020202020204" pitchFamily="34" charset="0"/>
              <a:buChar char="•"/>
            </a:pPr>
            <a:r>
              <a:rPr lang="en-US" i="1" baseline="0" dirty="0" smtClean="0"/>
              <a:t>Issues with the system</a:t>
            </a:r>
          </a:p>
          <a:p>
            <a:pPr marL="625444" lvl="1" indent="-168244">
              <a:buFont typeface="Arial" panose="020B0604020202020204" pitchFamily="34" charset="0"/>
              <a:buChar char="•"/>
            </a:pPr>
            <a:r>
              <a:rPr lang="en-US" i="1" baseline="0" dirty="0" smtClean="0"/>
              <a:t>Proposal (e.g., replace current system, upgrade current system, purchase new devices)</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6</a:t>
            </a:fld>
            <a:endParaRPr lang="en-US" dirty="0"/>
          </a:p>
        </p:txBody>
      </p:sp>
    </p:spTree>
    <p:extLst>
      <p:ext uri="{BB962C8B-B14F-4D97-AF65-F5344CB8AC3E}">
        <p14:creationId xmlns:p14="http://schemas.microsoft.com/office/powerpoint/2010/main" val="215665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This would be the customized slide.  The point of this slide</a:t>
            </a:r>
            <a:r>
              <a:rPr lang="en-US" baseline="0" dirty="0" smtClean="0"/>
              <a:t> is to show how far the state has come – in terms of equipment and in terms of coordination – show how much effort and money has been put into these systems.</a:t>
            </a:r>
          </a:p>
          <a:p>
            <a:pPr marL="168244" indent="-168244">
              <a:buFont typeface="Arial" panose="020B0604020202020204" pitchFamily="34" charset="0"/>
              <a:buChar char="•"/>
            </a:pPr>
            <a:r>
              <a:rPr lang="en-US" baseline="0" dirty="0" smtClean="0"/>
              <a:t>Secondly, stress how the activities have improved interoperability, and response</a:t>
            </a:r>
          </a:p>
          <a:p>
            <a:pPr marL="168244" indent="-168244">
              <a:buFont typeface="Arial" panose="020B0604020202020204" pitchFamily="34" charset="0"/>
              <a:buChar char="•"/>
            </a:pPr>
            <a:r>
              <a:rPr lang="en-US" baseline="0" dirty="0" smtClean="0"/>
              <a:t>Third, discuss the concerns/needs of the state</a:t>
            </a:r>
            <a:r>
              <a:rPr lang="en-US" dirty="0" smtClean="0"/>
              <a:t> </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7</a:t>
            </a:fld>
            <a:endParaRPr lang="en-US" dirty="0"/>
          </a:p>
        </p:txBody>
      </p:sp>
    </p:spTree>
    <p:extLst>
      <p:ext uri="{BB962C8B-B14F-4D97-AF65-F5344CB8AC3E}">
        <p14:creationId xmlns:p14="http://schemas.microsoft.com/office/powerpoint/2010/main" val="19212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i="1" dirty="0" smtClean="0"/>
              <a:t>[This would be the customized slide</a:t>
            </a:r>
            <a:r>
              <a:rPr lang="en-US" i="1" baseline="0" dirty="0" smtClean="0"/>
              <a:t> that is based on the solution of your state/region/locality]</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8</a:t>
            </a:fld>
            <a:endParaRPr lang="en-US" dirty="0"/>
          </a:p>
        </p:txBody>
      </p:sp>
    </p:spTree>
    <p:extLst>
      <p:ext uri="{BB962C8B-B14F-4D97-AF65-F5344CB8AC3E}">
        <p14:creationId xmlns:p14="http://schemas.microsoft.com/office/powerpoint/2010/main" val="339098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i="1" dirty="0" smtClean="0"/>
              <a:t>[This would be the customized slide</a:t>
            </a:r>
            <a:r>
              <a:rPr lang="en-US" i="1" baseline="0" dirty="0" smtClean="0"/>
              <a:t> that is based on the solution of your state/region/locality]</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BD746D2-E4EC-4CD7-84A0-F291FAD8DF99}" type="slidenum">
              <a:rPr lang="en-US" smtClean="0"/>
              <a:pPr>
                <a:defRPr/>
              </a:pPr>
              <a:t>9</a:t>
            </a:fld>
            <a:endParaRPr lang="en-US" dirty="0"/>
          </a:p>
        </p:txBody>
      </p:sp>
    </p:spTree>
    <p:extLst>
      <p:ext uri="{BB962C8B-B14F-4D97-AF65-F5344CB8AC3E}">
        <p14:creationId xmlns:p14="http://schemas.microsoft.com/office/powerpoint/2010/main" val="294737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99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C09A8-D7A2-4AF9-8E4E-ADEADD022FF8}" type="datetimeFigureOut">
              <a:rPr lang="en-US" smtClean="0">
                <a:solidFill>
                  <a:prstClr val="black">
                    <a:tint val="75000"/>
                  </a:prstClr>
                </a:solidFill>
              </a:rPr>
              <a:pPr/>
              <a:t>3/2/2017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0E0D11-FF20-4F0F-83E4-082243FDAA45}"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72144" y="940455"/>
            <a:ext cx="1876456" cy="633793"/>
          </a:xfrm>
          <a:prstGeom prst="rect">
            <a:avLst/>
          </a:prstGeom>
          <a:noFill/>
          <a:ln w="9525">
            <a:noFill/>
            <a:miter lim="800000"/>
            <a:headEnd/>
            <a:tailEnd/>
          </a:ln>
        </p:spPr>
      </p:pic>
      <p:pic>
        <p:nvPicPr>
          <p:cNvPr id="12"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2062734"/>
            <a:ext cx="9144000" cy="1322832"/>
          </a:xfrm>
          <a:prstGeom prst="rect">
            <a:avLst/>
          </a:prstGeom>
          <a:noFill/>
          <a:ln w="9525">
            <a:noFill/>
            <a:miter lim="800000"/>
            <a:headEnd/>
            <a:tailEnd/>
          </a:ln>
        </p:spPr>
      </p:pic>
      <p:pic>
        <p:nvPicPr>
          <p:cNvPr id="13"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1885950"/>
            <a:ext cx="9144000" cy="152399"/>
          </a:xfrm>
          <a:prstGeom prst="rect">
            <a:avLst/>
          </a:prstGeom>
          <a:ln w="228600" cap="sq" cmpd="thickThin">
            <a:noFill/>
            <a:prstDash val="solid"/>
            <a:miter lim="800000"/>
          </a:ln>
          <a:effectLst>
            <a:innerShdw>
              <a:srgbClr val="000000"/>
            </a:innerShdw>
          </a:effectLst>
          <a:extLst/>
        </p:spPr>
      </p:pic>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113154" y="1058827"/>
            <a:ext cx="2620646" cy="561567"/>
          </a:xfrm>
          <a:prstGeom prst="rect">
            <a:avLst/>
          </a:prstGeom>
          <a:noFill/>
          <a:ln w="9525">
            <a:noFill/>
            <a:miter lim="800000"/>
            <a:headEnd/>
            <a:tailEnd/>
          </a:ln>
          <a:effectLst/>
        </p:spPr>
      </p:pic>
    </p:spTree>
    <p:extLst>
      <p:ext uri="{BB962C8B-B14F-4D97-AF65-F5344CB8AC3E}">
        <p14:creationId xmlns:p14="http://schemas.microsoft.com/office/powerpoint/2010/main" val="331625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18FE17D7-0BED-40ED-BD83-08EA6B11F74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320450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smtClean="0"/>
            </a:lvl1pPr>
          </a:lstStyle>
          <a:p>
            <a:pPr>
              <a:defRPr/>
            </a:pPr>
            <a:fld id="{273754AB-3DA9-42B3-AE25-6DB4D5D90C5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089679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smtClean="0"/>
            </a:lvl1pPr>
          </a:lstStyle>
          <a:p>
            <a:pPr>
              <a:defRPr/>
            </a:pPr>
            <a:fld id="{5F9C5924-18C5-49D4-82E6-C3B607B22A6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89951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5989638"/>
            <a:ext cx="9144000" cy="565150"/>
          </a:xfrm>
          <a:prstGeom prst="rect">
            <a:avLst/>
          </a:prstGeom>
          <a:noFill/>
          <a:ln w="9525">
            <a:noFill/>
            <a:miter lim="800000"/>
            <a:headEnd/>
            <a:tailEnd/>
          </a:ln>
        </p:spPr>
      </p:pic>
      <p:sp>
        <p:nvSpPr>
          <p:cNvPr id="5"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fontAlgn="base">
              <a:spcBef>
                <a:spcPct val="0"/>
              </a:spcBef>
              <a:spcAft>
                <a:spcPct val="0"/>
              </a:spcAft>
              <a:defRPr/>
            </a:pPr>
            <a:r>
              <a:rPr lang="en-US" altLang="en-US" sz="1800" dirty="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srcRect/>
          <a:stretch>
            <a:fillRect/>
          </a:stretch>
        </p:blipFill>
        <p:spPr bwMode="auto">
          <a:xfrm>
            <a:off x="149225" y="6022975"/>
            <a:ext cx="715963" cy="5222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5"/>
          <p:cNvSpPr>
            <a:spLocks noGrp="1" noChangeArrowheads="1"/>
          </p:cNvSpPr>
          <p:nvPr>
            <p:ph type="sldNum" sz="quarter" idx="10"/>
          </p:nvPr>
        </p:nvSpPr>
        <p:spPr/>
        <p:txBody>
          <a:bodyPr/>
          <a:lstStyle>
            <a:lvl1pPr>
              <a:defRPr smtClean="0"/>
            </a:lvl1pPr>
          </a:lstStyle>
          <a:p>
            <a:pPr>
              <a:defRPr/>
            </a:pPr>
            <a:fld id="{25A6EFD3-6AD6-4BEA-8A4A-FBDDF7AE5EF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650773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5989638"/>
            <a:ext cx="9144000" cy="565150"/>
          </a:xfrm>
          <a:prstGeom prst="rect">
            <a:avLst/>
          </a:prstGeom>
          <a:noFill/>
          <a:ln w="9525">
            <a:noFill/>
            <a:miter lim="800000"/>
            <a:headEnd/>
            <a:tailEnd/>
          </a:ln>
        </p:spPr>
      </p:pic>
      <p:sp>
        <p:nvSpPr>
          <p:cNvPr id="6"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fontAlgn="base">
              <a:spcBef>
                <a:spcPct val="0"/>
              </a:spcBef>
              <a:spcAft>
                <a:spcPct val="0"/>
              </a:spcAft>
              <a:defRPr/>
            </a:pPr>
            <a:r>
              <a:rPr lang="en-US" altLang="en-US" sz="1800" dirty="0" smtClean="0">
                <a:solidFill>
                  <a:srgbClr val="FFFFFF"/>
                </a:solidFill>
                <a:latin typeface="Arial Narrow" panose="020B0606020202030204" pitchFamily="34" charset="0"/>
              </a:rPr>
              <a:t>Federal Partnership for Interoperable Communications</a:t>
            </a:r>
          </a:p>
        </p:txBody>
      </p:sp>
      <p:pic>
        <p:nvPicPr>
          <p:cNvPr id="7" name="Picture 16"/>
          <p:cNvPicPr>
            <a:picLocks noChangeAspect="1" noChangeArrowheads="1"/>
          </p:cNvPicPr>
          <p:nvPr userDrawn="1"/>
        </p:nvPicPr>
        <p:blipFill>
          <a:blip r:embed="rId3" cstate="print"/>
          <a:srcRect/>
          <a:stretch>
            <a:fillRect/>
          </a:stretch>
        </p:blipFill>
        <p:spPr bwMode="auto">
          <a:xfrm>
            <a:off x="149225" y="6022975"/>
            <a:ext cx="715963" cy="522288"/>
          </a:xfrm>
          <a:prstGeom prst="rect">
            <a:avLst/>
          </a:prstGeom>
          <a:noFill/>
          <a:ln w="9525">
            <a:noFill/>
            <a:miter lim="800000"/>
            <a:headEnd/>
            <a:tailEnd/>
          </a:ln>
        </p:spPr>
      </p:pic>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5"/>
          <p:cNvSpPr>
            <a:spLocks noGrp="1" noChangeArrowheads="1"/>
          </p:cNvSpPr>
          <p:nvPr>
            <p:ph type="sldNum" sz="quarter" idx="10"/>
          </p:nvPr>
        </p:nvSpPr>
        <p:spPr/>
        <p:txBody>
          <a:bodyPr/>
          <a:lstStyle>
            <a:lvl1pPr>
              <a:defRPr smtClean="0"/>
            </a:lvl1pPr>
          </a:lstStyle>
          <a:p>
            <a:pPr>
              <a:defRPr/>
            </a:pPr>
            <a:fld id="{CC5DBFA9-2EA8-436C-898E-5A869DB520F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288216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4" y="0"/>
            <a:ext cx="8950325" cy="809625"/>
          </a:xfrm>
        </p:spPr>
        <p:txBody>
          <a:bodyPr/>
          <a:lstStyle>
            <a:lvl1pPr>
              <a:defRPr b="0">
                <a:effectLst/>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2000">
                <a:solidFill>
                  <a:schemeClr val="tx1"/>
                </a:solidFill>
                <a:latin typeface="ITC Franklin Gothic"/>
              </a:defRPr>
            </a:lvl1pPr>
            <a:lvl2pPr>
              <a:defRPr sz="1800">
                <a:solidFill>
                  <a:schemeClr val="tx1"/>
                </a:solidFill>
                <a:latin typeface="ITC Franklin Gothic"/>
              </a:defRPr>
            </a:lvl2pPr>
            <a:lvl3pPr>
              <a:defRPr sz="1800">
                <a:solidFill>
                  <a:schemeClr val="tx1"/>
                </a:solidFill>
                <a:latin typeface="ITC Franklin Gothic"/>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8054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621FD61-DBB9-499B-BEA0-BB8D15005F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844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sz="half" idx="1"/>
          </p:nvPr>
        </p:nvSpPr>
        <p:spPr>
          <a:xfrm>
            <a:off x="457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3AF66935-2A3D-473F-B6C6-DBE93D456B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3071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06F8B329-A544-446B-AD09-AA94FCCD32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0572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45E95D7E-DC24-4F1D-B18F-2961E57406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789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C09A8-D7A2-4AF9-8E4E-ADEADD022FF8}" type="datetimeFigureOut">
              <a:rPr lang="en-US" smtClean="0">
                <a:solidFill>
                  <a:prstClr val="black">
                    <a:tint val="75000"/>
                  </a:prstClr>
                </a:solidFill>
              </a:rPr>
              <a:pPr/>
              <a:t>3/2/2017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0E0D11-FF20-4F0F-83E4-082243FDAA45}" type="slidenum">
              <a:rPr lang="en-US" smtClean="0">
                <a:solidFill>
                  <a:prstClr val="black">
                    <a:tint val="75000"/>
                  </a:prstClr>
                </a:solidFill>
              </a:rPr>
              <a:pPr/>
              <a:t>‹#›</a:t>
            </a:fld>
            <a:endParaRPr lang="en-US" dirty="0">
              <a:solidFill>
                <a:prstClr val="black">
                  <a:tint val="75000"/>
                </a:prstClr>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029" y="-52388"/>
            <a:ext cx="9101941" cy="1195388"/>
          </a:xfrm>
          <a:prstGeom prst="rect">
            <a:avLst/>
          </a:prstGeom>
          <a:noFill/>
          <a:ln w="9525">
            <a:noFill/>
            <a:miter lim="800000"/>
            <a:headEnd/>
            <a:tailEnd/>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315201" y="6174328"/>
            <a:ext cx="1371600" cy="463273"/>
          </a:xfrm>
          <a:prstGeom prst="rect">
            <a:avLst/>
          </a:prstGeom>
          <a:noFill/>
          <a:ln w="9525">
            <a:noFill/>
            <a:miter lim="800000"/>
            <a:headEnd/>
            <a:tailEnd/>
          </a:ln>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81000" y="6219345"/>
            <a:ext cx="1906938" cy="408629"/>
          </a:xfrm>
          <a:prstGeom prst="rect">
            <a:avLst/>
          </a:prstGeom>
          <a:noFill/>
          <a:ln w="9525">
            <a:noFill/>
            <a:miter lim="800000"/>
            <a:headEnd/>
            <a:tailEnd/>
          </a:ln>
          <a:effectLst/>
        </p:spPr>
      </p:pic>
    </p:spTree>
    <p:extLst>
      <p:ext uri="{BB962C8B-B14F-4D97-AF65-F5344CB8AC3E}">
        <p14:creationId xmlns:p14="http://schemas.microsoft.com/office/powerpoint/2010/main" val="406429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08E3778-BC46-4FD4-9F2A-6A6BA79BAD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585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184070B-31CE-4B56-9A27-A2F589B6C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235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7285720-8B75-4DE4-856F-1CD18DB56C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035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61C3DE5-67A0-4F5A-BADE-EF92293D1C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4926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0"/>
            <a:ext cx="2060575" cy="5922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29325" cy="5922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5A186F3C-BD1C-4889-A809-C94CC6008D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890588"/>
          </a:xfrm>
        </p:spPr>
        <p:txBody>
          <a:bodyPr/>
          <a:lstStyle/>
          <a:p>
            <a:r>
              <a:rPr lang="en-US"/>
              <a:t>Click to edit Master title style</a:t>
            </a:r>
          </a:p>
        </p:txBody>
      </p:sp>
      <p:sp>
        <p:nvSpPr>
          <p:cNvPr id="3" name="Table Placeholder 2"/>
          <p:cNvSpPr>
            <a:spLocks noGrp="1"/>
          </p:cNvSpPr>
          <p:nvPr>
            <p:ph type="tbl" idx="1" hasCustomPrompt="1"/>
          </p:nvPr>
        </p:nvSpPr>
        <p:spPr>
          <a:xfrm>
            <a:off x="457200" y="1104900"/>
            <a:ext cx="8229600" cy="4818063"/>
          </a:xfrm>
        </p:spPr>
        <p:txBody>
          <a:bodyPr/>
          <a:lstStyle>
            <a:lvl1pPr marL="0" indent="0">
              <a:buClr>
                <a:srgbClr val="333333"/>
              </a:buClr>
              <a:buNone/>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sz="2000">
                <a:solidFill>
                  <a:srgbClr val="333333"/>
                </a:solidFill>
              </a:defRPr>
            </a:lvl5pPr>
          </a:lstStyle>
          <a:p>
            <a:pPr marL="173038" indent="-173038">
              <a:buClr>
                <a:srgbClr val="333333"/>
              </a:buClr>
            </a:pPr>
            <a:r>
              <a:rPr lang="en-US" sz="2200" dirty="0">
                <a:solidFill>
                  <a:srgbClr val="002F80"/>
                </a:solidFill>
                <a:latin typeface="JoannaMT"/>
                <a:ea typeface="Calibri"/>
                <a:cs typeface="JoannaMT"/>
              </a:rPr>
              <a:t>Subhead</a:t>
            </a:r>
            <a:endParaRPr lang="en-US" sz="2200" dirty="0">
              <a:solidFill>
                <a:srgbClr val="333333"/>
              </a:solidFill>
            </a:endParaRPr>
          </a:p>
          <a:p>
            <a:pPr marL="0" indent="0">
              <a:buClr>
                <a:srgbClr val="333333"/>
              </a:buClr>
              <a:buNone/>
            </a:pPr>
            <a:r>
              <a:rPr lang="en-US" sz="2200" dirty="0">
                <a:solidFill>
                  <a:srgbClr val="333333"/>
                </a:solidFill>
                <a:latin typeface="ITC Franklin Gothic"/>
                <a:cs typeface="Arial" pitchFamily="34" charset="0"/>
              </a:rPr>
              <a:t>1st level text </a:t>
            </a:r>
          </a:p>
          <a:p>
            <a:pPr marL="690563" lvl="1" indent="-342900">
              <a:buClr>
                <a:srgbClr val="333333"/>
              </a:buClr>
              <a:buFont typeface="Wingdings" pitchFamily="2" charset="2"/>
              <a:buChar char="§"/>
            </a:pPr>
            <a:r>
              <a:rPr lang="en-US" sz="2200" dirty="0">
                <a:solidFill>
                  <a:srgbClr val="333333"/>
                </a:solidFill>
                <a:latin typeface="ITC Franklin Gothic"/>
                <a:cs typeface="Arial" pitchFamily="34" charset="0"/>
              </a:rPr>
              <a:t>2nd level</a:t>
            </a:r>
          </a:p>
          <a:p>
            <a:pPr lvl="2">
              <a:buClr>
                <a:srgbClr val="333333"/>
              </a:buClr>
              <a:buFont typeface="Wingdings" pitchFamily="2" charset="2"/>
              <a:buChar char="§"/>
            </a:pPr>
            <a:r>
              <a:rPr lang="en-US" sz="2200" dirty="0">
                <a:solidFill>
                  <a:srgbClr val="333333"/>
                </a:solidFill>
                <a:latin typeface="ITC Franklin Gothic"/>
                <a:cs typeface="Arial" pitchFamily="34" charset="0"/>
              </a:rPr>
              <a:t>3rd level</a:t>
            </a:r>
          </a:p>
          <a:p>
            <a:pPr lvl="3">
              <a:buClr>
                <a:srgbClr val="333333"/>
              </a:buClr>
              <a:buFont typeface="Wingdings" pitchFamily="2" charset="2"/>
              <a:buChar char="§"/>
            </a:pPr>
            <a:r>
              <a:rPr lang="en-US" sz="2000" dirty="0">
                <a:solidFill>
                  <a:srgbClr val="333333"/>
                </a:solidFill>
                <a:latin typeface="ITC Franklin Gothic"/>
                <a:cs typeface="Arial" pitchFamily="34" charset="0"/>
              </a:rPr>
              <a:t>4th level</a:t>
            </a:r>
          </a:p>
          <a:p>
            <a:pPr lvl="4">
              <a:buClr>
                <a:srgbClr val="333333"/>
              </a:buClr>
              <a:buFont typeface="Wingdings" pitchFamily="2" charset="2"/>
              <a:buChar char="§"/>
            </a:pPr>
            <a:r>
              <a:rPr lang="en-US" dirty="0">
                <a:solidFill>
                  <a:srgbClr val="333333"/>
                </a:solidFill>
                <a:latin typeface="ITC Franklin Gothic"/>
                <a:cs typeface="Arial" pitchFamily="34" charset="0"/>
              </a:rPr>
              <a:t>5th level </a:t>
            </a:r>
            <a:r>
              <a:rPr lang="en-US" b="0" i="0" u="none" strike="noStrike" baseline="0" dirty="0">
                <a:solidFill>
                  <a:srgbClr val="595A5A"/>
                </a:solidFill>
                <a:latin typeface="ITC Franklin Gothic"/>
              </a:rPr>
              <a:t> </a:t>
            </a:r>
            <a:endParaRPr lang="en-US" dirty="0">
              <a:solidFill>
                <a:srgbClr val="333333"/>
              </a:solidFill>
              <a:latin typeface="ITC Franklin Gothic"/>
            </a:endParaRPr>
          </a:p>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53985EFE-597B-483E-9308-3E3F0AEA00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65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5989638"/>
            <a:ext cx="9144000" cy="565150"/>
          </a:xfrm>
          <a:prstGeom prst="rect">
            <a:avLst/>
          </a:prstGeom>
          <a:noFill/>
          <a:ln w="9525">
            <a:noFill/>
            <a:miter lim="800000"/>
            <a:headEnd/>
            <a:tailEnd/>
          </a:ln>
        </p:spPr>
      </p:pic>
      <p:sp>
        <p:nvSpPr>
          <p:cNvPr id="5" name="Text Box 15"/>
          <p:cNvSpPr txBox="1">
            <a:spLocks noChangeArrowheads="1"/>
          </p:cNvSpPr>
          <p:nvPr userDrawn="1"/>
        </p:nvSpPr>
        <p:spPr bwMode="auto">
          <a:xfrm>
            <a:off x="4476750" y="6067425"/>
            <a:ext cx="4646613" cy="366713"/>
          </a:xfrm>
          <a:prstGeom prst="rect">
            <a:avLst/>
          </a:prstGeom>
          <a:noFill/>
          <a:ln>
            <a:noFill/>
          </a:ln>
          <a:extLst/>
        </p:spPr>
        <p:txBody>
          <a:bodyPr lIns="45720" rIns="45720">
            <a:spAutoFit/>
          </a:bodyPr>
          <a:lstStyle>
            <a:lvl1pPr>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fontAlgn="base">
              <a:spcBef>
                <a:spcPct val="0"/>
              </a:spcBef>
              <a:spcAft>
                <a:spcPct val="0"/>
              </a:spcAft>
              <a:defRPr/>
            </a:pPr>
            <a:r>
              <a:rPr lang="en-US" altLang="en-US" sz="1800" dirty="0" smtClean="0">
                <a:solidFill>
                  <a:srgbClr val="FFFFFF"/>
                </a:solidFill>
                <a:latin typeface="Arial Narrow" panose="020B0606020202030204" pitchFamily="34" charset="0"/>
              </a:rPr>
              <a:t>Federal Partnership for Interoperable Communications</a:t>
            </a:r>
          </a:p>
        </p:txBody>
      </p:sp>
      <p:pic>
        <p:nvPicPr>
          <p:cNvPr id="6" name="Picture 16"/>
          <p:cNvPicPr>
            <a:picLocks noChangeAspect="1" noChangeArrowheads="1"/>
          </p:cNvPicPr>
          <p:nvPr userDrawn="1"/>
        </p:nvPicPr>
        <p:blipFill>
          <a:blip r:embed="rId3" cstate="print"/>
          <a:srcRect/>
          <a:stretch>
            <a:fillRect/>
          </a:stretch>
        </p:blipFill>
        <p:spPr bwMode="auto">
          <a:xfrm>
            <a:off x="149225" y="6022975"/>
            <a:ext cx="715963" cy="5222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smtClean="0"/>
            </a:lvl1pPr>
          </a:lstStyle>
          <a:p>
            <a:pPr>
              <a:defRPr/>
            </a:pPr>
            <a:fld id="{DF7C0847-2677-45C6-A0E9-56B4FF06D89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180309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smtClean="0"/>
            </a:lvl1pPr>
          </a:lstStyle>
          <a:p>
            <a:pPr>
              <a:defRPr/>
            </a:pPr>
            <a:fld id="{83C98D6F-068E-4C14-83E2-BF2BF3EAEA6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112660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smtClean="0"/>
            </a:lvl1pPr>
          </a:lstStyle>
          <a:p>
            <a:pPr>
              <a:defRPr/>
            </a:pPr>
            <a:fld id="{B479446D-8348-4ED4-800F-EE51B7F3CBC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26404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smtClean="0"/>
            </a:lvl1pPr>
          </a:lstStyle>
          <a:p>
            <a:pPr>
              <a:defRPr/>
            </a:pPr>
            <a:fld id="{19AF67EE-0286-49E6-9582-E8737D88702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622170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smtClean="0"/>
            </a:lvl1pPr>
          </a:lstStyle>
          <a:p>
            <a:pPr>
              <a:defRPr/>
            </a:pPr>
            <a:fld id="{B204CB36-D6FF-42C7-B571-565F4B31B88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691312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smtClean="0"/>
            </a:lvl1pPr>
          </a:lstStyle>
          <a:p>
            <a:pPr>
              <a:defRPr/>
            </a:pPr>
            <a:fld id="{7AA63848-6947-4C06-B6D3-BC5FA32A33E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196535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61C9AB94-AF1C-40E9-86D2-74129C76D2C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8341600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09A8-D7A2-4AF9-8E4E-ADEADD022FF8}" type="datetimeFigureOut">
              <a:rPr lang="en-US" smtClean="0">
                <a:solidFill>
                  <a:prstClr val="black">
                    <a:tint val="75000"/>
                  </a:prstClr>
                </a:solidFill>
              </a:rPr>
              <a:pPr/>
              <a:t>3/2/2017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E0D11-FF20-4F0F-83E4-082243FDAA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34220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09637"/>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7291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69" name="Rectangle 5"/>
          <p:cNvSpPr>
            <a:spLocks noGrp="1" noChangeArrowheads="1"/>
          </p:cNvSpPr>
          <p:nvPr>
            <p:ph type="sldNum" sz="quarter" idx="4"/>
          </p:nvPr>
        </p:nvSpPr>
        <p:spPr bwMode="black">
          <a:xfrm>
            <a:off x="8682038" y="6515100"/>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smtClean="0">
                <a:solidFill>
                  <a:schemeClr val="tx1"/>
                </a:solidFill>
              </a:defRPr>
            </a:lvl1pPr>
          </a:lstStyle>
          <a:p>
            <a:pPr eaLnBrk="0" fontAlgn="base" hangingPunct="0">
              <a:spcBef>
                <a:spcPct val="0"/>
              </a:spcBef>
              <a:spcAft>
                <a:spcPct val="0"/>
              </a:spcAft>
              <a:defRPr/>
            </a:pPr>
            <a:fld id="{9D0AC7EF-8476-47BB-A0FF-36D3AA27A5CD}" type="slidenum">
              <a:rPr lang="en-US" altLang="en-US">
                <a:solidFill>
                  <a:srgbClr val="000000"/>
                </a:solidFill>
              </a:rPr>
              <a:pPr eaLnBrk="0" fontAlgn="base" hangingPunct="0">
                <a:spcBef>
                  <a:spcPct val="0"/>
                </a:spcBef>
                <a:spcAft>
                  <a:spcPct val="0"/>
                </a:spcAft>
                <a:defRPr/>
              </a:pPr>
              <a:t>‹#›</a:t>
            </a:fld>
            <a:endParaRPr lang="en-US" altLang="en-US" dirty="0">
              <a:solidFill>
                <a:srgbClr val="000000"/>
              </a:solidFill>
            </a:endParaRPr>
          </a:p>
        </p:txBody>
      </p:sp>
      <p:pic>
        <p:nvPicPr>
          <p:cNvPr id="1029" name="Picture 6" descr="DHS_for_ppt"/>
          <p:cNvPicPr>
            <a:picLocks noChangeAspect="1" noChangeArrowheads="1"/>
          </p:cNvPicPr>
          <p:nvPr userDrawn="1"/>
        </p:nvPicPr>
        <p:blipFill>
          <a:blip r:embed="rId14" cstate="print"/>
          <a:srcRect/>
          <a:stretch>
            <a:fillRect/>
          </a:stretch>
        </p:blipFill>
        <p:spPr bwMode="auto">
          <a:xfrm>
            <a:off x="444500" y="6032500"/>
            <a:ext cx="2211388" cy="688975"/>
          </a:xfrm>
          <a:prstGeom prst="rect">
            <a:avLst/>
          </a:prstGeom>
          <a:noFill/>
          <a:ln w="9525">
            <a:noFill/>
            <a:miter lim="800000"/>
            <a:headEnd/>
            <a:tailEnd/>
          </a:ln>
        </p:spPr>
      </p:pic>
      <p:sp>
        <p:nvSpPr>
          <p:cNvPr id="1030" name="Text Box 6"/>
          <p:cNvSpPr txBox="1">
            <a:spLocks noChangeArrowheads="1"/>
          </p:cNvSpPr>
          <p:nvPr userDrawn="1"/>
        </p:nvSpPr>
        <p:spPr bwMode="auto">
          <a:xfrm>
            <a:off x="4140200" y="6299200"/>
            <a:ext cx="1854200" cy="366713"/>
          </a:xfrm>
          <a:prstGeom prst="rect">
            <a:avLst/>
          </a:prstGeom>
          <a:noFill/>
          <a:ln>
            <a:noFill/>
          </a:ln>
          <a:extLst/>
        </p:spPr>
        <p:txBody>
          <a:bodyPr lIns="91430" tIns="45715" rIns="91430" bIns="45715">
            <a:spAutoFit/>
          </a:bodyPr>
          <a:lstStyle>
            <a:lvl1pPr marL="342900" indent="-342900">
              <a:defRPr sz="2000">
                <a:solidFill>
                  <a:srgbClr val="333333"/>
                </a:solidFill>
                <a:latin typeface="Arial" panose="020B0604020202020204" pitchFamily="34" charset="0"/>
              </a:defRPr>
            </a:lvl1pPr>
            <a:lvl2pPr marL="742950" indent="-285750">
              <a:defRPr sz="2000">
                <a:solidFill>
                  <a:srgbClr val="333333"/>
                </a:solidFill>
                <a:latin typeface="Arial" panose="020B0604020202020204" pitchFamily="34" charset="0"/>
              </a:defRPr>
            </a:lvl2pPr>
            <a:lvl3pPr marL="1143000" indent="-228600">
              <a:defRPr sz="2000">
                <a:solidFill>
                  <a:srgbClr val="333333"/>
                </a:solidFill>
                <a:latin typeface="Arial" panose="020B0604020202020204" pitchFamily="34" charset="0"/>
              </a:defRPr>
            </a:lvl3pPr>
            <a:lvl4pPr marL="1600200" indent="-228600">
              <a:defRPr sz="2000">
                <a:solidFill>
                  <a:srgbClr val="333333"/>
                </a:solidFill>
                <a:latin typeface="Arial" panose="020B0604020202020204" pitchFamily="34" charset="0"/>
              </a:defRPr>
            </a:lvl4pPr>
            <a:lvl5pPr marL="2057400" indent="-228600">
              <a:defRPr sz="2000">
                <a:solidFill>
                  <a:srgbClr val="333333"/>
                </a:solidFill>
                <a:latin typeface="Arial" panose="020B0604020202020204" pitchFamily="34" charset="0"/>
              </a:defRPr>
            </a:lvl5pPr>
            <a:lvl6pPr marL="2514600" indent="-228600" eaLnBrk="0" fontAlgn="base" hangingPunct="0">
              <a:spcBef>
                <a:spcPct val="0"/>
              </a:spcBef>
              <a:spcAft>
                <a:spcPct val="0"/>
              </a:spcAft>
              <a:defRPr sz="2000">
                <a:solidFill>
                  <a:srgbClr val="333333"/>
                </a:solidFill>
                <a:latin typeface="Arial" panose="020B0604020202020204" pitchFamily="34" charset="0"/>
              </a:defRPr>
            </a:lvl6pPr>
            <a:lvl7pPr marL="2971800" indent="-228600" eaLnBrk="0" fontAlgn="base" hangingPunct="0">
              <a:spcBef>
                <a:spcPct val="0"/>
              </a:spcBef>
              <a:spcAft>
                <a:spcPct val="0"/>
              </a:spcAft>
              <a:defRPr sz="2000">
                <a:solidFill>
                  <a:srgbClr val="333333"/>
                </a:solidFill>
                <a:latin typeface="Arial" panose="020B0604020202020204" pitchFamily="34" charset="0"/>
              </a:defRPr>
            </a:lvl7pPr>
            <a:lvl8pPr marL="3429000" indent="-228600" eaLnBrk="0" fontAlgn="base" hangingPunct="0">
              <a:spcBef>
                <a:spcPct val="0"/>
              </a:spcBef>
              <a:spcAft>
                <a:spcPct val="0"/>
              </a:spcAft>
              <a:defRPr sz="2000">
                <a:solidFill>
                  <a:srgbClr val="333333"/>
                </a:solidFill>
                <a:latin typeface="Arial" panose="020B0604020202020204" pitchFamily="34" charset="0"/>
              </a:defRPr>
            </a:lvl8pPr>
            <a:lvl9pPr marL="3886200" indent="-228600" eaLnBrk="0" fontAlgn="base" hangingPunct="0">
              <a:spcBef>
                <a:spcPct val="0"/>
              </a:spcBef>
              <a:spcAft>
                <a:spcPct val="0"/>
              </a:spcAft>
              <a:defRPr sz="2000">
                <a:solidFill>
                  <a:srgbClr val="333333"/>
                </a:solidFill>
                <a:latin typeface="Arial" panose="020B0604020202020204" pitchFamily="34" charset="0"/>
              </a:defRPr>
            </a:lvl9pPr>
          </a:lstStyle>
          <a:p>
            <a:pPr eaLnBrk="0" fontAlgn="base" hangingPunct="0">
              <a:spcBef>
                <a:spcPct val="50000"/>
              </a:spcBef>
              <a:spcAft>
                <a:spcPct val="0"/>
              </a:spcAft>
              <a:buFont typeface="Wingdings" panose="05000000000000000000" pitchFamily="2" charset="2"/>
              <a:buNone/>
              <a:defRPr/>
            </a:pPr>
            <a:endParaRPr lang="en-US" altLang="en-US" sz="1800" b="1" dirty="0" smtClean="0">
              <a:solidFill>
                <a:srgbClr val="002F80"/>
              </a:solidFill>
              <a:latin typeface="Times New Roman" panose="02020603050405020304" pitchFamily="18" charset="0"/>
            </a:endParaRPr>
          </a:p>
        </p:txBody>
      </p:sp>
    </p:spTree>
    <p:extLst>
      <p:ext uri="{BB962C8B-B14F-4D97-AF65-F5344CB8AC3E}">
        <p14:creationId xmlns:p14="http://schemas.microsoft.com/office/powerpoint/2010/main" val="5669867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000063"/>
          </a:solidFill>
          <a:latin typeface="+mj-lt"/>
          <a:ea typeface="+mj-ea"/>
          <a:cs typeface="+mj-cs"/>
        </a:defRPr>
      </a:lvl1pPr>
      <a:lvl2pPr algn="l" rtl="0" eaLnBrk="0" fontAlgn="base" hangingPunct="0">
        <a:spcBef>
          <a:spcPct val="0"/>
        </a:spcBef>
        <a:spcAft>
          <a:spcPct val="0"/>
        </a:spcAft>
        <a:defRPr sz="3200">
          <a:solidFill>
            <a:srgbClr val="000063"/>
          </a:solidFill>
          <a:latin typeface="Times New Roman" pitchFamily="18" charset="0"/>
        </a:defRPr>
      </a:lvl2pPr>
      <a:lvl3pPr algn="l" rtl="0" eaLnBrk="0" fontAlgn="base" hangingPunct="0">
        <a:spcBef>
          <a:spcPct val="0"/>
        </a:spcBef>
        <a:spcAft>
          <a:spcPct val="0"/>
        </a:spcAft>
        <a:defRPr sz="3200">
          <a:solidFill>
            <a:srgbClr val="000063"/>
          </a:solidFill>
          <a:latin typeface="Times New Roman" pitchFamily="18" charset="0"/>
        </a:defRPr>
      </a:lvl3pPr>
      <a:lvl4pPr algn="l" rtl="0" eaLnBrk="0" fontAlgn="base" hangingPunct="0">
        <a:spcBef>
          <a:spcPct val="0"/>
        </a:spcBef>
        <a:spcAft>
          <a:spcPct val="0"/>
        </a:spcAft>
        <a:defRPr sz="3200">
          <a:solidFill>
            <a:srgbClr val="000063"/>
          </a:solidFill>
          <a:latin typeface="Times New Roman" pitchFamily="18" charset="0"/>
        </a:defRPr>
      </a:lvl4pPr>
      <a:lvl5pPr algn="l" rtl="0" eaLnBrk="0" fontAlgn="base" hangingPunct="0">
        <a:spcBef>
          <a:spcPct val="0"/>
        </a:spcBef>
        <a:spcAft>
          <a:spcPct val="0"/>
        </a:spcAft>
        <a:defRPr sz="32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6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2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bwMode="auto">
          <a:xfrm>
            <a:off x="98424" y="0"/>
            <a:ext cx="8950325"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200" dirty="0">
                <a:solidFill>
                  <a:srgbClr val="002F80"/>
                </a:solidFill>
                <a:latin typeface="Times New Roman" pitchFamily="18" charset="0"/>
                <a:cs typeface="Times New Roman" pitchFamily="18" charset="0"/>
              </a:rPr>
              <a:t>Sample Slide</a:t>
            </a:r>
            <a:endParaRPr lang="en-US" dirty="0"/>
          </a:p>
        </p:txBody>
      </p:sp>
      <p:sp>
        <p:nvSpPr>
          <p:cNvPr id="1027"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buClr>
                <a:srgbClr val="333333"/>
              </a:buClr>
            </a:pPr>
            <a:r>
              <a:rPr lang="en-US" sz="2200" dirty="0">
                <a:solidFill>
                  <a:srgbClr val="333333"/>
                </a:solidFill>
                <a:latin typeface="Arial" pitchFamily="34" charset="0"/>
                <a:cs typeface="Arial" pitchFamily="34" charset="0"/>
              </a:rPr>
              <a:t>Subhead</a:t>
            </a:r>
          </a:p>
          <a:p>
            <a:pPr marL="173038" indent="-173038">
              <a:buClr>
                <a:srgbClr val="333333"/>
              </a:buClr>
              <a:buFont typeface="Wingdings" pitchFamily="2" charset="2"/>
              <a:buNone/>
            </a:pPr>
            <a:r>
              <a:rPr lang="en-US" sz="2200" dirty="0">
                <a:solidFill>
                  <a:srgbClr val="333333"/>
                </a:solidFill>
                <a:latin typeface="Arial" pitchFamily="34" charset="0"/>
                <a:cs typeface="Arial" pitchFamily="34" charset="0"/>
              </a:rPr>
              <a:t>1st level text</a:t>
            </a:r>
          </a:p>
          <a:p>
            <a:pPr marL="690563" lvl="1" indent="-342900">
              <a:buClr>
                <a:srgbClr val="333333"/>
              </a:buClr>
              <a:buFont typeface="Wingdings" pitchFamily="2" charset="2"/>
              <a:buChar char="§"/>
            </a:pPr>
            <a:r>
              <a:rPr lang="en-US" sz="2200" dirty="0">
                <a:solidFill>
                  <a:srgbClr val="333333"/>
                </a:solidFill>
                <a:latin typeface="Arial" pitchFamily="34" charset="0"/>
                <a:cs typeface="Arial" pitchFamily="34" charset="0"/>
              </a:rPr>
              <a:t>2nd level</a:t>
            </a:r>
          </a:p>
          <a:p>
            <a:pPr lvl="2">
              <a:buClr>
                <a:srgbClr val="333333"/>
              </a:buClr>
              <a:buFont typeface="Wingdings" pitchFamily="2" charset="2"/>
              <a:buChar char="§"/>
            </a:pPr>
            <a:r>
              <a:rPr lang="en-US" sz="2200" dirty="0">
                <a:solidFill>
                  <a:srgbClr val="333333"/>
                </a:solidFill>
                <a:latin typeface="Arial" pitchFamily="34" charset="0"/>
                <a:cs typeface="Arial" pitchFamily="34" charset="0"/>
              </a:rPr>
              <a:t>3rd level</a:t>
            </a:r>
          </a:p>
          <a:p>
            <a:pPr lvl="3">
              <a:buClr>
                <a:srgbClr val="333333"/>
              </a:buClr>
              <a:buFont typeface="Wingdings" pitchFamily="2" charset="2"/>
              <a:buChar char="§"/>
            </a:pPr>
            <a:r>
              <a:rPr lang="en-US" sz="2000" dirty="0">
                <a:solidFill>
                  <a:srgbClr val="333333"/>
                </a:solidFill>
                <a:latin typeface="Arial" pitchFamily="34" charset="0"/>
                <a:cs typeface="Arial" pitchFamily="34" charset="0"/>
              </a:rPr>
              <a:t>4th level</a:t>
            </a:r>
          </a:p>
          <a:p>
            <a:pPr lvl="4">
              <a:buClr>
                <a:srgbClr val="333333"/>
              </a:buClr>
              <a:buFont typeface="Wingdings" pitchFamily="2" charset="2"/>
              <a:buChar char="§"/>
            </a:pPr>
            <a:r>
              <a:rPr lang="en-US" dirty="0">
                <a:solidFill>
                  <a:srgbClr val="333333"/>
                </a:solidFill>
                <a:latin typeface="Arial" pitchFamily="34" charset="0"/>
                <a:cs typeface="Arial" pitchFamily="34" charset="0"/>
              </a:rPr>
              <a:t>5th level </a:t>
            </a:r>
            <a:r>
              <a:rPr lang="en-US" b="0" i="0" u="none" strike="noStrike" baseline="0" dirty="0">
                <a:solidFill>
                  <a:srgbClr val="595A5A"/>
                </a:solidFill>
                <a:latin typeface="JEIHB J+ Franklin Gothic"/>
              </a:rPr>
              <a:t> </a:t>
            </a:r>
            <a:endParaRPr lang="en-US" dirty="0">
              <a:solidFill>
                <a:srgbClr val="333333"/>
              </a:solidFill>
            </a:endParaRPr>
          </a:p>
        </p:txBody>
      </p:sp>
      <p:sp>
        <p:nvSpPr>
          <p:cNvPr id="319499" name="Rectangle 11"/>
          <p:cNvSpPr>
            <a:spLocks noChangeArrowheads="1"/>
          </p:cNvSpPr>
          <p:nvPr/>
        </p:nvSpPr>
        <p:spPr bwMode="auto">
          <a:xfrm>
            <a:off x="463550" y="1010805"/>
            <a:ext cx="8229600" cy="8001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dirty="0">
                <a:solidFill>
                  <a:srgbClr val="000066"/>
                </a:solidFill>
                <a:effectLst>
                  <a:outerShdw blurRad="38100" dist="38100" dir="2700000" algn="tl">
                    <a:srgbClr val="C0C0C0"/>
                  </a:outerShdw>
                </a:effectLst>
              </a:rPr>
              <a:t> </a:t>
            </a:r>
          </a:p>
        </p:txBody>
      </p:sp>
      <p:sp>
        <p:nvSpPr>
          <p:cNvPr id="319508" name="Line 20"/>
          <p:cNvSpPr>
            <a:spLocks noChangeShapeType="1"/>
          </p:cNvSpPr>
          <p:nvPr/>
        </p:nvSpPr>
        <p:spPr bwMode="auto">
          <a:xfrm>
            <a:off x="0" y="890588"/>
            <a:ext cx="9144000" cy="0"/>
          </a:xfrm>
          <a:prstGeom prst="line">
            <a:avLst/>
          </a:prstGeom>
          <a:noFill/>
          <a:ln w="38100">
            <a:solidFill>
              <a:srgbClr val="333333"/>
            </a:solidFill>
            <a:round/>
            <a:headEnd/>
            <a:tailEnd/>
          </a:ln>
          <a:effectLst/>
        </p:spPr>
        <p:txBody>
          <a:bodyPr/>
          <a:lstStyle/>
          <a:p>
            <a:pPr fontAlgn="base">
              <a:lnSpc>
                <a:spcPct val="80000"/>
              </a:lnSpc>
              <a:spcBef>
                <a:spcPct val="20000"/>
              </a:spcBef>
              <a:spcAft>
                <a:spcPct val="0"/>
              </a:spcAft>
              <a:buFontTx/>
              <a:buChar char="•"/>
              <a:defRPr/>
            </a:pPr>
            <a:endParaRPr lang="en-US" dirty="0">
              <a:solidFill>
                <a:srgbClr val="000000"/>
              </a:solidFill>
            </a:endParaRPr>
          </a:p>
        </p:txBody>
      </p:sp>
      <p:sp>
        <p:nvSpPr>
          <p:cNvPr id="319518" name="Rectangle 30"/>
          <p:cNvSpPr>
            <a:spLocks noChangeArrowheads="1"/>
          </p:cNvSpPr>
          <p:nvPr/>
        </p:nvSpPr>
        <p:spPr bwMode="auto">
          <a:xfrm>
            <a:off x="699836" y="6164455"/>
            <a:ext cx="1146468" cy="510011"/>
          </a:xfrm>
          <a:prstGeom prst="rect">
            <a:avLst/>
          </a:prstGeom>
          <a:noFill/>
          <a:ln w="9525" algn="ctr">
            <a:noFill/>
            <a:miter lim="800000"/>
            <a:headEnd/>
            <a:tailEnd/>
          </a:ln>
          <a:effectLst/>
        </p:spPr>
        <p:txBody>
          <a:bodyPr wrap="none" anchor="ctr">
            <a:spAutoFit/>
          </a:bodyPr>
          <a:lstStyle/>
          <a:p>
            <a:pPr eaLnBrk="0" fontAlgn="base" hangingPunct="0">
              <a:lnSpc>
                <a:spcPct val="75000"/>
              </a:lnSpc>
              <a:spcBef>
                <a:spcPct val="0"/>
              </a:spcBef>
              <a:spcAft>
                <a:spcPct val="0"/>
              </a:spcAft>
              <a:defRPr/>
            </a:pPr>
            <a:r>
              <a:rPr lang="en-US" dirty="0">
                <a:solidFill>
                  <a:srgbClr val="FFFFFF"/>
                </a:solidFill>
                <a:latin typeface="Times New Roman" pitchFamily="18" charset="0"/>
                <a:cs typeface="Times New Roman" pitchFamily="18" charset="0"/>
              </a:rPr>
              <a:t>Homeland</a:t>
            </a:r>
          </a:p>
          <a:p>
            <a:pPr eaLnBrk="0" fontAlgn="base" hangingPunct="0">
              <a:lnSpc>
                <a:spcPct val="75000"/>
              </a:lnSpc>
              <a:spcBef>
                <a:spcPct val="0"/>
              </a:spcBef>
              <a:spcAft>
                <a:spcPct val="0"/>
              </a:spcAft>
              <a:defRPr/>
            </a:pPr>
            <a:r>
              <a:rPr lang="en-US" dirty="0">
                <a:solidFill>
                  <a:srgbClr val="FFFFFF"/>
                </a:solidFill>
                <a:latin typeface="Times New Roman" pitchFamily="18" charset="0"/>
                <a:cs typeface="Times New Roman" pitchFamily="18" charset="0"/>
              </a:rPr>
              <a:t>Security</a:t>
            </a:r>
          </a:p>
        </p:txBody>
      </p:sp>
      <p:sp>
        <p:nvSpPr>
          <p:cNvPr id="319519" name="Rectangle 31"/>
          <p:cNvSpPr>
            <a:spLocks noChangeArrowheads="1"/>
          </p:cNvSpPr>
          <p:nvPr/>
        </p:nvSpPr>
        <p:spPr bwMode="auto">
          <a:xfrm>
            <a:off x="4876800" y="6294861"/>
            <a:ext cx="4171950" cy="227755"/>
          </a:xfrm>
          <a:prstGeom prst="rect">
            <a:avLst/>
          </a:prstGeom>
          <a:noFill/>
          <a:ln w="9525" algn="ctr">
            <a:noFill/>
            <a:miter lim="800000"/>
            <a:headEnd/>
            <a:tailEnd/>
          </a:ln>
          <a:effectLst/>
        </p:spPr>
        <p:txBody>
          <a:bodyPr wrap="square" anchor="ctr">
            <a:spAutoFit/>
          </a:bodyPr>
          <a:lstStyle/>
          <a:p>
            <a:pPr algn="r" eaLnBrk="0" fontAlgn="base" hangingPunct="0">
              <a:lnSpc>
                <a:spcPct val="80000"/>
              </a:lnSpc>
              <a:spcBef>
                <a:spcPct val="0"/>
              </a:spcBef>
              <a:spcAft>
                <a:spcPct val="0"/>
              </a:spcAft>
              <a:defRPr/>
            </a:pPr>
            <a:r>
              <a:rPr lang="en-US" sz="1100" i="1" dirty="0">
                <a:solidFill>
                  <a:srgbClr val="FFFFFF"/>
                </a:solidFill>
                <a:latin typeface="Lucida Sans" pitchFamily="34" charset="0"/>
                <a:cs typeface="Arial" pitchFamily="34" charset="0"/>
              </a:rPr>
              <a:t>Office of Cybersecurity and Communications</a:t>
            </a:r>
          </a:p>
        </p:txBody>
      </p:sp>
      <p:sp>
        <p:nvSpPr>
          <p:cNvPr id="319497" name="Rectangle 9"/>
          <p:cNvSpPr>
            <a:spLocks noGrp="1" noChangeArrowheads="1"/>
          </p:cNvSpPr>
          <p:nvPr>
            <p:ph type="sldNum" sz="quarter" idx="4"/>
          </p:nvPr>
        </p:nvSpPr>
        <p:spPr bwMode="auto">
          <a:xfrm>
            <a:off x="8597900" y="6664325"/>
            <a:ext cx="5461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900" b="1">
                <a:solidFill>
                  <a:schemeClr val="tx1"/>
                </a:solidFill>
                <a:latin typeface="Arial" charset="0"/>
              </a:defRPr>
            </a:lvl1pPr>
          </a:lstStyle>
          <a:p>
            <a:pPr fontAlgn="base">
              <a:spcAft>
                <a:spcPct val="0"/>
              </a:spcAft>
              <a:defRPr/>
            </a:pPr>
            <a:fld id="{C3FF4266-80A2-46C8-86B6-F0F51BB77361}" type="slidenum">
              <a:rPr lang="en-US" smtClean="0">
                <a:solidFill>
                  <a:srgbClr val="000000"/>
                </a:solidFill>
              </a:rPr>
              <a:pPr fontAlgn="base">
                <a:spcAft>
                  <a:spcPct val="0"/>
                </a:spcAft>
                <a:defRPr/>
              </a:pPr>
              <a:t>‹#›</a:t>
            </a:fld>
            <a:endParaRPr lang="en-US" dirty="0">
              <a:solidFill>
                <a:srgbClr val="000000"/>
              </a:solidFill>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6257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l" rtl="0" eaLnBrk="0" fontAlgn="base" hangingPunct="0">
        <a:spcBef>
          <a:spcPct val="0"/>
        </a:spcBef>
        <a:spcAft>
          <a:spcPct val="0"/>
        </a:spcAft>
        <a:defRPr sz="3200" b="0">
          <a:solidFill>
            <a:srgbClr val="000066"/>
          </a:solidFill>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hs.gov/publication/funding-docu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7368" y="4038600"/>
            <a:ext cx="7774632" cy="1323439"/>
          </a:xfrm>
          <a:prstGeom prst="rect">
            <a:avLst/>
          </a:prstGeom>
          <a:noFill/>
        </p:spPr>
        <p:txBody>
          <a:bodyPr wrap="square" rtlCol="0">
            <a:spAutoFit/>
          </a:bodyPr>
          <a:lstStyle/>
          <a:p>
            <a:pPr algn="ctr"/>
            <a:r>
              <a:rPr lang="en-US" sz="2000" dirty="0" smtClean="0">
                <a:solidFill>
                  <a:prstClr val="black"/>
                </a:solidFill>
                <a:latin typeface="Arial Bold" pitchFamily="-108" charset="0"/>
                <a:cs typeface="Arial Bold" pitchFamily="-108" charset="0"/>
              </a:rPr>
              <a:t/>
            </a:r>
            <a:br>
              <a:rPr lang="en-US" sz="2000" dirty="0" smtClean="0">
                <a:solidFill>
                  <a:prstClr val="black"/>
                </a:solidFill>
                <a:latin typeface="Arial Bold" pitchFamily="-108" charset="0"/>
                <a:cs typeface="Arial Bold" pitchFamily="-108" charset="0"/>
              </a:rPr>
            </a:br>
            <a:r>
              <a:rPr lang="en-US" sz="2000" dirty="0" smtClean="0">
                <a:solidFill>
                  <a:prstClr val="black"/>
                </a:solidFill>
                <a:latin typeface="Arial Bold" pitchFamily="-108" charset="0"/>
                <a:cs typeface="Arial Bold" pitchFamily="-108" charset="0"/>
              </a:rPr>
              <a:t>[Name of Presenter]</a:t>
            </a:r>
          </a:p>
          <a:p>
            <a:pPr algn="ctr"/>
            <a:r>
              <a:rPr lang="en-US" sz="2000" dirty="0" smtClean="0">
                <a:solidFill>
                  <a:prstClr val="black"/>
                </a:solidFill>
                <a:latin typeface="Arial Bold" pitchFamily="-108" charset="0"/>
                <a:cs typeface="Arial Bold" pitchFamily="-108" charset="0"/>
              </a:rPr>
              <a:t>[Title/Office]</a:t>
            </a:r>
          </a:p>
          <a:p>
            <a:pPr algn="ctr"/>
            <a:r>
              <a:rPr lang="en-US" sz="2000" dirty="0" smtClean="0">
                <a:solidFill>
                  <a:prstClr val="black"/>
                </a:solidFill>
                <a:latin typeface="Arial Bold" pitchFamily="-108" charset="0"/>
                <a:cs typeface="Arial Bold" pitchFamily="-108" charset="0"/>
              </a:rPr>
              <a:t>[Date]</a:t>
            </a:r>
            <a:endParaRPr lang="en-US" dirty="0">
              <a:solidFill>
                <a:prstClr val="black"/>
              </a:solidFill>
              <a:latin typeface="Arial Bold" pitchFamily="-108" charset="0"/>
              <a:cs typeface="Arial Bold" pitchFamily="-108" charset="0"/>
            </a:endParaRPr>
          </a:p>
        </p:txBody>
      </p:sp>
      <p:sp>
        <p:nvSpPr>
          <p:cNvPr id="3" name="Rectangle 2"/>
          <p:cNvSpPr/>
          <p:nvPr/>
        </p:nvSpPr>
        <p:spPr>
          <a:xfrm>
            <a:off x="837084" y="2514600"/>
            <a:ext cx="7315200" cy="400110"/>
          </a:xfrm>
          <a:prstGeom prst="rect">
            <a:avLst/>
          </a:prstGeom>
        </p:spPr>
        <p:txBody>
          <a:bodyPr wrap="square">
            <a:spAutoFit/>
          </a:bodyPr>
          <a:lstStyle/>
          <a:p>
            <a:pPr algn="ctr"/>
            <a:r>
              <a:rPr lang="en-US" sz="2000" dirty="0" smtClean="0">
                <a:solidFill>
                  <a:prstClr val="white"/>
                </a:solidFill>
                <a:latin typeface="Arial Bold" pitchFamily="-108" charset="0"/>
                <a:cs typeface="Arial Bold" pitchFamily="-108" charset="0"/>
              </a:rPr>
              <a:t>Maintaining and Upgrading Land Mobile Radio Systems</a:t>
            </a:r>
            <a:endParaRPr lang="en-US" sz="2000" dirty="0">
              <a:solidFill>
                <a:prstClr val="white"/>
              </a:solidFill>
              <a:latin typeface="Arial Bold" pitchFamily="-108" charset="0"/>
              <a:cs typeface="Arial Bold" pitchFamily="-108" charset="0"/>
            </a:endParaRPr>
          </a:p>
        </p:txBody>
      </p:sp>
    </p:spTree>
    <p:extLst>
      <p:ext uri="{BB962C8B-B14F-4D97-AF65-F5344CB8AC3E}">
        <p14:creationId xmlns:p14="http://schemas.microsoft.com/office/powerpoint/2010/main" val="505338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81000" y="314980"/>
            <a:ext cx="1438214"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Contacts</a:t>
            </a:r>
          </a:p>
        </p:txBody>
      </p:sp>
      <p:sp>
        <p:nvSpPr>
          <p:cNvPr id="9" name="TextBox 11"/>
          <p:cNvSpPr txBox="1">
            <a:spLocks noChangeArrowheads="1"/>
          </p:cNvSpPr>
          <p:nvPr/>
        </p:nvSpPr>
        <p:spPr bwMode="auto">
          <a:xfrm>
            <a:off x="381000" y="1676400"/>
            <a:ext cx="5257800" cy="1015663"/>
          </a:xfrm>
          <a:prstGeom prst="rect">
            <a:avLst/>
          </a:prstGeom>
          <a:noFill/>
          <a:ln w="9525">
            <a:noFill/>
            <a:miter lim="800000"/>
            <a:headEnd/>
            <a:tailEnd/>
          </a:ln>
        </p:spPr>
        <p:txBody>
          <a:bodyPr wrap="square">
            <a:spAutoFit/>
          </a:bodyPr>
          <a:lstStyle/>
          <a:p>
            <a:r>
              <a:rPr lang="en-US" sz="2000" dirty="0">
                <a:latin typeface="Arial" panose="020B0604020202020204" pitchFamily="34" charset="0"/>
                <a:cs typeface="Arial" panose="020B0604020202020204" pitchFamily="34" charset="0"/>
              </a:rPr>
              <a:t>State Contacts</a:t>
            </a:r>
          </a:p>
          <a:p>
            <a:r>
              <a:rPr lang="en-US" sz="2000" dirty="0" smtClean="0">
                <a:solidFill>
                  <a:prstClr val="black"/>
                </a:solidFill>
                <a:latin typeface="Arial" pitchFamily="34" charset="0"/>
                <a:cs typeface="Arial" pitchFamily="34" charset="0"/>
              </a:rPr>
              <a:t>[INSERT NAME]</a:t>
            </a:r>
            <a:endParaRPr lang="en-US" sz="2000" dirty="0">
              <a:solidFill>
                <a:prstClr val="black"/>
              </a:solidFill>
              <a:latin typeface="Arial" pitchFamily="34" charset="0"/>
              <a:cs typeface="Arial" pitchFamily="34" charset="0"/>
            </a:endParaRPr>
          </a:p>
          <a:p>
            <a:r>
              <a:rPr lang="en-US" sz="2000" dirty="0" smtClean="0">
                <a:solidFill>
                  <a:prstClr val="black"/>
                </a:solidFill>
                <a:latin typeface="Arial" pitchFamily="34" charset="0"/>
                <a:cs typeface="Arial" pitchFamily="34" charset="0"/>
              </a:rPr>
              <a:t>[INSERT TITLE]</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8095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a:spLocks noChangeArrowheads="1"/>
          </p:cNvSpPr>
          <p:nvPr/>
        </p:nvSpPr>
        <p:spPr bwMode="auto">
          <a:xfrm>
            <a:off x="1943100" y="3228945"/>
            <a:ext cx="5257800" cy="646331"/>
          </a:xfrm>
          <a:prstGeom prst="rect">
            <a:avLst/>
          </a:prstGeom>
          <a:noFill/>
          <a:ln w="9525">
            <a:noFill/>
            <a:miter lim="800000"/>
            <a:headEnd/>
            <a:tailEnd/>
          </a:ln>
        </p:spPr>
        <p:txBody>
          <a:bodyPr wrap="square">
            <a:spAutoFit/>
          </a:bodyPr>
          <a:lstStyle/>
          <a:p>
            <a:pPr algn="ctr"/>
            <a:r>
              <a:rPr lang="en-US" sz="3600" dirty="0">
                <a:latin typeface="Arial" panose="020B0604020202020204" pitchFamily="34" charset="0"/>
                <a:cs typeface="Arial" panose="020B0604020202020204" pitchFamily="34" charset="0"/>
              </a:rPr>
              <a:t>Additional Slides </a:t>
            </a:r>
          </a:p>
        </p:txBody>
      </p:sp>
    </p:spTree>
    <p:extLst>
      <p:ext uri="{BB962C8B-B14F-4D97-AF65-F5344CB8AC3E}">
        <p14:creationId xmlns:p14="http://schemas.microsoft.com/office/powerpoint/2010/main" val="1098623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4108817"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Clarification on Broadband</a:t>
            </a:r>
          </a:p>
        </p:txBody>
      </p:sp>
      <p:sp>
        <p:nvSpPr>
          <p:cNvPr id="6" name="Content Placeholder 3"/>
          <p:cNvSpPr>
            <a:spLocks noGrp="1"/>
          </p:cNvSpPr>
          <p:nvPr>
            <p:ph idx="1"/>
          </p:nvPr>
        </p:nvSpPr>
        <p:spPr>
          <a:xfrm>
            <a:off x="304800" y="9906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800" b="1" dirty="0">
                <a:solidFill>
                  <a:prstClr val="black"/>
                </a:solidFill>
                <a:latin typeface="Arial" panose="020B0604020202020204" pitchFamily="34" charset="0"/>
                <a:cs typeface="Arial" panose="020B0604020202020204" pitchFamily="34" charset="0"/>
              </a:rPr>
              <a:t>What is Broadband? </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Broadband commonly refers to high-speed Internet access, via wireless or wired connection, that are always on and faster than traditional dial-up </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Broadband has been used interchangeably to describe:</a:t>
            </a:r>
          </a:p>
          <a:p>
            <a:pPr marL="1371600" lvl="4"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High speed internet to the home </a:t>
            </a:r>
          </a:p>
          <a:p>
            <a:pPr marL="1371600" lvl="4"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Wired and wireless services provided by telco/internet providers (commercial services – cable, cell phones, </a:t>
            </a:r>
            <a:r>
              <a:rPr lang="en-US" sz="1400" dirty="0" err="1">
                <a:solidFill>
                  <a:prstClr val="black"/>
                </a:solidFill>
                <a:latin typeface="Arial" panose="020B0604020202020204" pitchFamily="34" charset="0"/>
                <a:cs typeface="Arial" panose="020B0604020202020204" pitchFamily="34" charset="0"/>
              </a:rPr>
              <a:t>aircards</a:t>
            </a:r>
            <a:r>
              <a:rPr lang="en-US" sz="1400" dirty="0">
                <a:solidFill>
                  <a:prstClr val="black"/>
                </a:solidFill>
                <a:latin typeface="Arial" panose="020B0604020202020204" pitchFamily="34" charset="0"/>
                <a:cs typeface="Arial" panose="020B0604020202020204" pitchFamily="34" charset="0"/>
              </a:rPr>
              <a:t>) </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People like broadband because it allows them to access and send more information (e.g., pictures, videos) quickly over electronic </a:t>
            </a:r>
            <a:r>
              <a:rPr lang="en-US" sz="1400" dirty="0" smtClean="0">
                <a:solidFill>
                  <a:prstClr val="black"/>
                </a:solidFill>
                <a:latin typeface="Arial" panose="020B0604020202020204" pitchFamily="34" charset="0"/>
                <a:cs typeface="Arial" panose="020B0604020202020204" pitchFamily="34" charset="0"/>
              </a:rPr>
              <a:t>devices</a:t>
            </a:r>
            <a:endParaRPr lang="en-US" sz="1800" dirty="0">
              <a:solidFill>
                <a:prstClr val="black"/>
              </a:solidFill>
              <a:latin typeface="Arial" panose="020B0604020202020204" pitchFamily="34" charset="0"/>
              <a:cs typeface="Arial" panose="020B0604020202020204" pitchFamily="34" charset="0"/>
            </a:endParaRPr>
          </a:p>
          <a:p>
            <a:pPr marL="457200" lvl="2" indent="-457200" fontAlgn="base">
              <a:spcBef>
                <a:spcPts val="0"/>
              </a:spcBef>
              <a:spcAft>
                <a:spcPts val="1200"/>
              </a:spcAft>
              <a:buClr>
                <a:srgbClr val="0B1F65"/>
              </a:buClr>
              <a:buFont typeface="Webdings"/>
              <a:buChar char="4"/>
              <a:defRPr/>
            </a:pPr>
            <a:r>
              <a:rPr lang="en-US" sz="1800" b="1" dirty="0">
                <a:solidFill>
                  <a:prstClr val="black"/>
                </a:solidFill>
                <a:latin typeface="Arial" panose="020B0604020202020204" pitchFamily="34" charset="0"/>
                <a:cs typeface="Arial" panose="020B0604020202020204" pitchFamily="34" charset="0"/>
              </a:rPr>
              <a:t>How is Broadband Used by Public Safety?</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Many public safety agencies use commercial broadband services (e.g., cell phones, air cards) to supplement radio communications, but service is subject to the same vulnerabilities that affect personal cell phones (e.g., service overwhelmed during emergencies, lack of coverage, poor voice quality)   </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While broadband does not provide the same reliability as public safety radios (at this point), it is still useful in that it provides public safety users access to additional information (e.g., databases, social media) that can aid in response </a:t>
            </a:r>
          </a:p>
          <a:p>
            <a:pPr marL="457200" lvl="2" indent="-457200" fontAlgn="base">
              <a:spcBef>
                <a:spcPts val="0"/>
              </a:spcBef>
              <a:spcAft>
                <a:spcPts val="1200"/>
              </a:spcAft>
              <a:buClr>
                <a:srgbClr val="0B1F65"/>
              </a:buClr>
              <a:buFont typeface="Webdings"/>
              <a:buChar char="4"/>
              <a:defRPr/>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65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6882012"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Nationwide Public Safety Broadband Network</a:t>
            </a:r>
          </a:p>
        </p:txBody>
      </p:sp>
      <p:sp>
        <p:nvSpPr>
          <p:cNvPr id="6" name="Content Placeholder 3"/>
          <p:cNvSpPr>
            <a:spLocks noGrp="1"/>
          </p:cNvSpPr>
          <p:nvPr>
            <p:ph idx="1"/>
          </p:nvPr>
        </p:nvSpPr>
        <p:spPr>
          <a:xfrm>
            <a:off x="283335" y="12954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800" b="1" dirty="0">
                <a:solidFill>
                  <a:prstClr val="black"/>
                </a:solidFill>
                <a:latin typeface="Arial" panose="020B0604020202020204" pitchFamily="34" charset="0"/>
                <a:cs typeface="Arial" panose="020B0604020202020204" pitchFamily="34" charset="0"/>
              </a:rPr>
              <a:t>What is the Nationwide Public Safety Broadband Network? </a:t>
            </a:r>
          </a:p>
          <a:p>
            <a:pPr marL="914400" lvl="3" indent="-457200" fontAlgn="base">
              <a:spcBef>
                <a:spcPts val="0"/>
              </a:spcBef>
              <a:spcAft>
                <a:spcPts val="1200"/>
              </a:spcAft>
              <a:buClr>
                <a:srgbClr val="0B1F65"/>
              </a:buClr>
              <a:buFont typeface="Webdings"/>
              <a:buChar char="4"/>
              <a:defRPr/>
            </a:pPr>
            <a:endParaRPr lang="en-US" sz="1400" dirty="0" smtClean="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endParaRPr lang="en-US" sz="1400" dirty="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endParaRPr lang="en-US" sz="1400" dirty="0" smtClean="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r>
              <a:rPr lang="en-US" sz="1400" dirty="0" smtClean="0">
                <a:solidFill>
                  <a:prstClr val="black"/>
                </a:solidFill>
                <a:latin typeface="Arial" panose="020B0604020202020204" pitchFamily="34" charset="0"/>
                <a:cs typeface="Arial" panose="020B0604020202020204" pitchFamily="34" charset="0"/>
              </a:rPr>
              <a:t>The </a:t>
            </a:r>
            <a:r>
              <a:rPr lang="en-US" sz="1400" dirty="0">
                <a:solidFill>
                  <a:prstClr val="black"/>
                </a:solidFill>
                <a:latin typeface="Arial" panose="020B0604020202020204" pitchFamily="34" charset="0"/>
                <a:cs typeface="Arial" panose="020B0604020202020204" pitchFamily="34" charset="0"/>
              </a:rPr>
              <a:t>NPSBN is intended to provide a single platform for public safety users and officials at all levels of government, to communicate and interoperate</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The First Responder Network Authority (FirstNet) is assigned to manage the NPSBN, and is in the process of issuing an RFP for the build-out</a:t>
            </a:r>
          </a:p>
          <a:p>
            <a:pPr marL="457200" lvl="2" indent="-457200" fontAlgn="base">
              <a:spcBef>
                <a:spcPts val="0"/>
              </a:spcBef>
              <a:spcAft>
                <a:spcPts val="1200"/>
              </a:spcAft>
              <a:buClr>
                <a:srgbClr val="0B1F65"/>
              </a:buClr>
              <a:buFont typeface="Webdings"/>
              <a:buChar char="4"/>
              <a:defRPr/>
            </a:pPr>
            <a:r>
              <a:rPr lang="en-US" sz="1800" b="1" dirty="0">
                <a:solidFill>
                  <a:prstClr val="black"/>
                </a:solidFill>
                <a:latin typeface="Arial" panose="020B0604020202020204" pitchFamily="34" charset="0"/>
                <a:cs typeface="Arial" panose="020B0604020202020204" pitchFamily="34" charset="0"/>
              </a:rPr>
              <a:t>How Will FirstNet Benefit Public Safety?</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The NPSBN will provide public safety users, with greater access to data (e.g., databases, video camera feeds), and enhanced capabilities (e.g., NG911)</a:t>
            </a:r>
          </a:p>
          <a:p>
            <a:pPr marL="914400" lvl="3" indent="-457200" fontAlgn="base">
              <a:spcBef>
                <a:spcPts val="0"/>
              </a:spcBef>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The deployment of a nationwide network will help move agencies, at all levels of government, toward one standard (LTE), which will enable interoperability, support a coordinated response, and achieve cost efficiencies</a:t>
            </a:r>
          </a:p>
          <a:p>
            <a:pPr marL="0" lvl="2" indent="0" fontAlgn="base">
              <a:spcBef>
                <a:spcPts val="0"/>
              </a:spcBef>
              <a:spcAft>
                <a:spcPts val="1200"/>
              </a:spcAft>
              <a:buClr>
                <a:srgbClr val="0B1F65"/>
              </a:buClr>
              <a:buNone/>
              <a:defRPr/>
            </a:pPr>
            <a:endParaRPr lang="en-US" sz="1800" dirty="0">
              <a:solidFill>
                <a:prstClr val="black"/>
              </a:solidFill>
              <a:latin typeface="Arial" panose="020B0604020202020204" pitchFamily="34" charset="0"/>
              <a:cs typeface="Arial" panose="020B0604020202020204" pitchFamily="34" charset="0"/>
            </a:endParaRPr>
          </a:p>
        </p:txBody>
      </p:sp>
      <p:grpSp>
        <p:nvGrpSpPr>
          <p:cNvPr id="3" name="Group 2"/>
          <p:cNvGrpSpPr/>
          <p:nvPr/>
        </p:nvGrpSpPr>
        <p:grpSpPr>
          <a:xfrm>
            <a:off x="297555" y="1773710"/>
            <a:ext cx="7894481" cy="960187"/>
            <a:chOff x="319020" y="1468910"/>
            <a:chExt cx="7894481" cy="96018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851" y="1468910"/>
              <a:ext cx="2914650" cy="890609"/>
            </a:xfrm>
            <a:prstGeom prst="rect">
              <a:avLst/>
            </a:prstGeom>
          </p:spPr>
        </p:pic>
        <p:sp>
          <p:nvSpPr>
            <p:cNvPr id="2" name="TextBox 1"/>
            <p:cNvSpPr txBox="1"/>
            <p:nvPr/>
          </p:nvSpPr>
          <p:spPr>
            <a:xfrm>
              <a:off x="319020" y="1474990"/>
              <a:ext cx="4648200" cy="954107"/>
            </a:xfrm>
            <a:prstGeom prst="rect">
              <a:avLst/>
            </a:prstGeom>
            <a:noFill/>
          </p:spPr>
          <p:txBody>
            <a:bodyPr wrap="square" rtlCol="0">
              <a:spAutoFit/>
            </a:bodyPr>
            <a:lstStyle/>
            <a:p>
              <a:pPr marL="914400" lvl="3" indent="-457200" fontAlgn="base">
                <a:spcAft>
                  <a:spcPts val="1200"/>
                </a:spcAft>
                <a:buClr>
                  <a:srgbClr val="0B1F65"/>
                </a:buClr>
                <a:buFont typeface="Webdings"/>
                <a:buChar char="4"/>
                <a:defRPr/>
              </a:pPr>
              <a:r>
                <a:rPr lang="en-US" sz="1400" dirty="0">
                  <a:solidFill>
                    <a:prstClr val="black"/>
                  </a:solidFill>
                  <a:latin typeface="Arial" panose="020B0604020202020204" pitchFamily="34" charset="0"/>
                  <a:cs typeface="Arial" panose="020B0604020202020204" pitchFamily="34" charset="0"/>
                </a:rPr>
                <a:t>In 2012, Congress passed legislation supporting the development and deployment of a single, nationwide public safety broadband network (NPSBN)</a:t>
              </a:r>
            </a:p>
          </p:txBody>
        </p:sp>
      </p:grpSp>
    </p:spTree>
    <p:extLst>
      <p:ext uri="{BB962C8B-B14F-4D97-AF65-F5344CB8AC3E}">
        <p14:creationId xmlns:p14="http://schemas.microsoft.com/office/powerpoint/2010/main" val="292099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6555000"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Current Communications (Before NPSBN)  </a:t>
            </a:r>
          </a:p>
        </p:txBody>
      </p:sp>
      <p:sp>
        <p:nvSpPr>
          <p:cNvPr id="6" name="Content Placeholder 3"/>
          <p:cNvSpPr>
            <a:spLocks noGrp="1"/>
          </p:cNvSpPr>
          <p:nvPr>
            <p:ph idx="1"/>
          </p:nvPr>
        </p:nvSpPr>
        <p:spPr>
          <a:xfrm>
            <a:off x="304800"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Currently</a:t>
            </a:r>
            <a:r>
              <a:rPr lang="en-US" sz="1600" dirty="0">
                <a:solidFill>
                  <a:prstClr val="black"/>
                </a:solidFill>
                <a:latin typeface="Arial" panose="020B0604020202020204" pitchFamily="34" charset="0"/>
                <a:cs typeface="Arial" panose="020B0604020202020204" pitchFamily="34" charset="0"/>
              </a:rPr>
              <a:t>, public safety personnel leverage state/local/regional LMR networks for mission critical voice during day-to-day operations and response </a:t>
            </a:r>
          </a:p>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Public safety also leverages commercial services for voice and data to enhance communications, which are useful, but subject to the same vulnerabilities as personal cell phones (e.g., overload during emergencies, dropped calls) </a:t>
            </a:r>
          </a:p>
        </p:txBody>
      </p:sp>
      <p:pic>
        <p:nvPicPr>
          <p:cNvPr id="7" name="Picture 6"/>
          <p:cNvPicPr/>
          <p:nvPr/>
        </p:nvPicPr>
        <p:blipFill rotWithShape="1">
          <a:blip r:embed="rId3"/>
          <a:srcRect l="29648" t="19970" r="10897" b="33333"/>
          <a:stretch/>
        </p:blipFill>
        <p:spPr bwMode="auto">
          <a:xfrm>
            <a:off x="1143000" y="2743200"/>
            <a:ext cx="6553200" cy="329184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143000" y="5943600"/>
            <a:ext cx="3352800" cy="246221"/>
          </a:xfrm>
          <a:prstGeom prst="rect">
            <a:avLst/>
          </a:prstGeom>
          <a:noFill/>
        </p:spPr>
        <p:txBody>
          <a:bodyPr wrap="square" rtlCol="0">
            <a:spAutoFit/>
          </a:bodyPr>
          <a:lstStyle/>
          <a:p>
            <a:r>
              <a:rPr lang="en-US" sz="1000" dirty="0" smtClean="0"/>
              <a:t>Source: www.firstnet.gov/network/lmr</a:t>
            </a:r>
            <a:endParaRPr lang="en-US" sz="1000" dirty="0"/>
          </a:p>
        </p:txBody>
      </p:sp>
    </p:spTree>
    <p:extLst>
      <p:ext uri="{BB962C8B-B14F-4D97-AF65-F5344CB8AC3E}">
        <p14:creationId xmlns:p14="http://schemas.microsoft.com/office/powerpoint/2010/main" val="378777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6865406"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Communications After NPSBN (First Launch)</a:t>
            </a:r>
          </a:p>
        </p:txBody>
      </p:sp>
      <p:sp>
        <p:nvSpPr>
          <p:cNvPr id="6" name="Content Placeholder 3"/>
          <p:cNvSpPr>
            <a:spLocks noGrp="1"/>
          </p:cNvSpPr>
          <p:nvPr>
            <p:ph idx="1"/>
          </p:nvPr>
        </p:nvSpPr>
        <p:spPr>
          <a:xfrm>
            <a:off x="304800"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At first launch, FirstNet will provide high‐speed data, video, and some voice capabilities; but </a:t>
            </a:r>
            <a:r>
              <a:rPr lang="en-US" sz="1600" b="1" dirty="0" smtClean="0">
                <a:solidFill>
                  <a:prstClr val="black"/>
                </a:solidFill>
                <a:latin typeface="Arial" panose="020B0604020202020204" pitchFamily="34" charset="0"/>
                <a:cs typeface="Arial" panose="020B0604020202020204" pitchFamily="34" charset="0"/>
              </a:rPr>
              <a:t>NOT</a:t>
            </a:r>
            <a:r>
              <a:rPr lang="en-US" sz="1600" dirty="0" smtClean="0">
                <a:solidFill>
                  <a:prstClr val="black"/>
                </a:solidFill>
                <a:latin typeface="Arial" panose="020B0604020202020204" pitchFamily="34" charset="0"/>
                <a:cs typeface="Arial" panose="020B0604020202020204" pitchFamily="34" charset="0"/>
              </a:rPr>
              <a:t> </a:t>
            </a:r>
            <a:r>
              <a:rPr lang="en-US" sz="1600" u="sng" dirty="0" smtClean="0">
                <a:solidFill>
                  <a:prstClr val="black"/>
                </a:solidFill>
                <a:latin typeface="Arial" panose="020B0604020202020204" pitchFamily="34" charset="0"/>
                <a:cs typeface="Arial" panose="020B0604020202020204" pitchFamily="34" charset="0"/>
              </a:rPr>
              <a:t>mission </a:t>
            </a:r>
            <a:r>
              <a:rPr lang="en-US" sz="1600" u="sng" dirty="0">
                <a:solidFill>
                  <a:prstClr val="black"/>
                </a:solidFill>
                <a:latin typeface="Arial" panose="020B0604020202020204" pitchFamily="34" charset="0"/>
                <a:cs typeface="Arial" panose="020B0604020202020204" pitchFamily="34" charset="0"/>
              </a:rPr>
              <a:t>critical</a:t>
            </a:r>
            <a:r>
              <a:rPr lang="en-US" sz="1600" dirty="0">
                <a:solidFill>
                  <a:prstClr val="black"/>
                </a:solidFill>
                <a:latin typeface="Arial" panose="020B0604020202020204" pitchFamily="34" charset="0"/>
                <a:cs typeface="Arial" panose="020B0604020202020204" pitchFamily="34" charset="0"/>
              </a:rPr>
              <a:t> voice capabilities </a:t>
            </a:r>
          </a:p>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Public safety agencies will need to continue to leverage state and local LMR systems to provide first responders access to mission critical voice </a:t>
            </a:r>
          </a:p>
        </p:txBody>
      </p:sp>
      <p:pic>
        <p:nvPicPr>
          <p:cNvPr id="5" name="Picture 4"/>
          <p:cNvPicPr/>
          <p:nvPr/>
        </p:nvPicPr>
        <p:blipFill rotWithShape="1">
          <a:blip r:embed="rId3"/>
          <a:srcRect l="29648" t="24017" r="10736" b="30369"/>
          <a:stretch/>
        </p:blipFill>
        <p:spPr bwMode="auto">
          <a:xfrm>
            <a:off x="1143000" y="2590800"/>
            <a:ext cx="6553200" cy="329184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1171977" y="5882640"/>
            <a:ext cx="3352800" cy="246221"/>
          </a:xfrm>
          <a:prstGeom prst="rect">
            <a:avLst/>
          </a:prstGeom>
          <a:noFill/>
        </p:spPr>
        <p:txBody>
          <a:bodyPr wrap="square" rtlCol="0">
            <a:spAutoFit/>
          </a:bodyPr>
          <a:lstStyle/>
          <a:p>
            <a:r>
              <a:rPr lang="en-US" sz="1000" dirty="0" smtClean="0"/>
              <a:t>Source: www.firstnet.gov/network/lmr</a:t>
            </a:r>
            <a:endParaRPr lang="en-US" sz="1000" dirty="0"/>
          </a:p>
        </p:txBody>
      </p:sp>
    </p:spTree>
    <p:extLst>
      <p:ext uri="{BB962C8B-B14F-4D97-AF65-F5344CB8AC3E}">
        <p14:creationId xmlns:p14="http://schemas.microsoft.com/office/powerpoint/2010/main" val="370641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4790222"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NPSBN – Issues for Awareness </a:t>
            </a:r>
          </a:p>
        </p:txBody>
      </p:sp>
      <p:sp>
        <p:nvSpPr>
          <p:cNvPr id="6" name="Content Placeholder 3"/>
          <p:cNvSpPr>
            <a:spLocks noGrp="1"/>
          </p:cNvSpPr>
          <p:nvPr>
            <p:ph idx="1"/>
          </p:nvPr>
        </p:nvSpPr>
        <p:spPr>
          <a:xfrm>
            <a:off x="304800"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FirstNet will not offer mission critical voice capabilities from the outset</a:t>
            </a:r>
          </a:p>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State and local agencies will need to sustain LMR systems to provide mission critical voice to first responders</a:t>
            </a:r>
          </a:p>
          <a:p>
            <a:pPr marL="0" lvl="2" indent="0" fontAlgn="base">
              <a:spcBef>
                <a:spcPts val="0"/>
              </a:spcBef>
              <a:spcAft>
                <a:spcPts val="1200"/>
              </a:spcAft>
              <a:buClr>
                <a:srgbClr val="0B1F65"/>
              </a:buClr>
              <a:buNone/>
              <a:defRPr/>
            </a:pPr>
            <a:endParaRPr lang="en-US" sz="1600" dirty="0">
              <a:solidFill>
                <a:prstClr val="black"/>
              </a:solidFill>
              <a:latin typeface="Arial" panose="020B0604020202020204" pitchFamily="34" charset="0"/>
              <a:cs typeface="Arial" panose="020B0604020202020204" pitchFamily="34" charset="0"/>
            </a:endParaRPr>
          </a:p>
        </p:txBody>
      </p:sp>
      <p:grpSp>
        <p:nvGrpSpPr>
          <p:cNvPr id="7" name="Group 6"/>
          <p:cNvGrpSpPr/>
          <p:nvPr/>
        </p:nvGrpSpPr>
        <p:grpSpPr>
          <a:xfrm>
            <a:off x="1104900" y="2286000"/>
            <a:ext cx="6629400" cy="4038600"/>
            <a:chOff x="838200" y="1123950"/>
            <a:chExt cx="6629400" cy="497205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23950"/>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09800" y="3200400"/>
              <a:ext cx="1828800" cy="369332"/>
            </a:xfrm>
            <a:prstGeom prst="rect">
              <a:avLst/>
            </a:prstGeom>
            <a:solidFill>
              <a:schemeClr val="bg1">
                <a:lumMod val="95000"/>
              </a:schemeClr>
            </a:solidFill>
            <a:ln w="31750">
              <a:solidFill>
                <a:schemeClr val="tx2"/>
              </a:solidFill>
              <a:prstDash val="dash"/>
            </a:ln>
          </p:spPr>
          <p:txBody>
            <a:bodyPr wrap="square" rtlCol="0">
              <a:spAutoFit/>
            </a:bodyPr>
            <a:lstStyle/>
            <a:p>
              <a:pPr algn="ctr"/>
              <a:r>
                <a:rPr lang="en-US" b="1" dirty="0" smtClean="0"/>
                <a:t>FirstNet</a:t>
              </a:r>
              <a:endParaRPr lang="en-US" b="1" dirty="0"/>
            </a:p>
          </p:txBody>
        </p:sp>
        <p:sp>
          <p:nvSpPr>
            <p:cNvPr id="11" name="TextBox 10"/>
            <p:cNvSpPr txBox="1"/>
            <p:nvPr/>
          </p:nvSpPr>
          <p:spPr>
            <a:xfrm>
              <a:off x="4419600" y="2935843"/>
              <a:ext cx="2362200" cy="408456"/>
            </a:xfrm>
            <a:prstGeom prst="rect">
              <a:avLst/>
            </a:prstGeom>
            <a:solidFill>
              <a:schemeClr val="bg1">
                <a:lumMod val="95000"/>
              </a:schemeClr>
            </a:solidFill>
            <a:ln w="31750">
              <a:solidFill>
                <a:schemeClr val="tx2"/>
              </a:solidFill>
              <a:prstDash val="dash"/>
            </a:ln>
          </p:spPr>
          <p:txBody>
            <a:bodyPr wrap="square" rtlCol="0">
              <a:spAutoFit/>
            </a:bodyPr>
            <a:lstStyle/>
            <a:p>
              <a:pPr algn="ctr"/>
              <a:r>
                <a:rPr lang="en-US" b="1" dirty="0" smtClean="0"/>
                <a:t>State and Local </a:t>
              </a:r>
              <a:endParaRPr lang="en-US" b="1" dirty="0"/>
            </a:p>
          </p:txBody>
        </p:sp>
      </p:grpSp>
    </p:spTree>
    <p:extLst>
      <p:ext uri="{BB962C8B-B14F-4D97-AF65-F5344CB8AC3E}">
        <p14:creationId xmlns:p14="http://schemas.microsoft.com/office/powerpoint/2010/main" val="314704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4700454"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NPSBN – Issues for Awareness</a:t>
            </a:r>
          </a:p>
        </p:txBody>
      </p:sp>
      <p:sp>
        <p:nvSpPr>
          <p:cNvPr id="6" name="Content Placeholder 3"/>
          <p:cNvSpPr>
            <a:spLocks noGrp="1"/>
          </p:cNvSpPr>
          <p:nvPr>
            <p:ph idx="1"/>
          </p:nvPr>
        </p:nvSpPr>
        <p:spPr>
          <a:xfrm>
            <a:off x="304800" y="990600"/>
            <a:ext cx="8229600" cy="4525963"/>
          </a:xfrm>
        </p:spPr>
        <p:txBody>
          <a:bodyPr>
            <a:noAutofit/>
          </a:bodyPr>
          <a:lstStyle/>
          <a:p>
            <a:pPr marL="0" lvl="2" indent="0" fontAlgn="base">
              <a:spcBef>
                <a:spcPts val="0"/>
              </a:spcBef>
              <a:spcAft>
                <a:spcPts val="1200"/>
              </a:spcAft>
              <a:buClr>
                <a:srgbClr val="0B1F65"/>
              </a:buClr>
              <a:buNone/>
              <a:defRPr/>
            </a:pPr>
            <a:r>
              <a:rPr lang="en-US" sz="1800" b="1" dirty="0" smtClean="0">
                <a:solidFill>
                  <a:srgbClr val="CC0000"/>
                </a:solidFill>
                <a:latin typeface="Arial" panose="020B0604020202020204" pitchFamily="34" charset="0"/>
                <a:cs typeface="Arial" panose="020B0604020202020204" pitchFamily="34" charset="0"/>
              </a:rPr>
              <a:t>The Federal government has advised states to continue to invest in and maintain LMR networks because:</a:t>
            </a:r>
          </a:p>
          <a:p>
            <a:pPr marL="457200" lvl="2" indent="-457200" fontAlgn="base">
              <a:spcBef>
                <a:spcPts val="0"/>
              </a:spcBef>
              <a:spcAft>
                <a:spcPts val="1200"/>
              </a:spcAft>
              <a:buClr>
                <a:srgbClr val="0B1F65"/>
              </a:buClr>
              <a:buFont typeface="Webdings"/>
              <a:buChar char="4"/>
              <a:defRPr/>
            </a:pPr>
            <a:r>
              <a:rPr lang="en-US" sz="1800" b="1" dirty="0" smtClean="0">
                <a:solidFill>
                  <a:prstClr val="black"/>
                </a:solidFill>
                <a:latin typeface="Arial" panose="020B0604020202020204" pitchFamily="34" charset="0"/>
                <a:cs typeface="Arial" panose="020B0604020202020204" pitchFamily="34" charset="0"/>
              </a:rPr>
              <a:t>Mission critical voice capabilities will not be available at first launch. </a:t>
            </a:r>
          </a:p>
          <a:p>
            <a:pPr marL="914400" lvl="3" indent="-457200" fontAlgn="base">
              <a:spcBef>
                <a:spcPts val="0"/>
              </a:spcBef>
              <a:spcAft>
                <a:spcPts val="1200"/>
              </a:spcAft>
              <a:buClr>
                <a:srgbClr val="0B1F65"/>
              </a:buClr>
              <a:buFont typeface="Webdings"/>
              <a:buChar char="4"/>
              <a:defRPr/>
            </a:pPr>
            <a:r>
              <a:rPr lang="en-US" sz="1600" i="1" dirty="0" smtClean="0">
                <a:solidFill>
                  <a:prstClr val="black"/>
                </a:solidFill>
                <a:latin typeface="Arial" panose="020B0604020202020204" pitchFamily="34" charset="0"/>
                <a:cs typeface="Arial" panose="020B0604020202020204" pitchFamily="34" charset="0"/>
              </a:rPr>
              <a:t>The immediate goal for FirstNet is to provide a broadband network to carry data. Mission critical voice communications which require higher levels of quality of service, will be available ONLY over LMR networks. </a:t>
            </a:r>
          </a:p>
          <a:p>
            <a:pPr marL="457200" lvl="2" indent="-457200" fontAlgn="base">
              <a:spcBef>
                <a:spcPts val="0"/>
              </a:spcBef>
              <a:spcAft>
                <a:spcPts val="1200"/>
              </a:spcAft>
              <a:buClr>
                <a:srgbClr val="0B1F65"/>
              </a:buClr>
              <a:buFont typeface="Webdings"/>
              <a:buChar char="4"/>
              <a:defRPr/>
            </a:pPr>
            <a:r>
              <a:rPr lang="en-US" sz="1800" b="1" dirty="0" smtClean="0">
                <a:solidFill>
                  <a:prstClr val="black"/>
                </a:solidFill>
                <a:latin typeface="Arial" panose="020B0604020202020204" pitchFamily="34" charset="0"/>
                <a:cs typeface="Arial" panose="020B0604020202020204" pitchFamily="34" charset="0"/>
              </a:rPr>
              <a:t>Timelines related to the NPSBN are uncertain at this time.</a:t>
            </a:r>
          </a:p>
          <a:p>
            <a:pPr marL="914400" lvl="3" indent="-457200" fontAlgn="base">
              <a:spcBef>
                <a:spcPts val="0"/>
              </a:spcBef>
              <a:spcAft>
                <a:spcPts val="1200"/>
              </a:spcAft>
              <a:buClr>
                <a:srgbClr val="0B1F65"/>
              </a:buClr>
              <a:buFont typeface="Webdings"/>
              <a:buChar char="4"/>
              <a:defRPr/>
            </a:pPr>
            <a:r>
              <a:rPr lang="en-US" sz="1600" i="1" dirty="0" smtClean="0">
                <a:solidFill>
                  <a:prstClr val="black"/>
                </a:solidFill>
                <a:latin typeface="Arial" panose="020B0604020202020204" pitchFamily="34" charset="0"/>
                <a:cs typeface="Arial" panose="020B0604020202020204" pitchFamily="34" charset="0"/>
              </a:rPr>
              <a:t>The requirements of the Spectrum Act and the viability of the project must be met by 2022 (i.e., the network must be in operation by 2022); but deadlines for building the network have no required deadline (i.e., the contract processes, the state-by-state build-out do not have set deadlines). </a:t>
            </a:r>
          </a:p>
          <a:p>
            <a:pPr marL="457200" lvl="2" indent="-457200" fontAlgn="base">
              <a:spcBef>
                <a:spcPts val="0"/>
              </a:spcBef>
              <a:spcAft>
                <a:spcPts val="1200"/>
              </a:spcAft>
              <a:buClr>
                <a:srgbClr val="0B1F65"/>
              </a:buClr>
              <a:buFont typeface="Webdings"/>
              <a:buChar char="4"/>
              <a:defRPr/>
            </a:pPr>
            <a:r>
              <a:rPr lang="en-US" sz="1800" b="1" dirty="0" smtClean="0">
                <a:solidFill>
                  <a:prstClr val="black"/>
                </a:solidFill>
                <a:latin typeface="Arial" panose="020B0604020202020204" pitchFamily="34" charset="0"/>
                <a:cs typeface="Arial" panose="020B0604020202020204" pitchFamily="34" charset="0"/>
              </a:rPr>
              <a:t>The timeline for when mission critical voice will be available is uncertain. </a:t>
            </a:r>
          </a:p>
          <a:p>
            <a:pPr marL="914400" lvl="3" indent="-457200" fontAlgn="base">
              <a:spcBef>
                <a:spcPts val="0"/>
              </a:spcBef>
              <a:spcAft>
                <a:spcPts val="1200"/>
              </a:spcAft>
              <a:buClr>
                <a:srgbClr val="0B1F65"/>
              </a:buClr>
              <a:buFont typeface="Webdings"/>
              <a:buChar char="4"/>
              <a:defRPr/>
            </a:pPr>
            <a:r>
              <a:rPr lang="en-US" sz="1600" i="1" dirty="0" smtClean="0">
                <a:solidFill>
                  <a:prstClr val="black"/>
                </a:solidFill>
                <a:latin typeface="Arial" panose="020B0604020202020204" pitchFamily="34" charset="0"/>
                <a:cs typeface="Arial" panose="020B0604020202020204" pitchFamily="34" charset="0"/>
              </a:rPr>
              <a:t>At present, there is no tested technology to deliver voice communications over LTE broadband that meets first responder requirements.</a:t>
            </a:r>
          </a:p>
          <a:p>
            <a:pPr marL="457200" lvl="2" indent="-457200" fontAlgn="base">
              <a:spcBef>
                <a:spcPts val="0"/>
              </a:spcBef>
              <a:spcAft>
                <a:spcPts val="1200"/>
              </a:spcAft>
              <a:buClr>
                <a:srgbClr val="0B1F65"/>
              </a:buClr>
              <a:buFont typeface="Webdings"/>
              <a:buChar char="4"/>
              <a:defRPr/>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60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4700454"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NPSBN – Issues for Awareness</a:t>
            </a:r>
          </a:p>
        </p:txBody>
      </p:sp>
      <p:sp>
        <p:nvSpPr>
          <p:cNvPr id="6" name="Content Placeholder 3"/>
          <p:cNvSpPr>
            <a:spLocks noGrp="1"/>
          </p:cNvSpPr>
          <p:nvPr>
            <p:ph idx="1"/>
          </p:nvPr>
        </p:nvSpPr>
        <p:spPr>
          <a:xfrm>
            <a:off x="304800" y="990600"/>
            <a:ext cx="8229600" cy="4525963"/>
          </a:xfrm>
        </p:spPr>
        <p:txBody>
          <a:bodyPr>
            <a:noAutofit/>
          </a:bodyPr>
          <a:lstStyle/>
          <a:p>
            <a:pPr marL="0" lvl="0" indent="0">
              <a:spcBef>
                <a:spcPts val="0"/>
              </a:spcBef>
              <a:buNone/>
            </a:pPr>
            <a:r>
              <a:rPr lang="en-US" sz="1800" b="1" dirty="0">
                <a:solidFill>
                  <a:prstClr val="black"/>
                </a:solidFill>
                <a:latin typeface="Arial" panose="020B0604020202020204" pitchFamily="34" charset="0"/>
                <a:cs typeface="Arial" panose="020B0604020202020204" pitchFamily="34" charset="0"/>
              </a:rPr>
              <a:t>The Federal government has advised states to continue to invest in and maintain LMR networks to ensure first responders can communicate with each other and with relevant government officials.</a:t>
            </a:r>
          </a:p>
          <a:p>
            <a:pPr marL="285750" lvl="0" indent="-285750">
              <a:spcBef>
                <a:spcPts val="0"/>
              </a:spcBef>
            </a:pPr>
            <a:endParaRPr lang="en-US" sz="1800" b="1" dirty="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r>
              <a:rPr lang="en-US" sz="1600" i="1" dirty="0">
                <a:solidFill>
                  <a:prstClr val="black"/>
                </a:solidFill>
                <a:latin typeface="Arial" panose="020B0604020202020204" pitchFamily="34" charset="0"/>
                <a:cs typeface="Arial" panose="020B0604020202020204" pitchFamily="34" charset="0"/>
              </a:rPr>
              <a:t>The immediate goal for FirstNet is to provide a broadband network to carry data….Mission critical voice communications, which require higher levels of quality of service, will, in most states, be available only over LMR networks operating….under the jurisdictions of state  and local public safety agencies. States will likely need to continue to invest in and maintain their [LMR] networks. (Congressional Research Service, May 2015)</a:t>
            </a:r>
          </a:p>
          <a:p>
            <a:pPr marL="914400" lvl="3" indent="-457200" fontAlgn="base">
              <a:spcBef>
                <a:spcPts val="0"/>
              </a:spcBef>
              <a:spcAft>
                <a:spcPts val="1200"/>
              </a:spcAft>
              <a:buClr>
                <a:srgbClr val="0B1F65"/>
              </a:buClr>
              <a:buFont typeface="Webdings"/>
              <a:buChar char="4"/>
              <a:defRPr/>
            </a:pPr>
            <a:r>
              <a:rPr lang="en-US" sz="1600" i="1" dirty="0" smtClean="0">
                <a:solidFill>
                  <a:prstClr val="black"/>
                </a:solidFill>
                <a:latin typeface="Arial" panose="020B0604020202020204" pitchFamily="34" charset="0"/>
                <a:cs typeface="Arial" panose="020B0604020202020204" pitchFamily="34" charset="0"/>
              </a:rPr>
              <a:t>When </a:t>
            </a:r>
            <a:r>
              <a:rPr lang="en-US" sz="1600" i="1" dirty="0">
                <a:solidFill>
                  <a:prstClr val="black"/>
                </a:solidFill>
                <a:latin typeface="Arial" panose="020B0604020202020204" pitchFamily="34" charset="0"/>
                <a:cs typeface="Arial" panose="020B0604020202020204" pitchFamily="34" charset="0"/>
              </a:rPr>
              <a:t>FirstNet launches the NPSBN, the network will initially provide mission‐critical, high‐speed data and video services that will supplement today’s LMR networks. The network is also expected to provide non-mission critical voice at launch. Public safety entities will continue to rely on their LMR networks for mission critical voice features needed in an emergency response setting. In the near term, public safety entities will need to maintain and/or upgrade their LMR networks, as appropriate. (FirstNet)</a:t>
            </a:r>
          </a:p>
          <a:p>
            <a:pPr marL="457200" lvl="2" indent="-457200" fontAlgn="base">
              <a:spcBef>
                <a:spcPts val="0"/>
              </a:spcBef>
              <a:spcAft>
                <a:spcPts val="1200"/>
              </a:spcAft>
              <a:buClr>
                <a:srgbClr val="0B1F65"/>
              </a:buClr>
              <a:buFont typeface="Webdings"/>
              <a:buChar char="4"/>
              <a:defRPr/>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56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304800" y="1003479"/>
            <a:ext cx="8229600" cy="4525963"/>
          </a:xfrm>
        </p:spPr>
        <p:txBody>
          <a:bodyPr>
            <a:noAutofit/>
          </a:bodyPr>
          <a:lstStyle/>
          <a:p>
            <a:pPr marL="0" lvl="0" indent="0">
              <a:spcBef>
                <a:spcPts val="0"/>
              </a:spcBef>
              <a:buNone/>
            </a:pPr>
            <a:r>
              <a:rPr lang="en-US" sz="1800" b="1" dirty="0">
                <a:solidFill>
                  <a:prstClr val="black"/>
                </a:solidFill>
                <a:latin typeface="Arial" panose="020B0604020202020204" pitchFamily="34" charset="0"/>
                <a:cs typeface="Arial" panose="020B0604020202020204" pitchFamily="34" charset="0"/>
              </a:rPr>
              <a:t>The Federal government has advised states to continue to invest in and maintain LMR networks to ensure first responders can communicate with each other and with relevant government officials.</a:t>
            </a:r>
          </a:p>
          <a:p>
            <a:pPr marL="285750" lvl="0" indent="-285750">
              <a:spcBef>
                <a:spcPts val="0"/>
              </a:spcBef>
            </a:pPr>
            <a:endParaRPr lang="en-US" sz="1800" b="1" dirty="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r>
              <a:rPr lang="en-US" sz="1600" i="1" dirty="0">
                <a:solidFill>
                  <a:prstClr val="black"/>
                </a:solidFill>
                <a:latin typeface="Arial" panose="020B0604020202020204" pitchFamily="34" charset="0"/>
                <a:cs typeface="Arial" panose="020B0604020202020204" pitchFamily="34" charset="0"/>
              </a:rPr>
              <a:t>The immediate goal for FirstNet is to provide a broadband network to carry data….Mission critical voice communications, which require higher levels of quality of service, will, in most states, be available only over LMR networks operating….under the jurisdictions of state  and local public safety agencies. States will likely need to continue to invest in and maintain their [LMR] networks. (Congressional Research Service, May 2015)</a:t>
            </a:r>
          </a:p>
          <a:p>
            <a:pPr marL="914400" lvl="3" indent="-457200" fontAlgn="base">
              <a:spcBef>
                <a:spcPts val="0"/>
              </a:spcBef>
              <a:spcAft>
                <a:spcPts val="1200"/>
              </a:spcAft>
              <a:buClr>
                <a:srgbClr val="0B1F65"/>
              </a:buClr>
              <a:buFont typeface="Webdings"/>
              <a:buChar char="4"/>
              <a:defRPr/>
            </a:pPr>
            <a:r>
              <a:rPr lang="en-US" sz="1600" i="1" dirty="0" smtClean="0">
                <a:solidFill>
                  <a:prstClr val="black"/>
                </a:solidFill>
                <a:latin typeface="Arial" panose="020B0604020202020204" pitchFamily="34" charset="0"/>
                <a:cs typeface="Arial" panose="020B0604020202020204" pitchFamily="34" charset="0"/>
              </a:rPr>
              <a:t>When </a:t>
            </a:r>
            <a:r>
              <a:rPr lang="en-US" sz="1600" i="1" dirty="0">
                <a:solidFill>
                  <a:prstClr val="black"/>
                </a:solidFill>
                <a:latin typeface="Arial" panose="020B0604020202020204" pitchFamily="34" charset="0"/>
                <a:cs typeface="Arial" panose="020B0604020202020204" pitchFamily="34" charset="0"/>
              </a:rPr>
              <a:t>FirstNet launches the NPSBN, the network will initially provide mission‐critical, high‐speed data and video services that will supplement today’s LMR networks. The network is also expected to provide non-mission critical voice at launch. Public safety entities will continue to rely on their LMR networks for mission critical voice features needed in an emergency response setting. In the near term, public safety entities will need to maintain and/or upgrade their LMR networks, as appropriate. (FirstNet)</a:t>
            </a:r>
          </a:p>
          <a:p>
            <a:pPr marL="457200" lvl="2" indent="-457200" fontAlgn="base">
              <a:spcBef>
                <a:spcPts val="0"/>
              </a:spcBef>
              <a:spcAft>
                <a:spcPts val="1200"/>
              </a:spcAft>
              <a:buClr>
                <a:srgbClr val="0B1F65"/>
              </a:buClr>
              <a:buFont typeface="Webdings"/>
              <a:buChar char="4"/>
              <a:defRPr/>
            </a:pPr>
            <a:endParaRPr lang="en-US" sz="18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122" y="0"/>
            <a:ext cx="905256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0" y="457200"/>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4904" y="1693988"/>
            <a:ext cx="1616759" cy="300082"/>
          </a:xfrm>
          <a:prstGeom prst="rect">
            <a:avLst/>
          </a:prstGeom>
          <a:noFill/>
        </p:spPr>
        <p:txBody>
          <a:bodyPr wrap="square" rtlCol="0">
            <a:spAutoFit/>
          </a:bodyPr>
          <a:lstStyle/>
          <a:p>
            <a:r>
              <a:rPr lang="en-US" sz="1350" dirty="0">
                <a:solidFill>
                  <a:prstClr val="white"/>
                </a:solidFill>
              </a:rPr>
              <a:t>TEST</a:t>
            </a:r>
          </a:p>
        </p:txBody>
      </p:sp>
      <p:sp>
        <p:nvSpPr>
          <p:cNvPr id="23" name="TextBox 22"/>
          <p:cNvSpPr txBox="1"/>
          <p:nvPr/>
        </p:nvSpPr>
        <p:spPr>
          <a:xfrm>
            <a:off x="404767" y="76200"/>
            <a:ext cx="8760443" cy="400110"/>
          </a:xfrm>
          <a:prstGeom prst="rect">
            <a:avLst/>
          </a:prstGeom>
          <a:noFill/>
        </p:spPr>
        <p:txBody>
          <a:bodyPr wrap="square" rtlCol="0">
            <a:spAutoFit/>
          </a:bodyPr>
          <a:lstStyle/>
          <a:p>
            <a:pPr algn="ctr"/>
            <a:r>
              <a:rPr lang="en-US" sz="2000" b="1" dirty="0">
                <a:solidFill>
                  <a:prstClr val="black"/>
                </a:solidFill>
                <a:latin typeface="Arial" panose="020B0604020202020204" pitchFamily="34" charset="0"/>
                <a:cs typeface="Arial" panose="020B0604020202020204" pitchFamily="34" charset="0"/>
              </a:rPr>
              <a:t>Responders Trust Radios</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b="30062"/>
          <a:stretch/>
        </p:blipFill>
        <p:spPr>
          <a:xfrm>
            <a:off x="3749637" y="1802195"/>
            <a:ext cx="1576038" cy="1839428"/>
          </a:xfrm>
          <a:prstGeom prst="rect">
            <a:avLst/>
          </a:prstGeom>
          <a:ln>
            <a:noFill/>
          </a:ln>
          <a:effectLst>
            <a:outerShdw blurRad="292100" dist="139700" dir="2700000" algn="tl" rotWithShape="0">
              <a:srgbClr val="333333">
                <a:alpha val="65000"/>
              </a:srgbClr>
            </a:outerShdw>
          </a:effectLst>
        </p:spPr>
      </p:pic>
      <p:cxnSp>
        <p:nvCxnSpPr>
          <p:cNvPr id="25" name="Straight Connector 24"/>
          <p:cNvCxnSpPr/>
          <p:nvPr/>
        </p:nvCxnSpPr>
        <p:spPr>
          <a:xfrm>
            <a:off x="-10885" y="5334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34211" y="710719"/>
            <a:ext cx="4297822" cy="95410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While cell phones provide responders with an additional means to communicate, they do not yet offer all the features and functions of radios, that responders need in emergencies  </a:t>
            </a:r>
          </a:p>
        </p:txBody>
      </p:sp>
      <p:sp>
        <p:nvSpPr>
          <p:cNvPr id="33" name="TextBox 32"/>
          <p:cNvSpPr txBox="1"/>
          <p:nvPr/>
        </p:nvSpPr>
        <p:spPr>
          <a:xfrm>
            <a:off x="2846850" y="4021373"/>
            <a:ext cx="3472543" cy="1754326"/>
          </a:xfrm>
          <a:prstGeom prst="rect">
            <a:avLst/>
          </a:prstGeom>
          <a:solidFill>
            <a:srgbClr val="C00000"/>
          </a:solidFill>
          <a:ln w="19050">
            <a:solidFill>
              <a:schemeClr val="tx1"/>
            </a:solidFill>
          </a:ln>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NOTICE TO STATE AND LOCAL OFFICIALS</a:t>
            </a:r>
          </a:p>
          <a:p>
            <a:pPr algn="ctr"/>
            <a:endParaRPr lang="en-US" sz="1200" b="1" dirty="0">
              <a:solidFill>
                <a:schemeClr val="bg1"/>
              </a:solidFill>
              <a:latin typeface="Arial" panose="020B0604020202020204" pitchFamily="34" charset="0"/>
              <a:cs typeface="Arial" panose="020B0604020202020204" pitchFamily="34" charset="0"/>
            </a:endParaRPr>
          </a:p>
          <a:p>
            <a:pPr algn="ctr"/>
            <a:r>
              <a:rPr lang="en-US" sz="1200" b="1" dirty="0">
                <a:solidFill>
                  <a:schemeClr val="bg1"/>
                </a:solidFill>
                <a:latin typeface="Arial" panose="020B0604020202020204" pitchFamily="34" charset="0"/>
                <a:cs typeface="Arial" panose="020B0604020202020204" pitchFamily="34" charset="0"/>
              </a:rPr>
              <a:t>State and local officials should continue to fund public safety radio systems until it is proven that new technologies, systems, and devices can provide responders with the same (or better) capabilities they need to safely respond to emergencies and save lives   </a:t>
            </a:r>
          </a:p>
        </p:txBody>
      </p:sp>
      <p:grpSp>
        <p:nvGrpSpPr>
          <p:cNvPr id="3" name="Group 2"/>
          <p:cNvGrpSpPr/>
          <p:nvPr/>
        </p:nvGrpSpPr>
        <p:grpSpPr>
          <a:xfrm>
            <a:off x="97523" y="609600"/>
            <a:ext cx="8977448" cy="5394960"/>
            <a:chOff x="97523" y="829999"/>
            <a:chExt cx="8977448" cy="5394960"/>
          </a:xfrm>
        </p:grpSpPr>
        <p:grpSp>
          <p:nvGrpSpPr>
            <p:cNvPr id="18" name="Group 17"/>
            <p:cNvGrpSpPr/>
            <p:nvPr/>
          </p:nvGrpSpPr>
          <p:grpSpPr>
            <a:xfrm>
              <a:off x="5746083" y="829999"/>
              <a:ext cx="3300984" cy="5394960"/>
              <a:chOff x="8393025" y="752475"/>
              <a:chExt cx="3484649" cy="2895600"/>
            </a:xfrm>
            <a:solidFill>
              <a:schemeClr val="bg1">
                <a:lumMod val="50000"/>
              </a:schemeClr>
            </a:solidFill>
            <a:effectLst>
              <a:outerShdw blurRad="50800" dist="76200" dir="5400000" algn="ctr" rotWithShape="0">
                <a:prstClr val="black">
                  <a:alpha val="80000"/>
                </a:prstClr>
              </a:outerShdw>
            </a:effectLst>
          </p:grpSpPr>
          <p:sp>
            <p:nvSpPr>
              <p:cNvPr id="19" name="Rectangle 18"/>
              <p:cNvSpPr/>
              <p:nvPr/>
            </p:nvSpPr>
            <p:spPr>
              <a:xfrm rot="10800000">
                <a:off x="9485174" y="752475"/>
                <a:ext cx="2392500" cy="28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ight Arrow 19"/>
              <p:cNvSpPr/>
              <p:nvPr/>
            </p:nvSpPr>
            <p:spPr>
              <a:xfrm rot="10800000">
                <a:off x="8393025" y="1354262"/>
                <a:ext cx="1091736" cy="101562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nvGrpSpPr>
            <p:cNvPr id="26" name="Group 25"/>
            <p:cNvGrpSpPr/>
            <p:nvPr/>
          </p:nvGrpSpPr>
          <p:grpSpPr>
            <a:xfrm>
              <a:off x="97523" y="829999"/>
              <a:ext cx="3300395" cy="5303520"/>
              <a:chOff x="341216" y="748142"/>
              <a:chExt cx="3231054" cy="2895600"/>
            </a:xfrm>
            <a:effectLst>
              <a:outerShdw blurRad="50800" dist="76200" dir="5400000" algn="ctr" rotWithShape="0">
                <a:prstClr val="black">
                  <a:alpha val="80000"/>
                </a:prstClr>
              </a:outerShdw>
            </a:effectLst>
          </p:grpSpPr>
          <p:sp>
            <p:nvSpPr>
              <p:cNvPr id="27" name="Right Arrow 26"/>
              <p:cNvSpPr/>
              <p:nvPr/>
            </p:nvSpPr>
            <p:spPr>
              <a:xfrm>
                <a:off x="2523461" y="1327151"/>
                <a:ext cx="1048809" cy="1058881"/>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rot="10800000">
                <a:off x="341216" y="748142"/>
                <a:ext cx="2276475" cy="2895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9" name="TextBox 28"/>
            <p:cNvSpPr txBox="1"/>
            <p:nvPr/>
          </p:nvSpPr>
          <p:spPr>
            <a:xfrm>
              <a:off x="97523" y="863623"/>
              <a:ext cx="2228690" cy="4832092"/>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RADIOS PROVIDE:</a:t>
              </a:r>
            </a:p>
            <a:p>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Reliable Voice Capabilities for day-to-day operations and during emergencies</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Priority Service - Direct access to public safety  communications networks without interference  from non-public safety users   </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Coverage – Radio systems have been expanded over many years to ensure  coverage in all areas</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Interoperability – Radios provide public safety agencies and officials at all levels of government, to communicate and coordinate response </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Rugged devices that are durable and easily used in harsh response environments</a:t>
              </a:r>
            </a:p>
          </p:txBody>
        </p:sp>
        <p:sp>
          <p:nvSpPr>
            <p:cNvPr id="46" name="TextBox 45"/>
            <p:cNvSpPr txBox="1"/>
            <p:nvPr/>
          </p:nvSpPr>
          <p:spPr>
            <a:xfrm>
              <a:off x="6846281" y="849625"/>
              <a:ext cx="2228690" cy="5303520"/>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CELL PHONES PROVIDE:</a:t>
              </a:r>
            </a:p>
            <a:p>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An additional means of communications during day-to-day and emergency events </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More data capabilities (e.g., video recording, apps, GPS services) to inform response</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r>
                <a:rPr lang="en-US" sz="1100" b="1" dirty="0">
                  <a:solidFill>
                    <a:schemeClr val="bg1"/>
                  </a:solidFill>
                  <a:latin typeface="Arial" panose="020B0604020202020204" pitchFamily="34" charset="0"/>
                  <a:cs typeface="Arial" panose="020B0604020202020204" pitchFamily="34" charset="0"/>
                </a:rPr>
                <a:t>CELL PHONES DO NOT PROVIDE:</a:t>
              </a:r>
            </a:p>
            <a:p>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Guaranteed access to voice capabilities at all times (e.g., dropped calls, no coverage, congestion during heavy use)</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Priority Access - public safety users do not have access over non-public safety users </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Coverage in all areas  </a:t>
              </a:r>
            </a:p>
            <a:p>
              <a:pPr marL="90488" indent="-90488">
                <a:buFont typeface="Arial" panose="020B0604020202020204" pitchFamily="34" charset="0"/>
                <a:buChar char="•"/>
              </a:pPr>
              <a:endParaRPr lang="en-US" sz="1100" b="1" dirty="0">
                <a:solidFill>
                  <a:schemeClr val="bg1"/>
                </a:solidFill>
                <a:latin typeface="Arial" panose="020B0604020202020204" pitchFamily="34" charset="0"/>
                <a:cs typeface="Arial" panose="020B0604020202020204" pitchFamily="34" charset="0"/>
              </a:endParaRPr>
            </a:p>
            <a:p>
              <a:pPr marL="90488" indent="-90488">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Needed features (e.g., rugged devices, push-to-talk, group talk to enable interoperability)  </a:t>
              </a:r>
            </a:p>
          </p:txBody>
        </p:sp>
      </p:grpSp>
    </p:spTree>
    <p:extLst>
      <p:ext uri="{BB962C8B-B14F-4D97-AF65-F5344CB8AC3E}">
        <p14:creationId xmlns:p14="http://schemas.microsoft.com/office/powerpoint/2010/main" val="2708421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6571030"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Understanding Land Mobile Radio Systems </a:t>
            </a:r>
          </a:p>
        </p:txBody>
      </p:sp>
      <p:pic>
        <p:nvPicPr>
          <p:cNvPr id="5" name="Content Placeholder 4"/>
          <p:cNvPicPr>
            <a:picLocks noGrp="1"/>
          </p:cNvPicPr>
          <p:nvPr>
            <p:ph idx="1"/>
          </p:nvPr>
        </p:nvPicPr>
        <p:blipFill rotWithShape="1">
          <a:blip r:embed="rId3"/>
          <a:srcRect l="37222" t="34832" r="10417" b="19713"/>
          <a:stretch/>
        </p:blipFill>
        <p:spPr bwMode="auto">
          <a:xfrm>
            <a:off x="1066800" y="1066800"/>
            <a:ext cx="6812768" cy="3325124"/>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48884" y="4366166"/>
            <a:ext cx="7848600" cy="1477328"/>
          </a:xfrm>
          <a:prstGeom prst="rect">
            <a:avLst/>
          </a:prstGeom>
        </p:spPr>
        <p:txBody>
          <a:bodyPr wrap="square">
            <a:spAutoFit/>
          </a:bodyPr>
          <a:lstStyle/>
          <a:p>
            <a:pPr marL="457200" lvl="2" indent="-457200" fontAlgn="base">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Radio systems are the primary means of communications for public safety personnel.</a:t>
            </a:r>
          </a:p>
          <a:p>
            <a:pPr marL="457200" lvl="2" indent="-457200" fontAlgn="base">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These systems are specially designed to meet mission critical needs, to ensure communication in all conditions (e.g., fires, tornados), and to provide high levels of clarity, reliability, coverage, and back-up, in case of emergency. </a:t>
            </a:r>
          </a:p>
        </p:txBody>
      </p:sp>
    </p:spTree>
    <p:extLst>
      <p:ext uri="{BB962C8B-B14F-4D97-AF65-F5344CB8AC3E}">
        <p14:creationId xmlns:p14="http://schemas.microsoft.com/office/powerpoint/2010/main" val="103087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5782865"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Understanding Evolving Technologies </a:t>
            </a:r>
          </a:p>
        </p:txBody>
      </p:sp>
      <p:pic>
        <p:nvPicPr>
          <p:cNvPr id="6" name="Picture 5"/>
          <p:cNvPicPr/>
          <p:nvPr/>
        </p:nvPicPr>
        <p:blipFill rotWithShape="1">
          <a:blip r:embed="rId3"/>
          <a:srcRect l="35257" t="31026" r="10416" b="17948"/>
          <a:stretch/>
        </p:blipFill>
        <p:spPr bwMode="auto">
          <a:xfrm>
            <a:off x="533400" y="1109663"/>
            <a:ext cx="7467600" cy="315753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38200" y="4293326"/>
            <a:ext cx="2133600" cy="1770698"/>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Many states and regions have statewide or regional radio networks they use specifically for public safety purposes.</a:t>
            </a:r>
          </a:p>
        </p:txBody>
      </p:sp>
      <p:sp>
        <p:nvSpPr>
          <p:cNvPr id="8" name="TextBox 7"/>
          <p:cNvSpPr txBox="1"/>
          <p:nvPr/>
        </p:nvSpPr>
        <p:spPr>
          <a:xfrm>
            <a:off x="3200400" y="4293326"/>
            <a:ext cx="2133600" cy="1770698"/>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400">
                <a:solidFill>
                  <a:prstClr val="black"/>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Some states and regions have computer-based (or IP-based) networks that allow them to connect different agencies and users. </a:t>
            </a:r>
          </a:p>
        </p:txBody>
      </p:sp>
      <p:sp>
        <p:nvSpPr>
          <p:cNvPr id="9" name="TextBox 8"/>
          <p:cNvSpPr txBox="1"/>
          <p:nvPr/>
        </p:nvSpPr>
        <p:spPr>
          <a:xfrm>
            <a:off x="5560454" y="4293326"/>
            <a:ext cx="2133600" cy="1770698"/>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400">
                <a:solidFill>
                  <a:prstClr val="black"/>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The federal government is in the process of deploying a single, broadband network for public safety users at all levels of government.</a:t>
            </a:r>
          </a:p>
        </p:txBody>
      </p:sp>
    </p:spTree>
    <p:extLst>
      <p:ext uri="{BB962C8B-B14F-4D97-AF65-F5344CB8AC3E}">
        <p14:creationId xmlns:p14="http://schemas.microsoft.com/office/powerpoint/2010/main" val="317416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4859022"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Current Issues for Consideration</a:t>
            </a:r>
          </a:p>
        </p:txBody>
      </p:sp>
      <p:sp>
        <p:nvSpPr>
          <p:cNvPr id="6" name="Content Placeholder 3"/>
          <p:cNvSpPr>
            <a:spLocks noGrp="1"/>
          </p:cNvSpPr>
          <p:nvPr>
            <p:ph idx="1"/>
          </p:nvPr>
        </p:nvSpPr>
        <p:spPr>
          <a:xfrm>
            <a:off x="326265"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Agencies purchased radio systems to meet their mission (e.g., police, fire); radio systems have provided reliable voice communications for many </a:t>
            </a:r>
            <a:r>
              <a:rPr lang="en-US" sz="1700" dirty="0" smtClean="0">
                <a:solidFill>
                  <a:prstClr val="black"/>
                </a:solidFill>
                <a:latin typeface="Arial" panose="020B0604020202020204" pitchFamily="34" charset="0"/>
                <a:cs typeface="Arial" panose="020B0604020202020204" pitchFamily="34" charset="0"/>
              </a:rPr>
              <a:t>years</a:t>
            </a:r>
            <a:endParaRPr lang="en-US" sz="1700" dirty="0">
              <a:solidFill>
                <a:prstClr val="black"/>
              </a:solidFill>
              <a:latin typeface="Arial" panose="020B0604020202020204" pitchFamily="34" charset="0"/>
              <a:cs typeface="Arial" panose="020B0604020202020204" pitchFamily="34" charset="0"/>
            </a:endParaRPr>
          </a:p>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Over time, agencies migrated toward standards-based (P25) radio systems that enabled interoperability between agencies, regardless of </a:t>
            </a:r>
            <a:r>
              <a:rPr lang="en-US" sz="1700" dirty="0" smtClean="0">
                <a:solidFill>
                  <a:prstClr val="black"/>
                </a:solidFill>
                <a:latin typeface="Arial" panose="020B0604020202020204" pitchFamily="34" charset="0"/>
                <a:cs typeface="Arial" panose="020B0604020202020204" pitchFamily="34" charset="0"/>
              </a:rPr>
              <a:t>vendor</a:t>
            </a:r>
            <a:endParaRPr lang="en-US" sz="1700" dirty="0">
              <a:solidFill>
                <a:prstClr val="black"/>
              </a:solidFill>
              <a:latin typeface="Arial" panose="020B0604020202020204" pitchFamily="34" charset="0"/>
              <a:cs typeface="Arial" panose="020B0604020202020204" pitchFamily="34" charset="0"/>
            </a:endParaRPr>
          </a:p>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Agencies are now moving toward IP-based (computer-based) systems that  enable them to connect systems, sites, agencies, and users </a:t>
            </a:r>
          </a:p>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Some agencies are also using commercial broadband services to supplement radio systems, to provide another means to communicate or to access data  </a:t>
            </a:r>
          </a:p>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This has led some to think public safety agencies can use broadband services (cell phones, tablets, etc.), instead of radios for public safety communications; this is not possible because neither commercial entities nor FirstNet can provide (at this time) the features that public safety gets from its radios  </a:t>
            </a:r>
          </a:p>
          <a:p>
            <a:pPr marL="457200" lvl="2" indent="-457200" fontAlgn="base">
              <a:spcBef>
                <a:spcPts val="0"/>
              </a:spcBef>
              <a:spcAft>
                <a:spcPts val="1200"/>
              </a:spcAft>
              <a:buClr>
                <a:srgbClr val="0B1F65"/>
              </a:buClr>
              <a:buFont typeface="Webdings"/>
              <a:buChar char="4"/>
              <a:defRPr/>
            </a:pPr>
            <a:r>
              <a:rPr lang="en-US" sz="1700" dirty="0">
                <a:solidFill>
                  <a:prstClr val="black"/>
                </a:solidFill>
                <a:latin typeface="Arial" panose="020B0604020202020204" pitchFamily="34" charset="0"/>
                <a:cs typeface="Arial" panose="020B0604020202020204" pitchFamily="34" charset="0"/>
              </a:rPr>
              <a:t>Therefore, to provide responders with the best means of communications available at this time, it is critical that we continue to maintain radio systems</a:t>
            </a:r>
          </a:p>
        </p:txBody>
      </p:sp>
    </p:spTree>
    <p:extLst>
      <p:ext uri="{BB962C8B-B14F-4D97-AF65-F5344CB8AC3E}">
        <p14:creationId xmlns:p14="http://schemas.microsoft.com/office/powerpoint/2010/main" val="290115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5515356"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Need to Support Both LMR and LTE</a:t>
            </a:r>
          </a:p>
        </p:txBody>
      </p:sp>
      <p:pic>
        <p:nvPicPr>
          <p:cNvPr id="10" name="Picture 9"/>
          <p:cNvPicPr/>
          <p:nvPr/>
        </p:nvPicPr>
        <p:blipFill rotWithShape="1">
          <a:blip r:embed="rId3"/>
          <a:srcRect l="10737" t="10256" r="2244" b="5128"/>
          <a:stretch/>
        </p:blipFill>
        <p:spPr bwMode="auto">
          <a:xfrm>
            <a:off x="457200" y="1306532"/>
            <a:ext cx="8305800" cy="4637068"/>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334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7275068"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[Your State’s] Current Communications Systems </a:t>
            </a:r>
          </a:p>
        </p:txBody>
      </p:sp>
      <p:sp>
        <p:nvSpPr>
          <p:cNvPr id="6" name="Content Placeholder 3"/>
          <p:cNvSpPr>
            <a:spLocks noGrp="1"/>
          </p:cNvSpPr>
          <p:nvPr>
            <p:ph idx="1"/>
          </p:nvPr>
        </p:nvSpPr>
        <p:spPr>
          <a:xfrm>
            <a:off x="326265"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Discuss</a:t>
            </a:r>
            <a:r>
              <a:rPr lang="en-US" sz="1800" dirty="0">
                <a:solidFill>
                  <a:prstClr val="black"/>
                </a:solidFill>
                <a:latin typeface="Arial" panose="020B0604020202020204" pitchFamily="34" charset="0"/>
                <a:cs typeface="Arial" panose="020B0604020202020204" pitchFamily="34" charset="0"/>
              </a:rPr>
              <a:t> current state of your state/local communications system(s</a:t>
            </a:r>
            <a:r>
              <a:rPr lang="en-US" sz="1800" dirty="0" smtClean="0">
                <a:solidFill>
                  <a:prstClr val="black"/>
                </a:solidFill>
                <a:latin typeface="Arial" panose="020B0604020202020204" pitchFamily="34" charset="0"/>
                <a:cs typeface="Arial" panose="020B0604020202020204" pitchFamily="34" charset="0"/>
              </a:rPr>
              <a:t>)</a:t>
            </a:r>
            <a:endParaRPr lang="en-US" sz="1800" dirty="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Description of system (e.g., statewide system, regional system, local system ) and age</a:t>
            </a:r>
          </a:p>
          <a:p>
            <a:pPr marL="914400" lvl="3"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Users </a:t>
            </a:r>
            <a:r>
              <a:rPr lang="en-US" sz="1600" dirty="0">
                <a:solidFill>
                  <a:prstClr val="black"/>
                </a:solidFill>
                <a:latin typeface="Arial" panose="020B0604020202020204" pitchFamily="34" charset="0"/>
                <a:cs typeface="Arial" panose="020B0604020202020204" pitchFamily="34" charset="0"/>
              </a:rPr>
              <a:t>(e.g., agencies and # users) </a:t>
            </a:r>
          </a:p>
          <a:p>
            <a:pPr marL="914400" lvl="3"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Coverage</a:t>
            </a:r>
            <a:endParaRPr lang="en-US" sz="1600" dirty="0">
              <a:solidFill>
                <a:prstClr val="black"/>
              </a:solidFill>
              <a:latin typeface="Arial" panose="020B0604020202020204" pitchFamily="34" charset="0"/>
              <a:cs typeface="Arial" panose="020B0604020202020204" pitchFamily="34" charset="0"/>
            </a:endParaRPr>
          </a:p>
          <a:p>
            <a:pPr marL="914400" lvl="3"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Recent </a:t>
            </a:r>
            <a:r>
              <a:rPr lang="en-US" sz="1600" dirty="0">
                <a:solidFill>
                  <a:prstClr val="black"/>
                </a:solidFill>
                <a:latin typeface="Arial" panose="020B0604020202020204" pitchFamily="34" charset="0"/>
                <a:cs typeface="Arial" panose="020B0604020202020204" pitchFamily="34" charset="0"/>
              </a:rPr>
              <a:t>Use/Successes </a:t>
            </a:r>
          </a:p>
          <a:p>
            <a:pPr marL="914400" lvl="3"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Current </a:t>
            </a:r>
            <a:r>
              <a:rPr lang="en-US" sz="1600" dirty="0">
                <a:solidFill>
                  <a:prstClr val="black"/>
                </a:solidFill>
                <a:latin typeface="Arial" panose="020B0604020202020204" pitchFamily="34" charset="0"/>
                <a:cs typeface="Arial" panose="020B0604020202020204" pitchFamily="34" charset="0"/>
              </a:rPr>
              <a:t>challenges </a:t>
            </a:r>
          </a:p>
          <a:p>
            <a:pPr marL="1371600" lvl="4"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Equipment phased out by vendor</a:t>
            </a:r>
          </a:p>
          <a:p>
            <a:pPr marL="1371600" lvl="4"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Upgrades needed</a:t>
            </a:r>
          </a:p>
          <a:p>
            <a:pPr marL="1371600" lvl="4"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System needs to be expanded</a:t>
            </a:r>
          </a:p>
          <a:p>
            <a:pPr marL="914400" lvl="3" indent="-457200" fontAlgn="base">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Proposal</a:t>
            </a:r>
            <a:r>
              <a:rPr lang="en-US" sz="16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310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5761514"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Communications Concerns and Needs </a:t>
            </a:r>
          </a:p>
        </p:txBody>
      </p:sp>
      <p:sp>
        <p:nvSpPr>
          <p:cNvPr id="6" name="Content Placeholder 3"/>
          <p:cNvSpPr>
            <a:spLocks noGrp="1"/>
          </p:cNvSpPr>
          <p:nvPr>
            <p:ph idx="1"/>
          </p:nvPr>
        </p:nvSpPr>
        <p:spPr>
          <a:xfrm>
            <a:off x="326265"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800" dirty="0">
                <a:solidFill>
                  <a:prstClr val="black"/>
                </a:solidFill>
                <a:latin typeface="Arial" panose="020B0604020202020204" pitchFamily="34" charset="0"/>
                <a:cs typeface="Arial" panose="020B0604020202020204" pitchFamily="34" charset="0"/>
              </a:rPr>
              <a:t>Discuss</a:t>
            </a:r>
            <a:r>
              <a:rPr lang="en-US" sz="2000" dirty="0">
                <a:solidFill>
                  <a:prstClr val="black"/>
                </a:solidFill>
                <a:latin typeface="Arial" panose="020B0604020202020204" pitchFamily="34" charset="0"/>
                <a:cs typeface="Arial" panose="020B0604020202020204" pitchFamily="34" charset="0"/>
              </a:rPr>
              <a:t> your current concerns/needs</a:t>
            </a:r>
            <a:r>
              <a:rPr lang="en-US" sz="2000" dirty="0" smtClean="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914400" lvl="3" indent="-457200" fontAlgn="base">
              <a:lnSpc>
                <a:spcPct val="200000"/>
              </a:lnSpc>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Spectrum (T-Band, existing users in 700 MHz public safety band)</a:t>
            </a:r>
          </a:p>
          <a:p>
            <a:pPr marL="914400" lvl="3" indent="-457200" fontAlgn="base">
              <a:lnSpc>
                <a:spcPct val="200000"/>
              </a:lnSpc>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Interoperability</a:t>
            </a:r>
            <a:endParaRPr lang="en-US" sz="1600" dirty="0">
              <a:solidFill>
                <a:prstClr val="black"/>
              </a:solidFill>
              <a:latin typeface="Arial" panose="020B0604020202020204" pitchFamily="34" charset="0"/>
              <a:cs typeface="Arial" panose="020B0604020202020204" pitchFamily="34" charset="0"/>
            </a:endParaRPr>
          </a:p>
          <a:p>
            <a:pPr marL="914400" lvl="3" indent="-457200" fontAlgn="base">
              <a:lnSpc>
                <a:spcPct val="200000"/>
              </a:lnSpc>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Upgrades </a:t>
            </a:r>
            <a:endParaRPr lang="en-US" sz="1600" dirty="0">
              <a:solidFill>
                <a:prstClr val="black"/>
              </a:solidFill>
              <a:latin typeface="Arial" panose="020B0604020202020204" pitchFamily="34" charset="0"/>
              <a:cs typeface="Arial" panose="020B0604020202020204" pitchFamily="34" charset="0"/>
            </a:endParaRPr>
          </a:p>
          <a:p>
            <a:pPr marL="914400" lvl="3" indent="-457200" fontAlgn="base">
              <a:lnSpc>
                <a:spcPct val="200000"/>
              </a:lnSpc>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Operating </a:t>
            </a:r>
            <a:r>
              <a:rPr lang="en-US" sz="1600" dirty="0">
                <a:solidFill>
                  <a:prstClr val="black"/>
                </a:solidFill>
                <a:latin typeface="Arial" panose="020B0604020202020204" pitchFamily="34" charset="0"/>
                <a:cs typeface="Arial" panose="020B0604020202020204" pitchFamily="34" charset="0"/>
              </a:rPr>
              <a:t>Costs</a:t>
            </a:r>
          </a:p>
          <a:p>
            <a:pPr marL="914400" lvl="3" indent="-457200" fontAlgn="base">
              <a:lnSpc>
                <a:spcPct val="200000"/>
              </a:lnSpc>
              <a:spcBef>
                <a:spcPts val="0"/>
              </a:spcBef>
              <a:spcAft>
                <a:spcPts val="1200"/>
              </a:spcAft>
              <a:buClr>
                <a:srgbClr val="0B1F65"/>
              </a:buClr>
              <a:buFont typeface="Webdings"/>
              <a:buChar char="4"/>
              <a:defRPr/>
            </a:pPr>
            <a:r>
              <a:rPr lang="en-US" sz="1600" dirty="0" smtClean="0">
                <a:solidFill>
                  <a:prstClr val="black"/>
                </a:solidFill>
                <a:latin typeface="Arial" panose="020B0604020202020204" pitchFamily="34" charset="0"/>
                <a:cs typeface="Arial" panose="020B0604020202020204" pitchFamily="34" charset="0"/>
              </a:rPr>
              <a:t>Funding</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04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1441420" cy="523220"/>
          </a:xfrm>
          <a:prstGeom prst="rect">
            <a:avLst/>
          </a:prstGeom>
          <a:noFill/>
          <a:ln w="9525">
            <a:noFill/>
            <a:miter lim="800000"/>
            <a:headEnd/>
            <a:tailEnd/>
          </a:ln>
        </p:spPr>
        <p:txBody>
          <a:bodyPr wrap="none">
            <a:spAutoFit/>
          </a:bodyPr>
          <a:lstStyle/>
          <a:p>
            <a:r>
              <a:rPr lang="en-US" sz="2800" dirty="0">
                <a:solidFill>
                  <a:prstClr val="white"/>
                </a:solidFill>
                <a:latin typeface="Times New Roman" charset="0"/>
                <a:cs typeface="Arial" charset="0"/>
              </a:rPr>
              <a:t>Proposal</a:t>
            </a:r>
          </a:p>
        </p:txBody>
      </p:sp>
      <p:sp>
        <p:nvSpPr>
          <p:cNvPr id="6" name="Content Placeholder 3"/>
          <p:cNvSpPr>
            <a:spLocks noGrp="1"/>
          </p:cNvSpPr>
          <p:nvPr>
            <p:ph idx="1"/>
          </p:nvPr>
        </p:nvSpPr>
        <p:spPr>
          <a:xfrm>
            <a:off x="326265" y="1219200"/>
            <a:ext cx="8229600" cy="4525963"/>
          </a:xfrm>
        </p:spPr>
        <p:txBody>
          <a:bodyPr>
            <a:noAutofit/>
          </a:bodyPr>
          <a:lstStyle/>
          <a:p>
            <a:pPr marL="457200" lvl="2" indent="-457200" fontAlgn="base">
              <a:spcBef>
                <a:spcPts val="0"/>
              </a:spcBef>
              <a:spcAft>
                <a:spcPts val="1200"/>
              </a:spcAft>
              <a:buClr>
                <a:srgbClr val="0B1F65"/>
              </a:buClr>
              <a:buFont typeface="Webdings"/>
              <a:buChar char="4"/>
              <a:defRPr/>
            </a:pPr>
            <a:r>
              <a:rPr lang="en-US" sz="1800" dirty="0">
                <a:solidFill>
                  <a:prstClr val="black"/>
                </a:solidFill>
                <a:latin typeface="Arial" panose="020B0604020202020204" pitchFamily="34" charset="0"/>
                <a:cs typeface="Arial" panose="020B0604020202020204" pitchFamily="34" charset="0"/>
              </a:rPr>
              <a:t>Proposal: Replace regional system, with state-of-the art P25 system t</a:t>
            </a:r>
          </a:p>
          <a:p>
            <a:pPr marL="457200" lvl="2" indent="-457200" fontAlgn="base">
              <a:spcBef>
                <a:spcPts val="0"/>
              </a:spcBef>
              <a:spcAft>
                <a:spcPts val="1200"/>
              </a:spcAft>
              <a:buClr>
                <a:srgbClr val="0B1F65"/>
              </a:buClr>
              <a:buFont typeface="Webdings"/>
              <a:buChar char="4"/>
              <a:defRPr/>
            </a:pPr>
            <a:r>
              <a:rPr lang="en-US" sz="1800" dirty="0" smtClean="0">
                <a:solidFill>
                  <a:prstClr val="black"/>
                </a:solidFill>
                <a:latin typeface="Arial" panose="020B0604020202020204" pitchFamily="34" charset="0"/>
                <a:cs typeface="Arial" panose="020B0604020202020204" pitchFamily="34" charset="0"/>
              </a:rPr>
              <a:t>Projected </a:t>
            </a:r>
            <a:r>
              <a:rPr lang="en-US" sz="1800" dirty="0">
                <a:solidFill>
                  <a:prstClr val="black"/>
                </a:solidFill>
                <a:latin typeface="Arial" panose="020B0604020202020204" pitchFamily="34" charset="0"/>
                <a:cs typeface="Arial" panose="020B0604020202020204" pitchFamily="34" charset="0"/>
              </a:rPr>
              <a:t>Cost:</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Capital</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Ongoing</a:t>
            </a:r>
          </a:p>
          <a:p>
            <a:pPr marL="457200" lvl="2" indent="-457200" fontAlgn="base">
              <a:spcBef>
                <a:spcPts val="0"/>
              </a:spcBef>
              <a:spcAft>
                <a:spcPts val="1200"/>
              </a:spcAft>
              <a:buClr>
                <a:srgbClr val="0B1F65"/>
              </a:buClr>
              <a:buFont typeface="Webdings"/>
              <a:buChar char="4"/>
              <a:defRPr/>
            </a:pPr>
            <a:r>
              <a:rPr lang="en-US" sz="1800" dirty="0" smtClean="0">
                <a:solidFill>
                  <a:prstClr val="black"/>
                </a:solidFill>
                <a:latin typeface="Arial" panose="020B0604020202020204" pitchFamily="34" charset="0"/>
                <a:cs typeface="Arial" panose="020B0604020202020204" pitchFamily="34" charset="0"/>
              </a:rPr>
              <a:t>Projected </a:t>
            </a:r>
            <a:r>
              <a:rPr lang="en-US" sz="1800" dirty="0">
                <a:solidFill>
                  <a:prstClr val="black"/>
                </a:solidFill>
                <a:latin typeface="Arial" panose="020B0604020202020204" pitchFamily="34" charset="0"/>
                <a:cs typeface="Arial" panose="020B0604020202020204" pitchFamily="34" charset="0"/>
              </a:rPr>
              <a:t>Benefits:</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Users</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Coverage</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Cost Savings</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Efficiencies</a:t>
            </a:r>
          </a:p>
          <a:p>
            <a:pPr marL="457200" lvl="2" indent="-457200" fontAlgn="base">
              <a:spcBef>
                <a:spcPts val="0"/>
              </a:spcBef>
              <a:spcAft>
                <a:spcPts val="1200"/>
              </a:spcAft>
              <a:buClr>
                <a:srgbClr val="0B1F65"/>
              </a:buClr>
              <a:buFont typeface="Webdings"/>
              <a:buChar char="4"/>
              <a:defRPr/>
            </a:pPr>
            <a:r>
              <a:rPr lang="en-US" sz="1800" dirty="0" smtClean="0">
                <a:solidFill>
                  <a:prstClr val="black"/>
                </a:solidFill>
                <a:latin typeface="Arial" panose="020B0604020202020204" pitchFamily="34" charset="0"/>
                <a:cs typeface="Arial" panose="020B0604020202020204" pitchFamily="34" charset="0"/>
              </a:rPr>
              <a:t>Projected </a:t>
            </a:r>
            <a:r>
              <a:rPr lang="en-US" sz="1800" dirty="0">
                <a:solidFill>
                  <a:prstClr val="black"/>
                </a:solidFill>
                <a:latin typeface="Arial" panose="020B0604020202020204" pitchFamily="34" charset="0"/>
                <a:cs typeface="Arial" panose="020B0604020202020204" pitchFamily="34" charset="0"/>
              </a:rPr>
              <a:t>Life Span:</a:t>
            </a:r>
          </a:p>
          <a:p>
            <a:pPr marL="457200" lvl="2" indent="-457200" fontAlgn="base">
              <a:spcBef>
                <a:spcPts val="0"/>
              </a:spcBef>
              <a:spcAft>
                <a:spcPts val="1200"/>
              </a:spcAft>
              <a:buClr>
                <a:srgbClr val="0B1F65"/>
              </a:buClr>
              <a:buFont typeface="Webdings"/>
              <a:buChar char="4"/>
              <a:defRPr/>
            </a:pPr>
            <a:r>
              <a:rPr lang="en-US" sz="1800" dirty="0" smtClean="0">
                <a:solidFill>
                  <a:prstClr val="black"/>
                </a:solidFill>
                <a:latin typeface="Arial" panose="020B0604020202020204" pitchFamily="34" charset="0"/>
                <a:cs typeface="Arial" panose="020B0604020202020204" pitchFamily="34" charset="0"/>
              </a:rPr>
              <a:t>Potential </a:t>
            </a:r>
            <a:r>
              <a:rPr lang="en-US" sz="1800" dirty="0">
                <a:solidFill>
                  <a:prstClr val="black"/>
                </a:solidFill>
                <a:latin typeface="Arial" panose="020B0604020202020204" pitchFamily="34" charset="0"/>
                <a:cs typeface="Arial" panose="020B0604020202020204" pitchFamily="34" charset="0"/>
              </a:rPr>
              <a:t>Funding:</a:t>
            </a:r>
          </a:p>
        </p:txBody>
      </p:sp>
    </p:spTree>
    <p:extLst>
      <p:ext uri="{BB962C8B-B14F-4D97-AF65-F5344CB8AC3E}">
        <p14:creationId xmlns:p14="http://schemas.microsoft.com/office/powerpoint/2010/main" val="1012996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04800" y="254003"/>
            <a:ext cx="1657826" cy="523220"/>
          </a:xfrm>
          <a:prstGeom prst="rect">
            <a:avLst/>
          </a:prstGeom>
          <a:noFill/>
          <a:ln w="9525">
            <a:noFill/>
            <a:miter lim="800000"/>
            <a:headEnd/>
            <a:tailEnd/>
          </a:ln>
        </p:spPr>
        <p:txBody>
          <a:bodyPr wrap="none">
            <a:spAutoFit/>
          </a:bodyPr>
          <a:lstStyle/>
          <a:p>
            <a:r>
              <a:rPr lang="en-US" sz="2800">
                <a:solidFill>
                  <a:prstClr val="white"/>
                </a:solidFill>
                <a:latin typeface="Times New Roman" charset="0"/>
                <a:cs typeface="Arial" charset="0"/>
              </a:rPr>
              <a:t>Resources</a:t>
            </a:r>
            <a:endParaRPr lang="en-US" sz="2800" dirty="0">
              <a:solidFill>
                <a:prstClr val="white"/>
              </a:solidFill>
              <a:latin typeface="Times New Roman" charset="0"/>
              <a:cs typeface="Arial" charset="0"/>
            </a:endParaRPr>
          </a:p>
        </p:txBody>
      </p:sp>
      <p:sp>
        <p:nvSpPr>
          <p:cNvPr id="6" name="Content Placeholder 3"/>
          <p:cNvSpPr>
            <a:spLocks noGrp="1"/>
          </p:cNvSpPr>
          <p:nvPr>
            <p:ph idx="1"/>
          </p:nvPr>
        </p:nvSpPr>
        <p:spPr>
          <a:xfrm>
            <a:off x="326265" y="1219200"/>
            <a:ext cx="8229600" cy="4953000"/>
          </a:xfrm>
        </p:spPr>
        <p:txBody>
          <a:bodyPr>
            <a:noAutofit/>
          </a:bodyPr>
          <a:lstStyle/>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“LMR Trio”: series of documents to inform decision makers about issues affecting LMR technologies: </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a:t>
            </a:r>
            <a:r>
              <a:rPr lang="en-US" sz="1600" i="1" dirty="0">
                <a:solidFill>
                  <a:prstClr val="black"/>
                </a:solidFill>
                <a:latin typeface="Arial" panose="020B0604020202020204" pitchFamily="34" charset="0"/>
                <a:cs typeface="Arial" panose="020B0604020202020204" pitchFamily="34" charset="0"/>
                <a:hlinkClick r:id="rId3"/>
              </a:rPr>
              <a:t>LMR 101, Part I: Educating Decision Makers on LMR Technologies</a:t>
            </a:r>
            <a:r>
              <a:rPr lang="en-US" sz="1600" dirty="0">
                <a:solidFill>
                  <a:prstClr val="black"/>
                </a:solidFill>
                <a:latin typeface="Arial" panose="020B0604020202020204" pitchFamily="34" charset="0"/>
                <a:cs typeface="Arial" panose="020B0604020202020204" pitchFamily="34" charset="0"/>
              </a:rPr>
              <a:t>,” includes basic information for use in educating decision-makers about the importance of LMR technologies. The paper includes simple diagrams, terminology, history, and current usage of LMR technologies by public safety agencies.</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a:t>
            </a:r>
            <a:r>
              <a:rPr lang="en-US" sz="1600" i="1" dirty="0">
                <a:solidFill>
                  <a:prstClr val="black"/>
                </a:solidFill>
                <a:latin typeface="Arial" panose="020B0604020202020204" pitchFamily="34" charset="0"/>
                <a:cs typeface="Arial" panose="020B0604020202020204" pitchFamily="34" charset="0"/>
                <a:hlinkClick r:id="rId3"/>
              </a:rPr>
              <a:t>LMR for Decision Makers, Part II: Educating Decision Makers on LMR Technology Issues</a:t>
            </a:r>
            <a:r>
              <a:rPr lang="en-US" sz="1600" dirty="0">
                <a:solidFill>
                  <a:prstClr val="black"/>
                </a:solidFill>
                <a:latin typeface="Arial" panose="020B0604020202020204" pitchFamily="34" charset="0"/>
                <a:cs typeface="Arial" panose="020B0604020202020204" pitchFamily="34" charset="0"/>
              </a:rPr>
              <a:t>,” provides information about emerging technologies, and the impact such technologies will have on LMR systems as they evolve. Information includes discussion of the LMR-to-LTE transition, and the need to sustain mission critical voice through such transition.</a:t>
            </a:r>
          </a:p>
          <a:p>
            <a:pPr marL="914400" lvl="3"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a:t>
            </a:r>
            <a:r>
              <a:rPr lang="en-US" sz="1600" i="1" dirty="0">
                <a:solidFill>
                  <a:prstClr val="black"/>
                </a:solidFill>
                <a:latin typeface="Arial" panose="020B0604020202020204" pitchFamily="34" charset="0"/>
                <a:cs typeface="Arial" panose="020B0604020202020204" pitchFamily="34" charset="0"/>
                <a:hlinkClick r:id="rId3"/>
              </a:rPr>
              <a:t>LMR for Project Managers, Part III: A P25 Primer for Project Managers and Acquisition Managers</a:t>
            </a:r>
            <a:r>
              <a:rPr lang="en-US" sz="1600" dirty="0">
                <a:solidFill>
                  <a:prstClr val="black"/>
                </a:solidFill>
                <a:latin typeface="Arial" panose="020B0604020202020204" pitchFamily="34" charset="0"/>
                <a:cs typeface="Arial" panose="020B0604020202020204" pitchFamily="34" charset="0"/>
              </a:rPr>
              <a:t>,” delivers an introduction about standards-based (i.e., Project 25 [P25]) purchasing, and an overview of the P25 standard explaining its importance to public safety interoperability. </a:t>
            </a:r>
          </a:p>
          <a:p>
            <a:pPr marL="457200" lvl="2" indent="-457200" fontAlgn="base">
              <a:spcBef>
                <a:spcPts val="0"/>
              </a:spcBef>
              <a:spcAft>
                <a:spcPts val="1200"/>
              </a:spcAft>
              <a:buClr>
                <a:srgbClr val="0B1F65"/>
              </a:buClr>
              <a:buFont typeface="Webdings"/>
              <a:buChar char="4"/>
              <a:defRPr/>
            </a:pPr>
            <a:r>
              <a:rPr lang="en-US" sz="1600" dirty="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hlinkClick r:id="rId3"/>
              </a:rPr>
              <a:t>Funding Mechanism Document</a:t>
            </a:r>
            <a:r>
              <a:rPr lang="en-US" sz="1600" dirty="0">
                <a:solidFill>
                  <a:prstClr val="black"/>
                </a:solidFill>
                <a:latin typeface="Arial" panose="020B0604020202020204" pitchFamily="34" charset="0"/>
                <a:cs typeface="Arial" panose="020B0604020202020204" pitchFamily="34" charset="0"/>
              </a:rPr>
              <a:t>: Examples of how states are funding communication systems; </a:t>
            </a:r>
          </a:p>
        </p:txBody>
      </p:sp>
    </p:spTree>
    <p:extLst>
      <p:ext uri="{BB962C8B-B14F-4D97-AF65-F5344CB8AC3E}">
        <p14:creationId xmlns:p14="http://schemas.microsoft.com/office/powerpoint/2010/main" val="11673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188B9C2E32224B8105D4DD87B13236" ma:contentTypeVersion="0" ma:contentTypeDescription="Create a new document." ma:contentTypeScope="" ma:versionID="46584ed74b8a84bbe0fc0605ec4262a4">
  <xsd:schema xmlns:xsd="http://www.w3.org/2001/XMLSchema" xmlns:xs="http://www.w3.org/2001/XMLSchema" xmlns:p="http://schemas.microsoft.com/office/2006/metadata/properties" xmlns:ns2="c0a539e5-cd07-4dc1-ab3b-82065fc22058" targetNamespace="http://schemas.microsoft.com/office/2006/metadata/properties" ma:root="true" ma:fieldsID="7b834ae31744390120243278b846c836" ns2:_="">
    <xsd:import namespace="c0a539e5-cd07-4dc1-ab3b-82065fc220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62482be-791f-46d4-86b5-fac5be26931c" ContentTypeId="0x0101" PreviousValue="false"/>
</file>

<file path=customXml/itemProps1.xml><?xml version="1.0" encoding="utf-8"?>
<ds:datastoreItem xmlns:ds="http://schemas.openxmlformats.org/officeDocument/2006/customXml" ds:itemID="{F693656B-9190-4EE9-9ECF-BB1A2901AE70}">
  <ds:schemaRefs>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0a539e5-cd07-4dc1-ab3b-82065fc22058"/>
    <ds:schemaRef ds:uri="http://purl.org/dc/dcmitype/"/>
  </ds:schemaRefs>
</ds:datastoreItem>
</file>

<file path=customXml/itemProps2.xml><?xml version="1.0" encoding="utf-8"?>
<ds:datastoreItem xmlns:ds="http://schemas.openxmlformats.org/officeDocument/2006/customXml" ds:itemID="{637EA5F9-ECAF-4458-803B-1D60C4BF1C34}">
  <ds:schemaRefs>
    <ds:schemaRef ds:uri="http://schemas.microsoft.com/sharepoint/v3/contenttype/forms"/>
  </ds:schemaRefs>
</ds:datastoreItem>
</file>

<file path=customXml/itemProps3.xml><?xml version="1.0" encoding="utf-8"?>
<ds:datastoreItem xmlns:ds="http://schemas.openxmlformats.org/officeDocument/2006/customXml" ds:itemID="{D2F9A2FF-3C52-486B-810F-5503FA26E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539e5-cd07-4dc1-ab3b-82065fc22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3AE199-BE98-47B0-89F2-84A2B4F71FB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2215</TotalTime>
  <Words>4378</Words>
  <Application>Microsoft Office PowerPoint</Application>
  <PresentationFormat>On-screen Show (4:3)</PresentationFormat>
  <Paragraphs>275</Paragraphs>
  <Slides>19</Slides>
  <Notes>19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ＭＳ Ｐゴシック</vt:lpstr>
      <vt:lpstr>Arial</vt:lpstr>
      <vt:lpstr>Arial Bold</vt:lpstr>
      <vt:lpstr>Arial Narrow</vt:lpstr>
      <vt:lpstr>Calibri</vt:lpstr>
      <vt:lpstr>ITC Franklin Gothic</vt:lpstr>
      <vt:lpstr>JEIHB J+ Franklin Gothic</vt:lpstr>
      <vt:lpstr>JoannaMT</vt:lpstr>
      <vt:lpstr>Lucida Sans</vt:lpstr>
      <vt:lpstr>Times New Roman</vt:lpstr>
      <vt:lpstr>Webdings</vt:lpstr>
      <vt:lpstr>Wingdings</vt:lpstr>
      <vt:lpstr>1_Office Theme</vt:lpstr>
      <vt:lpstr>1_Default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Homeland Security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Calhoun, Amanda (CTR)</dc:creator>
  <cp:lastModifiedBy>Burkgren, Katrina (CTR)</cp:lastModifiedBy>
  <cp:revision>146</cp:revision>
  <cp:lastPrinted>2016-10-20T18:06:15Z</cp:lastPrinted>
  <dcterms:created xsi:type="dcterms:W3CDTF">2015-10-20T12:51:24Z</dcterms:created>
  <dcterms:modified xsi:type="dcterms:W3CDTF">2017-03-02T20:47:00Z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0x01010000188B9C2E32224B8105D4DD87B13236</vt:lpwstr>
  </property>
</Properties>
</file>