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42"/>
  </p:notesMasterIdLst>
  <p:handoutMasterIdLst>
    <p:handoutMasterId r:id="rId43"/>
  </p:handoutMasterIdLst>
  <p:sldIdLst>
    <p:sldId id="259" r:id="rId4"/>
    <p:sldId id="260" r:id="rId5"/>
    <p:sldId id="261" r:id="rId6"/>
    <p:sldId id="262" r:id="rId7"/>
    <p:sldId id="263" r:id="rId8"/>
    <p:sldId id="264" r:id="rId9"/>
    <p:sldId id="265" r:id="rId10"/>
    <p:sldId id="298" r:id="rId11"/>
    <p:sldId id="266" r:id="rId12"/>
    <p:sldId id="267" r:id="rId13"/>
    <p:sldId id="268" r:id="rId14"/>
    <p:sldId id="291" r:id="rId15"/>
    <p:sldId id="271" r:id="rId16"/>
    <p:sldId id="272" r:id="rId17"/>
    <p:sldId id="273" r:id="rId18"/>
    <p:sldId id="297" r:id="rId19"/>
    <p:sldId id="274" r:id="rId20"/>
    <p:sldId id="275" r:id="rId21"/>
    <p:sldId id="276" r:id="rId22"/>
    <p:sldId id="277" r:id="rId23"/>
    <p:sldId id="278" r:id="rId24"/>
    <p:sldId id="292" r:id="rId25"/>
    <p:sldId id="279" r:id="rId26"/>
    <p:sldId id="293" r:id="rId27"/>
    <p:sldId id="280" r:id="rId28"/>
    <p:sldId id="281" r:id="rId29"/>
    <p:sldId id="295" r:id="rId30"/>
    <p:sldId id="282" r:id="rId31"/>
    <p:sldId id="296" r:id="rId32"/>
    <p:sldId id="283" r:id="rId33"/>
    <p:sldId id="284" r:id="rId34"/>
    <p:sldId id="285" r:id="rId35"/>
    <p:sldId id="286" r:id="rId36"/>
    <p:sldId id="299" r:id="rId37"/>
    <p:sldId id="287" r:id="rId38"/>
    <p:sldId id="288" r:id="rId39"/>
    <p:sldId id="289" r:id="rId40"/>
    <p:sldId id="29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1FD51E6-BF6D-994B-9E45-70937D7DEB02}">
          <p14:sldIdLst>
            <p14:sldId id="259"/>
            <p14:sldId id="260"/>
            <p14:sldId id="261"/>
            <p14:sldId id="262"/>
            <p14:sldId id="263"/>
            <p14:sldId id="264"/>
            <p14:sldId id="265"/>
            <p14:sldId id="298"/>
            <p14:sldId id="266"/>
            <p14:sldId id="267"/>
            <p14:sldId id="268"/>
            <p14:sldId id="291"/>
            <p14:sldId id="271"/>
            <p14:sldId id="272"/>
            <p14:sldId id="273"/>
            <p14:sldId id="297"/>
            <p14:sldId id="274"/>
            <p14:sldId id="275"/>
            <p14:sldId id="276"/>
            <p14:sldId id="277"/>
            <p14:sldId id="278"/>
            <p14:sldId id="292"/>
            <p14:sldId id="279"/>
            <p14:sldId id="293"/>
            <p14:sldId id="280"/>
            <p14:sldId id="281"/>
            <p14:sldId id="295"/>
            <p14:sldId id="282"/>
            <p14:sldId id="296"/>
            <p14:sldId id="283"/>
            <p14:sldId id="284"/>
            <p14:sldId id="285"/>
            <p14:sldId id="286"/>
            <p14:sldId id="299"/>
            <p14:sldId id="287"/>
            <p14:sldId id="288"/>
            <p14:sldId id="289"/>
            <p14:sldId id="290"/>
          </p14:sldIdLst>
        </p14:section>
      </p14:sectionLst>
    </p:ext>
    <p:ext uri="{EFAFB233-063F-42B5-8137-9DF3F51BA10A}">
      <p15:sldGuideLst xmlns:p15="http://schemas.microsoft.com/office/powerpoint/2012/main" xmlns="">
        <p15:guide id="1" orient="horz" pos="2123">
          <p15:clr>
            <a:srgbClr val="A4A3A4"/>
          </p15:clr>
        </p15:guide>
        <p15:guide id="2" pos="28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lyn Ward" initials="MW" lastIdx="10" clrIdx="0"/>
  <p:cmAuthor id="1" name="Sandy Dawkin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70A21"/>
    <a:srgbClr val="EB99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2" d="100"/>
          <a:sy n="82" d="100"/>
        </p:scale>
        <p:origin x="-944" y="-112"/>
      </p:cViewPr>
      <p:guideLst>
        <p:guide orient="horz" pos="2123"/>
        <p:guide pos="28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54C2B6-A48F-2E4E-AC42-09B04979F2B2}" type="datetime1">
              <a:rPr lang="en-US" smtClean="0"/>
              <a:t>2/24/16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142C95-E424-274E-9360-154564DBC25A}" type="slidenum">
              <a:rPr lang="en-US" smtClean="0"/>
              <a:t>‹#›</a:t>
            </a:fld>
            <a:endParaRPr lang="en-US"/>
          </a:p>
        </p:txBody>
      </p:sp>
    </p:spTree>
    <p:extLst>
      <p:ext uri="{BB962C8B-B14F-4D97-AF65-F5344CB8AC3E}">
        <p14:creationId xmlns:p14="http://schemas.microsoft.com/office/powerpoint/2010/main" val="167877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F2638-F846-FE46-9367-09B976652C1C}" type="datetime1">
              <a:rPr lang="en-US" smtClean="0"/>
              <a:t>2/24/16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E15D1-6B7E-344A-8153-2CB73B275F7E}" type="slidenum">
              <a:rPr lang="en-US" smtClean="0"/>
              <a:t>‹#›</a:t>
            </a:fld>
            <a:endParaRPr lang="en-US"/>
          </a:p>
        </p:txBody>
      </p:sp>
    </p:spTree>
    <p:extLst>
      <p:ext uri="{BB962C8B-B14F-4D97-AF65-F5344CB8AC3E}">
        <p14:creationId xmlns:p14="http://schemas.microsoft.com/office/powerpoint/2010/main" val="23201502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AE15D1-6B7E-344A-8153-2CB73B275F7E}" type="slidenum">
              <a:rPr lang="en-US" smtClean="0"/>
              <a:t>1</a:t>
            </a:fld>
            <a:endParaRPr lang="en-US"/>
          </a:p>
        </p:txBody>
      </p:sp>
    </p:spTree>
    <p:extLst>
      <p:ext uri="{BB962C8B-B14F-4D97-AF65-F5344CB8AC3E}">
        <p14:creationId xmlns:p14="http://schemas.microsoft.com/office/powerpoint/2010/main" val="315167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sz="1200">
                <a:solidFill>
                  <a:schemeClr val="tx1"/>
                </a:solidFill>
                <a:latin typeface="Times" charset="0"/>
                <a:ea typeface="MS PGothic" charset="0"/>
                <a:cs typeface="Arial" charset="0"/>
              </a:defRPr>
            </a:lvl1pPr>
            <a:lvl2pPr marL="755914" indent="-290736" defTabSz="931887">
              <a:defRPr sz="1200">
                <a:solidFill>
                  <a:schemeClr val="tx1"/>
                </a:solidFill>
                <a:latin typeface="Times" charset="0"/>
                <a:ea typeface="Arial" charset="0"/>
                <a:cs typeface="Arial" charset="0"/>
              </a:defRPr>
            </a:lvl2pPr>
            <a:lvl3pPr marL="1164476" indent="-232589" defTabSz="931887">
              <a:defRPr sz="1200">
                <a:solidFill>
                  <a:schemeClr val="tx1"/>
                </a:solidFill>
                <a:latin typeface="Times" charset="0"/>
                <a:ea typeface="Arial" charset="0"/>
                <a:cs typeface="Arial" charset="0"/>
              </a:defRPr>
            </a:lvl3pPr>
            <a:lvl4pPr marL="1629654" indent="-232589" defTabSz="931887">
              <a:defRPr sz="1200">
                <a:solidFill>
                  <a:schemeClr val="tx1"/>
                </a:solidFill>
                <a:latin typeface="Times" charset="0"/>
                <a:ea typeface="Arial" charset="0"/>
                <a:cs typeface="Arial" charset="0"/>
              </a:defRPr>
            </a:lvl4pPr>
            <a:lvl5pPr marL="2096362" indent="-232589" defTabSz="931887">
              <a:defRPr sz="1200">
                <a:solidFill>
                  <a:schemeClr val="tx1"/>
                </a:solidFill>
                <a:latin typeface="Times" charset="0"/>
                <a:ea typeface="Arial" charset="0"/>
                <a:cs typeface="Arial" charset="0"/>
              </a:defRPr>
            </a:lvl5pPr>
            <a:lvl6pPr marL="2537057" indent="-232589" defTabSz="931887" eaLnBrk="0" fontAlgn="base" hangingPunct="0">
              <a:spcBef>
                <a:spcPct val="30000"/>
              </a:spcBef>
              <a:spcAft>
                <a:spcPct val="0"/>
              </a:spcAft>
              <a:defRPr sz="1200">
                <a:solidFill>
                  <a:schemeClr val="tx1"/>
                </a:solidFill>
                <a:latin typeface="Times" charset="0"/>
                <a:ea typeface="Arial" charset="0"/>
                <a:cs typeface="Arial" charset="0"/>
              </a:defRPr>
            </a:lvl6pPr>
            <a:lvl7pPr marL="2977752" indent="-232589" defTabSz="931887" eaLnBrk="0" fontAlgn="base" hangingPunct="0">
              <a:spcBef>
                <a:spcPct val="30000"/>
              </a:spcBef>
              <a:spcAft>
                <a:spcPct val="0"/>
              </a:spcAft>
              <a:defRPr sz="1200">
                <a:solidFill>
                  <a:schemeClr val="tx1"/>
                </a:solidFill>
                <a:latin typeface="Times" charset="0"/>
                <a:ea typeface="Arial" charset="0"/>
                <a:cs typeface="Arial" charset="0"/>
              </a:defRPr>
            </a:lvl7pPr>
            <a:lvl8pPr marL="3418447" indent="-232589" defTabSz="931887" eaLnBrk="0" fontAlgn="base" hangingPunct="0">
              <a:spcBef>
                <a:spcPct val="30000"/>
              </a:spcBef>
              <a:spcAft>
                <a:spcPct val="0"/>
              </a:spcAft>
              <a:defRPr sz="1200">
                <a:solidFill>
                  <a:schemeClr val="tx1"/>
                </a:solidFill>
                <a:latin typeface="Times" charset="0"/>
                <a:ea typeface="Arial" charset="0"/>
                <a:cs typeface="Arial" charset="0"/>
              </a:defRPr>
            </a:lvl8pPr>
            <a:lvl9pPr marL="3859142" indent="-232589" defTabSz="931887" eaLnBrk="0" fontAlgn="base" hangingPunct="0">
              <a:spcBef>
                <a:spcPct val="30000"/>
              </a:spcBef>
              <a:spcAft>
                <a:spcPct val="0"/>
              </a:spcAft>
              <a:defRPr sz="1200">
                <a:solidFill>
                  <a:schemeClr val="tx1"/>
                </a:solidFill>
                <a:latin typeface="Times" charset="0"/>
                <a:ea typeface="Arial" charset="0"/>
                <a:cs typeface="Arial" charset="0"/>
              </a:defRPr>
            </a:lvl9pPr>
          </a:lstStyle>
          <a:p>
            <a:fld id="{4273179A-1C8B-0045-B679-314E6A2F2BAA}" type="slidenum">
              <a:rPr lang="en-US" sz="1300">
                <a:latin typeface="Arial" charset="0"/>
                <a:ea typeface="ヒラギノ角ゴ Pro W3" charset="0"/>
                <a:cs typeface="ヒラギノ角ゴ Pro W3" charset="0"/>
              </a:rPr>
              <a:pPr/>
              <a:t>30</a:t>
            </a:fld>
            <a:endParaRPr lang="en-US" sz="130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29139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cs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sz="1600">
                <a:solidFill>
                  <a:schemeClr val="tx1"/>
                </a:solidFill>
                <a:latin typeface="Times" panose="02020603050405020304" pitchFamily="18" charset="0"/>
                <a:ea typeface="MS PGothic" panose="020B0600070205080204" pitchFamily="34" charset="-128"/>
              </a:defRPr>
            </a:lvl1pPr>
            <a:lvl2pPr marL="762000" indent="-292100" defTabSz="939800" eaLnBrk="0" hangingPunct="0">
              <a:defRPr sz="1600">
                <a:solidFill>
                  <a:schemeClr val="tx1"/>
                </a:solidFill>
                <a:latin typeface="Times" panose="02020603050405020304" pitchFamily="18" charset="0"/>
                <a:ea typeface="MS PGothic" panose="020B0600070205080204" pitchFamily="34" charset="-128"/>
              </a:defRPr>
            </a:lvl2pPr>
            <a:lvl3pPr marL="1174750" indent="-233363" defTabSz="939800" eaLnBrk="0" hangingPunct="0">
              <a:defRPr sz="1600">
                <a:solidFill>
                  <a:schemeClr val="tx1"/>
                </a:solidFill>
                <a:latin typeface="Times" panose="02020603050405020304" pitchFamily="18" charset="0"/>
                <a:ea typeface="MS PGothic" panose="020B0600070205080204" pitchFamily="34" charset="-128"/>
              </a:defRPr>
            </a:lvl3pPr>
            <a:lvl4pPr marL="1644650" indent="-233363" defTabSz="939800" eaLnBrk="0" hangingPunct="0">
              <a:defRPr sz="1600">
                <a:solidFill>
                  <a:schemeClr val="tx1"/>
                </a:solidFill>
                <a:latin typeface="Times" panose="02020603050405020304" pitchFamily="18" charset="0"/>
                <a:ea typeface="MS PGothic" panose="020B0600070205080204" pitchFamily="34" charset="-128"/>
              </a:defRPr>
            </a:lvl4pPr>
            <a:lvl5pPr marL="2116138" indent="-233363" defTabSz="939800" eaLnBrk="0" hangingPunct="0">
              <a:defRPr sz="1600">
                <a:solidFill>
                  <a:schemeClr val="tx1"/>
                </a:solidFill>
                <a:latin typeface="Times" panose="02020603050405020304" pitchFamily="18" charset="0"/>
                <a:ea typeface="MS PGothic" panose="020B0600070205080204" pitchFamily="34" charset="-128"/>
              </a:defRPr>
            </a:lvl5pPr>
            <a:lvl6pPr marL="2573338" indent="-233363" defTabSz="9398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3030538" indent="-233363" defTabSz="9398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87738" indent="-233363" defTabSz="9398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944938" indent="-233363" defTabSz="9398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fld id="{69C5893D-2709-4A44-AB52-28F7AAAC4540}" type="slidenum">
              <a:rPr lang="en-US" altLang="en-US" sz="1300">
                <a:latin typeface="Arial" panose="020B0604020202020204" pitchFamily="34" charset="0"/>
                <a:ea typeface="ヒラギノ角ゴ Pro W3"/>
                <a:cs typeface="ヒラギノ角ゴ Pro W3"/>
              </a:rPr>
              <a:pPr/>
              <a:t>33</a:t>
            </a:fld>
            <a:endParaRPr lang="en-US" altLang="en-US" sz="130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417203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sz="1200">
                <a:solidFill>
                  <a:schemeClr val="tx1"/>
                </a:solidFill>
                <a:latin typeface="Times" charset="0"/>
                <a:ea typeface="MS PGothic" charset="0"/>
                <a:cs typeface="Arial" charset="0"/>
              </a:defRPr>
            </a:lvl1pPr>
            <a:lvl2pPr marL="755914" indent="-290736" defTabSz="931887">
              <a:defRPr sz="1200">
                <a:solidFill>
                  <a:schemeClr val="tx1"/>
                </a:solidFill>
                <a:latin typeface="Times" charset="0"/>
                <a:ea typeface="Arial" charset="0"/>
                <a:cs typeface="Arial" charset="0"/>
              </a:defRPr>
            </a:lvl2pPr>
            <a:lvl3pPr marL="1164476" indent="-232589" defTabSz="931887">
              <a:defRPr sz="1200">
                <a:solidFill>
                  <a:schemeClr val="tx1"/>
                </a:solidFill>
                <a:latin typeface="Times" charset="0"/>
                <a:ea typeface="Arial" charset="0"/>
                <a:cs typeface="Arial" charset="0"/>
              </a:defRPr>
            </a:lvl3pPr>
            <a:lvl4pPr marL="1629654" indent="-232589" defTabSz="931887">
              <a:defRPr sz="1200">
                <a:solidFill>
                  <a:schemeClr val="tx1"/>
                </a:solidFill>
                <a:latin typeface="Times" charset="0"/>
                <a:ea typeface="Arial" charset="0"/>
                <a:cs typeface="Arial" charset="0"/>
              </a:defRPr>
            </a:lvl4pPr>
            <a:lvl5pPr marL="2096362" indent="-232589" defTabSz="931887">
              <a:defRPr sz="1200">
                <a:solidFill>
                  <a:schemeClr val="tx1"/>
                </a:solidFill>
                <a:latin typeface="Times" charset="0"/>
                <a:ea typeface="Arial" charset="0"/>
                <a:cs typeface="Arial" charset="0"/>
              </a:defRPr>
            </a:lvl5pPr>
            <a:lvl6pPr marL="2537057" indent="-232589" defTabSz="931887" eaLnBrk="0" fontAlgn="base" hangingPunct="0">
              <a:spcBef>
                <a:spcPct val="30000"/>
              </a:spcBef>
              <a:spcAft>
                <a:spcPct val="0"/>
              </a:spcAft>
              <a:defRPr sz="1200">
                <a:solidFill>
                  <a:schemeClr val="tx1"/>
                </a:solidFill>
                <a:latin typeface="Times" charset="0"/>
                <a:ea typeface="Arial" charset="0"/>
                <a:cs typeface="Arial" charset="0"/>
              </a:defRPr>
            </a:lvl6pPr>
            <a:lvl7pPr marL="2977752" indent="-232589" defTabSz="931887" eaLnBrk="0" fontAlgn="base" hangingPunct="0">
              <a:spcBef>
                <a:spcPct val="30000"/>
              </a:spcBef>
              <a:spcAft>
                <a:spcPct val="0"/>
              </a:spcAft>
              <a:defRPr sz="1200">
                <a:solidFill>
                  <a:schemeClr val="tx1"/>
                </a:solidFill>
                <a:latin typeface="Times" charset="0"/>
                <a:ea typeface="Arial" charset="0"/>
                <a:cs typeface="Arial" charset="0"/>
              </a:defRPr>
            </a:lvl7pPr>
            <a:lvl8pPr marL="3418447" indent="-232589" defTabSz="931887" eaLnBrk="0" fontAlgn="base" hangingPunct="0">
              <a:spcBef>
                <a:spcPct val="30000"/>
              </a:spcBef>
              <a:spcAft>
                <a:spcPct val="0"/>
              </a:spcAft>
              <a:defRPr sz="1200">
                <a:solidFill>
                  <a:schemeClr val="tx1"/>
                </a:solidFill>
                <a:latin typeface="Times" charset="0"/>
                <a:ea typeface="Arial" charset="0"/>
                <a:cs typeface="Arial" charset="0"/>
              </a:defRPr>
            </a:lvl8pPr>
            <a:lvl9pPr marL="3859142" indent="-232589" defTabSz="931887" eaLnBrk="0" fontAlgn="base" hangingPunct="0">
              <a:spcBef>
                <a:spcPct val="30000"/>
              </a:spcBef>
              <a:spcAft>
                <a:spcPct val="0"/>
              </a:spcAft>
              <a:defRPr sz="1200">
                <a:solidFill>
                  <a:schemeClr val="tx1"/>
                </a:solidFill>
                <a:latin typeface="Times" charset="0"/>
                <a:ea typeface="Arial" charset="0"/>
                <a:cs typeface="Arial" charset="0"/>
              </a:defRPr>
            </a:lvl9pPr>
          </a:lstStyle>
          <a:p>
            <a:fld id="{B3FF8BF8-8A05-4B4E-999D-75C9488B3A13}" type="slidenum">
              <a:rPr lang="en-US" sz="1300">
                <a:latin typeface="Arial" charset="0"/>
                <a:ea typeface="ヒラギノ角ゴ Pro W3" charset="0"/>
                <a:cs typeface="ヒラギノ角ゴ Pro W3" charset="0"/>
              </a:rPr>
              <a:pPr/>
              <a:t>37</a:t>
            </a:fld>
            <a:endParaRPr lang="en-US" sz="130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15626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354" y="2314497"/>
            <a:ext cx="6851445" cy="1586291"/>
          </a:xfrm>
        </p:spPr>
        <p:txBody>
          <a:body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934065" y="4342580"/>
            <a:ext cx="7752735" cy="131080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385925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r>
            <a:br>
              <a:rPr lang="en-US" dirty="0"/>
            </a:br>
            <a:r>
              <a:rPr lang="en-US" dirty="0"/>
              <a:t>Click to edit Master title style</a:t>
            </a:r>
          </a:p>
        </p:txBody>
      </p:sp>
      <p:sp>
        <p:nvSpPr>
          <p:cNvPr id="3" name="Content Placeholder 2"/>
          <p:cNvSpPr>
            <a:spLocks noGrp="1"/>
          </p:cNvSpPr>
          <p:nvPr>
            <p:ph idx="1"/>
          </p:nvPr>
        </p:nvSpPr>
        <p:spPr>
          <a:xfrm>
            <a:off x="1270001" y="1214013"/>
            <a:ext cx="6964515" cy="4423147"/>
          </a:xfrm>
        </p:spPr>
        <p:txBody>
          <a:bodyPr/>
          <a:lstStyle/>
          <a:p>
            <a:pPr lvl="0"/>
            <a:endParaRPr lang="en-US" dirty="0"/>
          </a:p>
        </p:txBody>
      </p:sp>
      <p:sp>
        <p:nvSpPr>
          <p:cNvPr id="6" name="Slide Number Placeholder 5"/>
          <p:cNvSpPr>
            <a:spLocks noGrp="1"/>
          </p:cNvSpPr>
          <p:nvPr>
            <p:ph type="sldNum" sz="quarter" idx="12"/>
          </p:nvPr>
        </p:nvSpPr>
        <p:spPr>
          <a:xfrm>
            <a:off x="457200" y="6375186"/>
            <a:ext cx="920815" cy="365125"/>
          </a:xfrm>
          <a:prstGeom prst="rect">
            <a:avLst/>
          </a:prstGeom>
        </p:spPr>
        <p:txBody>
          <a:bodyPr/>
          <a:lstStyle/>
          <a:p>
            <a:fld id="{17272355-F3BB-024F-AD33-5777A50EBE71}" type="slidenum">
              <a:rPr lang="en-US" smtClean="0"/>
              <a:t>‹#›</a:t>
            </a:fld>
            <a:endParaRPr lang="en-US" dirty="0"/>
          </a:p>
        </p:txBody>
      </p:sp>
    </p:spTree>
    <p:extLst>
      <p:ext uri="{BB962C8B-B14F-4D97-AF65-F5344CB8AC3E}">
        <p14:creationId xmlns:p14="http://schemas.microsoft.com/office/powerpoint/2010/main" val="612272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descr="NPSTC_Powerpoint Layouts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62469" y="1979720"/>
            <a:ext cx="7297445" cy="1305018"/>
          </a:xfrm>
        </p:spPr>
        <p:txBody>
          <a:bodyPr anchor="ctr">
            <a:normAutofit/>
          </a:bodyPr>
          <a:lstStyle>
            <a:lvl1pPr algn="ctr">
              <a:defRPr sz="2800"/>
            </a:lvl1pPr>
          </a:lstStyle>
          <a:p>
            <a:r>
              <a:rPr lang="en-US" dirty="0"/>
              <a:t>Click to edit Master title style</a:t>
            </a:r>
          </a:p>
        </p:txBody>
      </p:sp>
      <p:sp>
        <p:nvSpPr>
          <p:cNvPr id="3" name="Text Placeholder 2"/>
          <p:cNvSpPr>
            <a:spLocks noGrp="1"/>
          </p:cNvSpPr>
          <p:nvPr>
            <p:ph type="body" idx="1"/>
          </p:nvPr>
        </p:nvSpPr>
        <p:spPr>
          <a:xfrm>
            <a:off x="1278384" y="3764132"/>
            <a:ext cx="7865616" cy="1180299"/>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Box 7"/>
          <p:cNvSpPr txBox="1"/>
          <p:nvPr userDrawn="1"/>
        </p:nvSpPr>
        <p:spPr>
          <a:xfrm>
            <a:off x="1490559" y="6313729"/>
            <a:ext cx="7196242" cy="415498"/>
          </a:xfrm>
          <a:prstGeom prst="rect">
            <a:avLst/>
          </a:prstGeom>
          <a:noFill/>
        </p:spPr>
        <p:txBody>
          <a:bodyPr wrap="square" lIns="0" tIns="0" bIns="0" rtlCol="0">
            <a:spAutoFit/>
          </a:bodyPr>
          <a:lstStyle/>
          <a:p>
            <a:pPr algn="ctr">
              <a:defRPr/>
            </a:pPr>
            <a:r>
              <a:rPr lang="en-US" sz="900" dirty="0">
                <a:solidFill>
                  <a:prstClr val="black"/>
                </a:solidFill>
                <a:latin typeface="Arial"/>
              </a:rPr>
              <a:t>NPSTC is a federation of organizations whose mission is to improve public safety communications </a:t>
            </a:r>
            <a:br>
              <a:rPr lang="en-US" sz="900" dirty="0">
                <a:solidFill>
                  <a:prstClr val="black"/>
                </a:solidFill>
                <a:latin typeface="Arial"/>
              </a:rPr>
            </a:br>
            <a:r>
              <a:rPr lang="en-US" sz="900" dirty="0">
                <a:solidFill>
                  <a:prstClr val="black"/>
                </a:solidFill>
                <a:latin typeface="Arial"/>
              </a:rPr>
              <a:t>and interoperability through collaborative leadership.</a:t>
            </a:r>
          </a:p>
          <a:p>
            <a:pPr algn="ctr"/>
            <a:endParaRPr lang="en-US" sz="900" dirty="0">
              <a:solidFill>
                <a:prstClr val="black"/>
              </a:solidFill>
              <a:latin typeface="Arial"/>
            </a:endParaRPr>
          </a:p>
        </p:txBody>
      </p:sp>
      <p:sp>
        <p:nvSpPr>
          <p:cNvPr id="9" name="Slide Number Placeholder 5"/>
          <p:cNvSpPr>
            <a:spLocks noGrp="1"/>
          </p:cNvSpPr>
          <p:nvPr>
            <p:ph type="sldNum" sz="quarter" idx="4"/>
          </p:nvPr>
        </p:nvSpPr>
        <p:spPr>
          <a:xfrm>
            <a:off x="467453" y="6356350"/>
            <a:ext cx="573292" cy="365125"/>
          </a:xfrm>
          <a:prstGeom prst="rect">
            <a:avLst/>
          </a:prstGeom>
        </p:spPr>
        <p:txBody>
          <a:bodyPr vert="horz" lIns="91440" tIns="45720" rIns="91440" bIns="45720" rtlCol="0" anchor="ctr"/>
          <a:lstStyle>
            <a:lvl1pPr algn="l">
              <a:defRPr sz="900">
                <a:solidFill>
                  <a:schemeClr val="bg1"/>
                </a:solidFill>
                <a:latin typeface="Arial"/>
                <a:cs typeface="Arial"/>
              </a:defRPr>
            </a:lvl1pPr>
          </a:lstStyle>
          <a:p>
            <a:fld id="{B13EEC7F-7671-1C4C-BD4C-5EC692AA33D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599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7160" y="2302490"/>
            <a:ext cx="6859639" cy="1581252"/>
          </a:xfrm>
        </p:spPr>
        <p:txBody>
          <a:body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890035" y="4353233"/>
            <a:ext cx="7796765"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343975" y="6362904"/>
            <a:ext cx="546060" cy="365125"/>
          </a:xfrm>
        </p:spPr>
        <p:txBody>
          <a:bodyPr/>
          <a:lstStyle>
            <a:lvl1pPr algn="l">
              <a:defRPr>
                <a:solidFill>
                  <a:srgbClr val="FFFFFF"/>
                </a:solidFill>
              </a:defRPr>
            </a:lvl1pPr>
          </a:lstStyle>
          <a:p>
            <a:fld id="{72B28D19-2F09-C84D-AEEF-48F6C43FB5D1}" type="slidenum">
              <a:rPr lang="en-US" smtClean="0"/>
              <a:pPr/>
              <a:t>‹#›</a:t>
            </a:fld>
            <a:endParaRPr lang="en-US" dirty="0"/>
          </a:p>
        </p:txBody>
      </p:sp>
    </p:spTree>
    <p:extLst>
      <p:ext uri="{BB962C8B-B14F-4D97-AF65-F5344CB8AC3E}">
        <p14:creationId xmlns:p14="http://schemas.microsoft.com/office/powerpoint/2010/main" val="2767265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Gener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70000" y="0"/>
            <a:ext cx="6641423" cy="909484"/>
          </a:xfrm>
        </p:spPr>
        <p:txBody>
          <a:bodyPr/>
          <a:lstStyle/>
          <a:p>
            <a:r>
              <a:rPr lang="en-US" dirty="0"/>
              <a:t>Click to edit Master title style</a:t>
            </a:r>
            <a:br>
              <a:rPr lang="en-US" dirty="0"/>
            </a:br>
            <a:endParaRPr lang="en-US" dirty="0"/>
          </a:p>
        </p:txBody>
      </p:sp>
      <p:sp>
        <p:nvSpPr>
          <p:cNvPr id="3" name="Subtitle 2"/>
          <p:cNvSpPr>
            <a:spLocks noGrp="1"/>
          </p:cNvSpPr>
          <p:nvPr>
            <p:ph type="subTitle" idx="1" hasCustomPrompt="1"/>
          </p:nvPr>
        </p:nvSpPr>
        <p:spPr>
          <a:xfrm>
            <a:off x="1270001" y="1372739"/>
            <a:ext cx="6964516" cy="4906504"/>
          </a:xfrm>
        </p:spPr>
        <p:txBody>
          <a:bodyPr/>
          <a:lstStyle>
            <a:lvl1pPr marL="0" indent="0" algn="l">
              <a:buNone/>
              <a:defRPr sz="2400" b="1" i="0">
                <a:solidFill>
                  <a:schemeClr val="tx1"/>
                </a:solidFill>
              </a:defRPr>
            </a:lvl1pPr>
            <a:lvl2pPr marL="1149350" indent="-342900" algn="l">
              <a:buFont typeface="Arial"/>
              <a:buChar char="•"/>
              <a:defRPr>
                <a:solidFill>
                  <a:schemeClr val="tx1">
                    <a:tint val="75000"/>
                  </a:schemeClr>
                </a:solidFill>
              </a:defRPr>
            </a:lvl2pPr>
            <a:lvl3pPr marL="1493838" indent="-344488" algn="l">
              <a:lnSpc>
                <a:spcPct val="100000"/>
              </a:lnSpc>
              <a:buFont typeface="Lucida Grande"/>
              <a:buChar char="–"/>
              <a:defRPr sz="1800" b="0" i="0">
                <a:solidFill>
                  <a:schemeClr val="tx1"/>
                </a:solidFill>
              </a:defRPr>
            </a:lvl3pPr>
            <a:lvl4pPr marL="285750" indent="-285750" algn="l">
              <a:buFont typeface="Lucida Grande"/>
              <a:buChar char="—"/>
              <a:defRPr sz="1800" b="0" i="0">
                <a:solidFill>
                  <a:schemeClr val="tx1"/>
                </a:solidFill>
              </a:defRPr>
            </a:lvl4pPr>
            <a:lvl5pPr marL="285750" indent="-285750" algn="l">
              <a:buFont typeface="Lucida Grande"/>
              <a:buChar char="—"/>
              <a:defRPr sz="1800" b="0" i="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indent="-342900">
              <a:buFont typeface="Arial"/>
              <a:buChar char="•"/>
            </a:pPr>
            <a:r>
              <a:rPr lang="en-US" b="0" dirty="0"/>
              <a:t>First Level</a:t>
            </a:r>
          </a:p>
          <a:p>
            <a:pPr marL="800100" lvl="1" indent="-342900" algn="l">
              <a:buFont typeface="Lucida Grande"/>
              <a:buChar char="–"/>
            </a:pPr>
            <a:r>
              <a:rPr lang="en-US" sz="2000" b="0" dirty="0">
                <a:solidFill>
                  <a:srgbClr val="000000"/>
                </a:solidFill>
              </a:rPr>
              <a:t>Second Level</a:t>
            </a:r>
          </a:p>
          <a:p>
            <a:pPr marL="1149350" lvl="1" indent="-342900" algn="l">
              <a:buFont typeface="Arial"/>
              <a:buChar char="•"/>
            </a:pPr>
            <a:r>
              <a:rPr lang="en-US" dirty="0">
                <a:solidFill>
                  <a:srgbClr val="000000"/>
                </a:solidFill>
              </a:rPr>
              <a:t>Third Level</a:t>
            </a:r>
          </a:p>
          <a:p>
            <a:pPr marL="1493838" lvl="2" indent="-344488">
              <a:buFont typeface="Lucida Grande"/>
              <a:buChar char="–"/>
            </a:pPr>
            <a:r>
              <a:rPr lang="en-US" sz="1600" b="0" dirty="0">
                <a:solidFill>
                  <a:srgbClr val="000000"/>
                </a:solidFill>
              </a:rPr>
              <a:t>Fourth Level</a:t>
            </a:r>
          </a:p>
          <a:p>
            <a:pPr marL="1716088" lvl="2" indent="-342900">
              <a:buFont typeface="Arial"/>
              <a:buChar char="•"/>
            </a:pPr>
            <a:r>
              <a:rPr lang="en-US" sz="1400" dirty="0">
                <a:solidFill>
                  <a:srgbClr val="000000"/>
                </a:solidFill>
              </a:rPr>
              <a:t>Fifth Level</a:t>
            </a:r>
            <a:endParaRPr lang="en-US" sz="1400" b="0" dirty="0">
              <a:solidFill>
                <a:srgbClr val="000000"/>
              </a:solidFill>
            </a:endParaRPr>
          </a:p>
        </p:txBody>
      </p:sp>
      <p:sp>
        <p:nvSpPr>
          <p:cNvPr id="6" name="Slide Number Placeholder 5"/>
          <p:cNvSpPr>
            <a:spLocks noGrp="1"/>
          </p:cNvSpPr>
          <p:nvPr>
            <p:ph type="sldNum" sz="quarter" idx="12"/>
          </p:nvPr>
        </p:nvSpPr>
        <p:spPr/>
        <p:txBody>
          <a:bodyPr/>
          <a:lstStyle/>
          <a:p>
            <a:fld id="{8FD0AE77-BD58-924B-B88A-864CECC0E5BB}" type="slidenum">
              <a:rPr lang="en-US" smtClean="0"/>
              <a:t>‹#›</a:t>
            </a:fld>
            <a:endParaRPr lang="en-US" dirty="0"/>
          </a:p>
        </p:txBody>
      </p:sp>
    </p:spTree>
    <p:extLst>
      <p:ext uri="{BB962C8B-B14F-4D97-AF65-F5344CB8AC3E}">
        <p14:creationId xmlns:p14="http://schemas.microsoft.com/office/powerpoint/2010/main" val="238960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r>
            <a:br>
              <a:rPr lang="en-US" dirty="0"/>
            </a:br>
            <a:r>
              <a:rPr lang="en-US" dirty="0"/>
              <a:t>Click to edit Master title style</a:t>
            </a:r>
          </a:p>
        </p:txBody>
      </p:sp>
      <p:sp>
        <p:nvSpPr>
          <p:cNvPr id="3" name="Content Placeholder 2"/>
          <p:cNvSpPr>
            <a:spLocks noGrp="1"/>
          </p:cNvSpPr>
          <p:nvPr>
            <p:ph idx="1"/>
          </p:nvPr>
        </p:nvSpPr>
        <p:spPr>
          <a:xfrm>
            <a:off x="1270001" y="1214013"/>
            <a:ext cx="6964515" cy="4423147"/>
          </a:xfrm>
        </p:spPr>
        <p:txBody>
          <a:bodyPr/>
          <a:lstStyle/>
          <a:p>
            <a:pPr lvl="0"/>
            <a:endParaRPr lang="en-US" dirty="0"/>
          </a:p>
        </p:txBody>
      </p:sp>
      <p:sp>
        <p:nvSpPr>
          <p:cNvPr id="6" name="Slide Number Placeholder 5"/>
          <p:cNvSpPr>
            <a:spLocks noGrp="1"/>
          </p:cNvSpPr>
          <p:nvPr>
            <p:ph type="sldNum" sz="quarter" idx="12"/>
          </p:nvPr>
        </p:nvSpPr>
        <p:spPr/>
        <p:txBody>
          <a:bodyPr/>
          <a:lstStyle/>
          <a:p>
            <a:fld id="{17272355-F3BB-024F-AD33-5777A50EBE71}" type="slidenum">
              <a:rPr lang="en-US" smtClean="0"/>
              <a:t>‹#›</a:t>
            </a:fld>
            <a:endParaRPr lang="en-US" dirty="0"/>
          </a:p>
        </p:txBody>
      </p:sp>
    </p:spTree>
    <p:extLst>
      <p:ext uri="{BB962C8B-B14F-4D97-AF65-F5344CB8AC3E}">
        <p14:creationId xmlns:p14="http://schemas.microsoft.com/office/powerpoint/2010/main" val="411453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Rectangle 7"/>
          <p:cNvSpPr/>
          <p:nvPr userDrawn="1"/>
        </p:nvSpPr>
        <p:spPr>
          <a:xfrm>
            <a:off x="3898321" y="1639296"/>
            <a:ext cx="4692172" cy="4542936"/>
          </a:xfrm>
          <a:prstGeom prst="rect">
            <a:avLst/>
          </a:prstGeom>
          <a:gradFill flip="none" rotWithShape="1">
            <a:gsLst>
              <a:gs pos="0">
                <a:srgbClr val="EB9930">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270000" y="1639296"/>
            <a:ext cx="2628321" cy="4542936"/>
          </a:xfrm>
          <a:prstGeom prst="rect">
            <a:avLst/>
          </a:prstGeom>
          <a:solidFill>
            <a:srgbClr val="EB99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p:cNvSpPr>
            <a:spLocks noGrp="1"/>
          </p:cNvSpPr>
          <p:nvPr>
            <p:ph type="sldNum" sz="quarter" idx="12"/>
          </p:nvPr>
        </p:nvSpPr>
        <p:spPr/>
        <p:txBody>
          <a:bodyPr/>
          <a:lstStyle/>
          <a:p>
            <a:fld id="{871ED5B1-8C00-CC40-873C-EACB2A1ED593}" type="slidenum">
              <a:rPr lang="en-US" smtClean="0"/>
              <a:t>‹#›</a:t>
            </a:fld>
            <a:endParaRPr lang="en-US" dirty="0"/>
          </a:p>
        </p:txBody>
      </p:sp>
      <p:sp>
        <p:nvSpPr>
          <p:cNvPr id="4" name="Rectangle 3"/>
          <p:cNvSpPr/>
          <p:nvPr userDrawn="1"/>
        </p:nvSpPr>
        <p:spPr>
          <a:xfrm>
            <a:off x="1270000" y="1305237"/>
            <a:ext cx="2628321" cy="334060"/>
          </a:xfrm>
          <a:prstGeom prst="rect">
            <a:avLst/>
          </a:prstGeom>
          <a:solidFill>
            <a:srgbClr val="870A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0A21"/>
              </a:solidFill>
            </a:endParaRPr>
          </a:p>
        </p:txBody>
      </p:sp>
      <p:sp>
        <p:nvSpPr>
          <p:cNvPr id="9" name="Rectangle 8"/>
          <p:cNvSpPr/>
          <p:nvPr userDrawn="1"/>
        </p:nvSpPr>
        <p:spPr>
          <a:xfrm>
            <a:off x="3898321" y="1305237"/>
            <a:ext cx="4692172" cy="334060"/>
          </a:xfrm>
          <a:prstGeom prst="rect">
            <a:avLst/>
          </a:prstGeom>
          <a:solidFill>
            <a:srgbClr val="870A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B9930"/>
              </a:solidFill>
            </a:endParaRPr>
          </a:p>
        </p:txBody>
      </p:sp>
      <p:cxnSp>
        <p:nvCxnSpPr>
          <p:cNvPr id="10" name="Straight Connector 9"/>
          <p:cNvCxnSpPr/>
          <p:nvPr userDrawn="1"/>
        </p:nvCxnSpPr>
        <p:spPr>
          <a:xfrm>
            <a:off x="3897698" y="1239684"/>
            <a:ext cx="0" cy="506995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70000" y="1704573"/>
            <a:ext cx="7320493" cy="4559504"/>
          </a:xfrm>
          <a:noFill/>
        </p:spPr>
        <p:txBody>
          <a:bodyPr lIns="91440" anchor="t">
            <a:normAutofit/>
          </a:bodyPr>
          <a:lstStyle>
            <a:lvl1pPr marL="57150" indent="-57150" algn="l">
              <a:lnSpc>
                <a:spcPct val="150000"/>
              </a:lnSpc>
              <a:tabLst>
                <a:tab pos="2744788" algn="l"/>
              </a:tabLst>
              <a:defRPr sz="1200" b="1" cap="none"/>
            </a:lvl1pPr>
          </a:lstStyle>
          <a:p>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br>
              <a:rPr lang="en-US" dirty="0"/>
            </a:br>
            <a:r>
              <a:rPr lang="en-US" dirty="0"/>
              <a:t>Click to edit Master title style	Click to edit Master title style</a:t>
            </a:r>
          </a:p>
        </p:txBody>
      </p:sp>
      <p:sp>
        <p:nvSpPr>
          <p:cNvPr id="15" name="Text Placeholder 14"/>
          <p:cNvSpPr>
            <a:spLocks noGrp="1"/>
          </p:cNvSpPr>
          <p:nvPr>
            <p:ph type="body" sz="quarter" idx="13"/>
          </p:nvPr>
        </p:nvSpPr>
        <p:spPr>
          <a:xfrm>
            <a:off x="1270464" y="1348837"/>
            <a:ext cx="2627312" cy="355736"/>
          </a:xfrm>
        </p:spPr>
        <p:txBody>
          <a:bodyPr lIns="91440"/>
          <a:lstStyle>
            <a:lvl1pPr>
              <a:defRPr sz="1400">
                <a:solidFill>
                  <a:schemeClr val="bg1"/>
                </a:solidFill>
              </a:defRPr>
            </a:lvl1pPr>
          </a:lstStyle>
          <a:p>
            <a:pPr lvl="0"/>
            <a:r>
              <a:rPr lang="en-US" dirty="0"/>
              <a:t>Click to edit</a:t>
            </a:r>
          </a:p>
        </p:txBody>
      </p:sp>
      <p:sp>
        <p:nvSpPr>
          <p:cNvPr id="16" name="Text Placeholder 14"/>
          <p:cNvSpPr>
            <a:spLocks noGrp="1"/>
          </p:cNvSpPr>
          <p:nvPr>
            <p:ph type="body" sz="quarter" idx="14"/>
          </p:nvPr>
        </p:nvSpPr>
        <p:spPr>
          <a:xfrm>
            <a:off x="4004161" y="1348837"/>
            <a:ext cx="2627312" cy="355736"/>
          </a:xfrm>
        </p:spPr>
        <p:txBody>
          <a:bodyPr lIns="91440"/>
          <a:lstStyle>
            <a:lvl1pPr>
              <a:defRPr sz="1400">
                <a:solidFill>
                  <a:schemeClr val="bg1"/>
                </a:solidFill>
              </a:defRPr>
            </a:lvl1pPr>
          </a:lstStyle>
          <a:p>
            <a:pPr lvl="0"/>
            <a:r>
              <a:rPr lang="en-US" dirty="0"/>
              <a:t>Click to edit</a:t>
            </a:r>
          </a:p>
        </p:txBody>
      </p:sp>
      <p:sp>
        <p:nvSpPr>
          <p:cNvPr id="12" name="Title 1"/>
          <p:cNvSpPr txBox="1">
            <a:spLocks/>
          </p:cNvSpPr>
          <p:nvPr userDrawn="1"/>
        </p:nvSpPr>
        <p:spPr>
          <a:xfrm>
            <a:off x="1270000" y="1"/>
            <a:ext cx="6623783" cy="901290"/>
          </a:xfrm>
          <a:prstGeom prst="rect">
            <a:avLst/>
          </a:prstGeom>
        </p:spPr>
        <p:txBody>
          <a:bodyPr vert="horz" lIns="0" tIns="0" rIns="0" bIns="0" rtlCol="0" anchor="ctr" anchorCtr="0">
            <a:normAutofit/>
          </a:bodyPr>
          <a:lstStyle>
            <a:lvl1pPr algn="l" defTabSz="457200" rtl="0" eaLnBrk="1" latinLnBrk="0" hangingPunct="1">
              <a:spcBef>
                <a:spcPct val="0"/>
              </a:spcBef>
              <a:buNone/>
              <a:tabLst/>
              <a:defRPr sz="2600" b="1" i="0" kern="1200" baseline="0">
                <a:solidFill>
                  <a:srgbClr val="FFFFFF"/>
                </a:solidFill>
                <a:latin typeface="Arial"/>
                <a:ea typeface="+mj-ea"/>
                <a:cs typeface="+mj-cs"/>
              </a:defRPr>
            </a:lvl1pPr>
          </a:lstStyle>
          <a:p>
            <a:r>
              <a:rPr lang="en-US"/>
              <a:t/>
            </a:r>
            <a:br>
              <a:rPr lang="en-US"/>
            </a:br>
            <a:r>
              <a:rPr lang="en-US"/>
              <a:t>Click to edit Master title style</a:t>
            </a:r>
            <a:endParaRPr lang="en-US" dirty="0"/>
          </a:p>
        </p:txBody>
      </p:sp>
    </p:spTree>
    <p:extLst>
      <p:ext uri="{BB962C8B-B14F-4D97-AF65-F5344CB8AC3E}">
        <p14:creationId xmlns:p14="http://schemas.microsoft.com/office/powerpoint/2010/main" val="3839366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 Id="rId3"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theme" Target="../theme/theme3.xml"/><Relationship Id="rId5" Type="http://schemas.openxmlformats.org/officeDocument/2006/relationships/image" Target="../media/image4.jp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NPSTC_Powerpoint Layouts a.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827161" y="2312610"/>
            <a:ext cx="6859638" cy="1589392"/>
          </a:xfrm>
          <a:prstGeom prst="rect">
            <a:avLst/>
          </a:prstGeom>
        </p:spPr>
        <p:txBody>
          <a:bodyPr vert="horz" lIns="0" tIns="0" rIns="0" bIns="0" rtlCol="0" anchor="ctr" anchorCtr="0">
            <a:no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925871" y="4342580"/>
            <a:ext cx="7760928" cy="1388221"/>
          </a:xfrm>
          <a:prstGeom prst="rect">
            <a:avLst/>
          </a:prstGeom>
        </p:spPr>
        <p:txBody>
          <a:bodyPr vert="horz" lIns="0" tIns="0" rIns="0" bIns="0" rtlCol="0">
            <a:noAutofit/>
          </a:bodyPr>
          <a:lstStyle/>
          <a:p>
            <a:pPr lvl="0"/>
            <a:r>
              <a:rPr lang="en-US" dirty="0"/>
              <a:t>Click to edit Master text styles</a:t>
            </a:r>
          </a:p>
        </p:txBody>
      </p:sp>
      <p:sp>
        <p:nvSpPr>
          <p:cNvPr id="10" name="TextBox 9"/>
          <p:cNvSpPr txBox="1"/>
          <p:nvPr userDrawn="1"/>
        </p:nvSpPr>
        <p:spPr>
          <a:xfrm>
            <a:off x="460529" y="5873561"/>
            <a:ext cx="8219767" cy="78483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bg1"/>
                </a:solidFill>
                <a:latin typeface="Arial"/>
                <a:ea typeface="+mn-ea"/>
                <a:cs typeface="+mn-cs"/>
              </a:rPr>
              <a:t>The member organizations of the National Public Safety Telecommunications Council are grateful to the Department of Homeland Security’s </a:t>
            </a:r>
            <a:br>
              <a:rPr lang="en-US" sz="900" b="0" i="0" u="none" strike="noStrike" kern="1200" baseline="0" dirty="0">
                <a:solidFill>
                  <a:schemeClr val="bg1"/>
                </a:solidFill>
                <a:latin typeface="Arial"/>
                <a:ea typeface="+mn-ea"/>
                <a:cs typeface="+mn-cs"/>
              </a:rPr>
            </a:br>
            <a:r>
              <a:rPr lang="en-US" sz="900" b="0" i="0" u="none" strike="noStrike" kern="1200" baseline="0" dirty="0">
                <a:solidFill>
                  <a:schemeClr val="bg1"/>
                </a:solidFill>
                <a:latin typeface="Arial"/>
                <a:ea typeface="+mn-ea"/>
                <a:cs typeface="+mn-cs"/>
              </a:rPr>
              <a:t>Science and Technology Directorate, Office for Interoperability and Compatibility (OIC) and the National Protection and Programs Directorate,</a:t>
            </a:r>
            <a:br>
              <a:rPr lang="en-US" sz="900" b="0" i="0" u="none" strike="noStrike" kern="1200" baseline="0" dirty="0">
                <a:solidFill>
                  <a:schemeClr val="bg1"/>
                </a:solidFill>
                <a:latin typeface="Arial"/>
                <a:ea typeface="+mn-ea"/>
                <a:cs typeface="+mn-cs"/>
              </a:rPr>
            </a:br>
            <a:r>
              <a:rPr lang="en-US" sz="900" b="0" i="0" u="none" strike="noStrike" kern="1200" baseline="0" dirty="0">
                <a:solidFill>
                  <a:schemeClr val="bg1"/>
                </a:solidFill>
                <a:latin typeface="Arial"/>
                <a:ea typeface="+mn-ea"/>
                <a:cs typeface="+mn-cs"/>
              </a:rPr>
              <a:t> Office of Emergency Communications (OEC) Points of view or opinions expressed are those of the originators and do not necessarily represent </a:t>
            </a:r>
            <a:br>
              <a:rPr lang="en-US" sz="900" b="0" i="0" u="none" strike="noStrike" kern="1200" baseline="0" dirty="0">
                <a:solidFill>
                  <a:schemeClr val="bg1"/>
                </a:solidFill>
                <a:latin typeface="Arial"/>
                <a:ea typeface="+mn-ea"/>
                <a:cs typeface="+mn-cs"/>
              </a:rPr>
            </a:br>
            <a:r>
              <a:rPr lang="en-US" sz="900" b="0" i="0" u="none" strike="noStrike" kern="1200" baseline="0" dirty="0">
                <a:solidFill>
                  <a:schemeClr val="bg1"/>
                </a:solidFill>
                <a:latin typeface="Arial"/>
                <a:ea typeface="+mn-ea"/>
                <a:cs typeface="+mn-cs"/>
              </a:rPr>
              <a:t>the official position or policies of the U.S. Department of Homeland Security.</a:t>
            </a:r>
          </a:p>
          <a:p>
            <a:pPr algn="ctr"/>
            <a:endParaRPr lang="en-US" sz="900" b="0" baseline="0" dirty="0">
              <a:solidFill>
                <a:schemeClr val="bg1"/>
              </a:solidFill>
              <a:latin typeface="Arial"/>
            </a:endParaRPr>
          </a:p>
        </p:txBody>
      </p:sp>
    </p:spTree>
    <p:extLst>
      <p:ext uri="{BB962C8B-B14F-4D97-AF65-F5344CB8AC3E}">
        <p14:creationId xmlns:p14="http://schemas.microsoft.com/office/powerpoint/2010/main" val="47619226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Lst>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hf hdr="0" ftr="0" dt="0"/>
  <p:txStyles>
    <p:titleStyle>
      <a:lvl1pPr algn="l" defTabSz="457200" rtl="0" eaLnBrk="1" latinLnBrk="0" hangingPunct="1">
        <a:spcBef>
          <a:spcPct val="0"/>
        </a:spcBef>
        <a:buNone/>
        <a:defRPr sz="2800" b="1" i="0" kern="1200" baseline="0">
          <a:solidFill>
            <a:schemeClr val="bg1"/>
          </a:solidFill>
          <a:latin typeface="Arial"/>
          <a:ea typeface="+mj-ea"/>
          <a:cs typeface="Arial"/>
        </a:defRPr>
      </a:lvl1pPr>
    </p:titleStyle>
    <p:bodyStyle>
      <a:lvl1pPr marL="0" indent="0" algn="ctr" defTabSz="457200" rtl="0" eaLnBrk="1" latinLnBrk="0" hangingPunct="1">
        <a:spcBef>
          <a:spcPct val="20000"/>
        </a:spcBef>
        <a:buFontTx/>
        <a:buNone/>
        <a:defRPr sz="1800" b="1" i="0" kern="1200" baseline="0">
          <a:solidFill>
            <a:schemeClr val="bg1"/>
          </a:solidFill>
          <a:latin typeface="Arial"/>
          <a:ea typeface="+mn-ea"/>
          <a:cs typeface="+mn-cs"/>
        </a:defRPr>
      </a:lvl1pPr>
      <a:lvl2pPr marL="457200" indent="0" algn="ctr" defTabSz="457200" rtl="0" eaLnBrk="1" latinLnBrk="0" hangingPunct="1">
        <a:spcBef>
          <a:spcPct val="20000"/>
        </a:spcBef>
        <a:buFontTx/>
        <a:buNone/>
        <a:defRPr sz="1800" b="1" i="0" kern="1200" baseline="0">
          <a:solidFill>
            <a:schemeClr val="bg1"/>
          </a:solidFill>
          <a:latin typeface="Arial"/>
          <a:ea typeface="+mn-ea"/>
          <a:cs typeface="+mn-cs"/>
        </a:defRPr>
      </a:lvl2pPr>
      <a:lvl3pPr marL="914400" indent="0" algn="ctr" defTabSz="457200" rtl="0" eaLnBrk="1" latinLnBrk="0" hangingPunct="1">
        <a:spcBef>
          <a:spcPct val="20000"/>
        </a:spcBef>
        <a:buFontTx/>
        <a:buNone/>
        <a:defRPr sz="1800" b="1" i="0" kern="1200" baseline="0">
          <a:solidFill>
            <a:schemeClr val="bg1"/>
          </a:solidFill>
          <a:latin typeface="Arial"/>
          <a:ea typeface="+mn-ea"/>
          <a:cs typeface="+mn-cs"/>
        </a:defRPr>
      </a:lvl3pPr>
      <a:lvl4pPr marL="1371600" indent="0" algn="ctr" defTabSz="457200" rtl="0" eaLnBrk="1" latinLnBrk="0" hangingPunct="1">
        <a:spcBef>
          <a:spcPct val="20000"/>
        </a:spcBef>
        <a:buFontTx/>
        <a:buNone/>
        <a:defRPr sz="1800" b="1" i="0" kern="1200" baseline="0">
          <a:solidFill>
            <a:schemeClr val="bg1"/>
          </a:solidFill>
          <a:latin typeface="Arial"/>
          <a:ea typeface="+mn-ea"/>
          <a:cs typeface="+mn-cs"/>
        </a:defRPr>
      </a:lvl4pPr>
      <a:lvl5pPr marL="1828800" indent="0" algn="ctr" defTabSz="457200" rtl="0" eaLnBrk="1" latinLnBrk="0" hangingPunct="1">
        <a:spcBef>
          <a:spcPct val="20000"/>
        </a:spcBef>
        <a:buFontTx/>
        <a:buNone/>
        <a:defRPr sz="1800" b="1" i="0" kern="1200" baseline="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PSTC_Powerpoint Layouts 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4" y="0"/>
            <a:ext cx="9144000" cy="6858000"/>
          </a:xfrm>
          <a:prstGeom prst="rect">
            <a:avLst/>
          </a:prstGeom>
        </p:spPr>
      </p:pic>
      <p:sp>
        <p:nvSpPr>
          <p:cNvPr id="2" name="Title Placeholder 1"/>
          <p:cNvSpPr>
            <a:spLocks noGrp="1"/>
          </p:cNvSpPr>
          <p:nvPr>
            <p:ph type="title"/>
          </p:nvPr>
        </p:nvSpPr>
        <p:spPr>
          <a:xfrm>
            <a:off x="1835355" y="2293897"/>
            <a:ext cx="6851446" cy="1614658"/>
          </a:xfrm>
          <a:prstGeom prst="rect">
            <a:avLst/>
          </a:prstGeom>
        </p:spPr>
        <p:txBody>
          <a:bodyPr vert="horz" lIns="0" tIns="0" rIns="0" bIns="0" rtlCol="0" anchor="ctr" anchorCtr="0">
            <a:no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925871" y="4351007"/>
            <a:ext cx="7760929" cy="1091909"/>
          </a:xfrm>
          <a:prstGeom prst="rect">
            <a:avLst/>
          </a:prstGeom>
        </p:spPr>
        <p:txBody>
          <a:bodyPr vert="horz" lIns="0" tIns="0" rIns="91440" bIns="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467453" y="6356350"/>
            <a:ext cx="573292" cy="365125"/>
          </a:xfrm>
          <a:prstGeom prst="rect">
            <a:avLst/>
          </a:prstGeom>
        </p:spPr>
        <p:txBody>
          <a:bodyPr vert="horz" lIns="91440" tIns="45720" rIns="91440" bIns="45720" rtlCol="0" anchor="ctr"/>
          <a:lstStyle>
            <a:lvl1pPr algn="l">
              <a:defRPr sz="900">
                <a:solidFill>
                  <a:schemeClr val="bg1"/>
                </a:solidFill>
                <a:latin typeface="Arial"/>
                <a:cs typeface="Arial"/>
              </a:defRPr>
            </a:lvl1pPr>
          </a:lstStyle>
          <a:p>
            <a:fld id="{B13EEC7F-7671-1C4C-BD4C-5EC692AA33DB}" type="slidenum">
              <a:rPr lang="en-US" smtClean="0"/>
              <a:pPr/>
              <a:t>‹#›</a:t>
            </a:fld>
            <a:endParaRPr lang="en-US" dirty="0"/>
          </a:p>
        </p:txBody>
      </p:sp>
      <p:sp>
        <p:nvSpPr>
          <p:cNvPr id="7" name="TextBox 6"/>
          <p:cNvSpPr txBox="1"/>
          <p:nvPr userDrawn="1"/>
        </p:nvSpPr>
        <p:spPr>
          <a:xfrm>
            <a:off x="1614128" y="6356350"/>
            <a:ext cx="7072671" cy="415498"/>
          </a:xfrm>
          <a:prstGeom prst="rect">
            <a:avLst/>
          </a:prstGeom>
          <a:noFill/>
        </p:spPr>
        <p:txBody>
          <a:bodyPr wrap="square" lIns="0" tIns="0" b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Arial"/>
                <a:ea typeface="+mn-ea"/>
                <a:cs typeface="+mn-cs"/>
              </a:rPr>
              <a:t>NPSTC is a federation of organizations whose mission is to improve public safety communications </a:t>
            </a:r>
            <a:br>
              <a:rPr lang="en-US" sz="900" b="0" i="0" u="none" strike="noStrike" kern="1200" baseline="0" dirty="0">
                <a:solidFill>
                  <a:schemeClr val="tx1"/>
                </a:solidFill>
                <a:latin typeface="Arial"/>
                <a:ea typeface="+mn-ea"/>
                <a:cs typeface="+mn-cs"/>
              </a:rPr>
            </a:br>
            <a:r>
              <a:rPr lang="en-US" sz="900" b="0" i="0" u="none" strike="noStrike" kern="1200" baseline="0" dirty="0">
                <a:solidFill>
                  <a:schemeClr val="tx1"/>
                </a:solidFill>
                <a:latin typeface="Arial"/>
                <a:ea typeface="+mn-ea"/>
                <a:cs typeface="+mn-cs"/>
              </a:rPr>
              <a:t>and interoperability through collaborative leadership.</a:t>
            </a:r>
          </a:p>
          <a:p>
            <a:pPr algn="ctr"/>
            <a:endParaRPr lang="en-US" sz="900" baseline="0" dirty="0">
              <a:latin typeface="Arial"/>
            </a:endParaRPr>
          </a:p>
        </p:txBody>
      </p:sp>
    </p:spTree>
    <p:extLst>
      <p:ext uri="{BB962C8B-B14F-4D97-AF65-F5344CB8AC3E}">
        <p14:creationId xmlns:p14="http://schemas.microsoft.com/office/powerpoint/2010/main" val="1321483569"/>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hf hdr="0" ftr="0" dt="0"/>
  <p:txStyles>
    <p:titleStyle>
      <a:lvl1pPr algn="l" defTabSz="457200" rtl="0" eaLnBrk="1" latinLnBrk="0" hangingPunct="1">
        <a:spcBef>
          <a:spcPct val="0"/>
        </a:spcBef>
        <a:buNone/>
        <a:defRPr sz="2800" b="1" kern="1200" baseline="0">
          <a:solidFill>
            <a:srgbClr val="FFFFFF"/>
          </a:solidFill>
          <a:latin typeface="Arial"/>
          <a:ea typeface="+mj-ea"/>
          <a:cs typeface="Arial"/>
        </a:defRPr>
      </a:lvl1pPr>
    </p:titleStyle>
    <p:bodyStyle>
      <a:lvl1pPr marL="0" indent="0" algn="ctr" defTabSz="457200" rtl="0" eaLnBrk="1" latinLnBrk="0" hangingPunct="1">
        <a:spcBef>
          <a:spcPct val="20000"/>
        </a:spcBef>
        <a:buFontTx/>
        <a:buNone/>
        <a:defRPr sz="1800" b="1" kern="1200" baseline="0">
          <a:solidFill>
            <a:schemeClr val="tx1"/>
          </a:solidFill>
          <a:latin typeface="Arial"/>
          <a:ea typeface="+mn-ea"/>
          <a:cs typeface="Arial"/>
        </a:defRPr>
      </a:lvl1pPr>
      <a:lvl2pPr marL="457200" indent="0" algn="ctr" defTabSz="457200" rtl="0" eaLnBrk="1" latinLnBrk="0" hangingPunct="1">
        <a:spcBef>
          <a:spcPct val="20000"/>
        </a:spcBef>
        <a:buFontTx/>
        <a:buNone/>
        <a:defRPr sz="1800" b="1" kern="1200">
          <a:solidFill>
            <a:schemeClr val="tx1"/>
          </a:solidFill>
          <a:latin typeface="Arial"/>
          <a:ea typeface="+mn-ea"/>
          <a:cs typeface="Arial"/>
        </a:defRPr>
      </a:lvl2pPr>
      <a:lvl3pPr marL="914400" indent="0" algn="ctr" defTabSz="457200" rtl="0" eaLnBrk="1" latinLnBrk="0" hangingPunct="1">
        <a:spcBef>
          <a:spcPct val="20000"/>
        </a:spcBef>
        <a:buFontTx/>
        <a:buNone/>
        <a:defRPr sz="1800" b="1" kern="1200">
          <a:solidFill>
            <a:schemeClr val="tx1"/>
          </a:solidFill>
          <a:latin typeface="Arial"/>
          <a:ea typeface="+mn-ea"/>
          <a:cs typeface="Arial"/>
        </a:defRPr>
      </a:lvl3pPr>
      <a:lvl4pPr marL="1371600" indent="0" algn="ctr" defTabSz="457200" rtl="0" eaLnBrk="1" latinLnBrk="0" hangingPunct="1">
        <a:spcBef>
          <a:spcPct val="20000"/>
        </a:spcBef>
        <a:buFontTx/>
        <a:buNone/>
        <a:defRPr sz="1800" b="1" kern="1200">
          <a:solidFill>
            <a:schemeClr val="tx1"/>
          </a:solidFill>
          <a:latin typeface="Arial"/>
          <a:ea typeface="+mn-ea"/>
          <a:cs typeface="Arial"/>
        </a:defRPr>
      </a:lvl4pPr>
      <a:lvl5pPr marL="1828800" indent="0" algn="ctr" defTabSz="457200" rtl="0" eaLnBrk="1" latinLnBrk="0" hangingPunct="1">
        <a:spcBef>
          <a:spcPct val="20000"/>
        </a:spcBef>
        <a:buFontTx/>
        <a:buNone/>
        <a:defRPr sz="1800" b="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PSTC_Powerpoint Layouts c.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270000" y="1"/>
            <a:ext cx="6623783" cy="901290"/>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1270001" y="1214013"/>
            <a:ext cx="6964515" cy="4496889"/>
          </a:xfrm>
          <a:prstGeom prst="rect">
            <a:avLst/>
          </a:prstGeom>
        </p:spPr>
        <p:txBody>
          <a:bodyPr vert="horz" lIns="0" tIns="0" rIns="0" bIns="0" rtlCol="0">
            <a:noAutofit/>
          </a:bodyPr>
          <a:lstStyle/>
          <a:p>
            <a:pPr marL="342900" indent="-342900">
              <a:buFont typeface="Arial"/>
              <a:buChar char="•"/>
            </a:pPr>
            <a:r>
              <a:rPr lang="en-US" b="0" dirty="0"/>
              <a:t>First Level</a:t>
            </a:r>
          </a:p>
          <a:p>
            <a:pPr marL="800100" lvl="1" indent="-342900" algn="l">
              <a:buFont typeface="Lucida Grande"/>
              <a:buChar char="–"/>
            </a:pPr>
            <a:r>
              <a:rPr lang="en-US" sz="2000" b="0" dirty="0">
                <a:solidFill>
                  <a:srgbClr val="000000"/>
                </a:solidFill>
              </a:rPr>
              <a:t>Second Level</a:t>
            </a:r>
          </a:p>
          <a:p>
            <a:pPr marL="1149350" lvl="1" indent="-342900" algn="l">
              <a:buFont typeface="Arial"/>
              <a:buChar char="•"/>
            </a:pPr>
            <a:r>
              <a:rPr lang="en-US" dirty="0">
                <a:solidFill>
                  <a:srgbClr val="000000"/>
                </a:solidFill>
              </a:rPr>
              <a:t>Third Level</a:t>
            </a:r>
          </a:p>
          <a:p>
            <a:pPr marL="1493838" lvl="2" indent="-344488">
              <a:buFont typeface="Lucida Grande"/>
              <a:buChar char="–"/>
            </a:pPr>
            <a:r>
              <a:rPr lang="en-US" sz="1600" b="0" dirty="0">
                <a:solidFill>
                  <a:srgbClr val="000000"/>
                </a:solidFill>
              </a:rPr>
              <a:t>Fourth Level</a:t>
            </a:r>
          </a:p>
          <a:p>
            <a:pPr marL="1716088" lvl="2" indent="-342900">
              <a:buFont typeface="Arial"/>
              <a:buChar char="•"/>
            </a:pPr>
            <a:r>
              <a:rPr lang="en-US" sz="1400" dirty="0">
                <a:solidFill>
                  <a:srgbClr val="000000"/>
                </a:solidFill>
              </a:rPr>
              <a:t>Fifth Level</a:t>
            </a:r>
            <a:endParaRPr lang="en-US" sz="1400" b="0" dirty="0">
              <a:solidFill>
                <a:srgbClr val="000000"/>
              </a:solidFill>
            </a:endParaRPr>
          </a:p>
        </p:txBody>
      </p:sp>
      <p:sp>
        <p:nvSpPr>
          <p:cNvPr id="6" name="Slide Number Placeholder 5"/>
          <p:cNvSpPr>
            <a:spLocks noGrp="1"/>
          </p:cNvSpPr>
          <p:nvPr>
            <p:ph type="sldNum" sz="quarter" idx="4"/>
          </p:nvPr>
        </p:nvSpPr>
        <p:spPr>
          <a:xfrm>
            <a:off x="457200" y="6375186"/>
            <a:ext cx="920815" cy="365125"/>
          </a:xfrm>
          <a:prstGeom prst="rect">
            <a:avLst/>
          </a:prstGeom>
        </p:spPr>
        <p:txBody>
          <a:bodyPr vert="horz" lIns="91440" tIns="45720" rIns="91440" bIns="45720" rtlCol="0" anchor="ctr"/>
          <a:lstStyle>
            <a:lvl1pPr algn="l">
              <a:defRPr sz="900" b="1" baseline="0">
                <a:solidFill>
                  <a:schemeClr val="tx1"/>
                </a:solidFill>
                <a:latin typeface="Arial"/>
              </a:defRPr>
            </a:lvl1pPr>
          </a:lstStyle>
          <a:p>
            <a:fld id="{30D3AE63-73E3-9349-A083-69103399FE14}" type="slidenum">
              <a:rPr lang="en-US" smtClean="0"/>
              <a:t>‹#›</a:t>
            </a:fld>
            <a:endParaRPr lang="en-US" dirty="0"/>
          </a:p>
        </p:txBody>
      </p:sp>
    </p:spTree>
    <p:extLst>
      <p:ext uri="{BB962C8B-B14F-4D97-AF65-F5344CB8AC3E}">
        <p14:creationId xmlns:p14="http://schemas.microsoft.com/office/powerpoint/2010/main" val="42908681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ftr="0" dt="0"/>
  <p:txStyles>
    <p:titleStyle>
      <a:lvl1pPr algn="l" defTabSz="457200" rtl="0" eaLnBrk="1" latinLnBrk="0" hangingPunct="1">
        <a:spcBef>
          <a:spcPct val="0"/>
        </a:spcBef>
        <a:buNone/>
        <a:tabLst/>
        <a:defRPr sz="2600" b="1" i="0" kern="1200" baseline="0">
          <a:solidFill>
            <a:srgbClr val="FFFFFF"/>
          </a:solidFill>
          <a:latin typeface="Arial"/>
          <a:ea typeface="+mj-ea"/>
          <a:cs typeface="+mj-cs"/>
        </a:defRPr>
      </a:lvl1pPr>
    </p:titleStyle>
    <p:bodyStyle>
      <a:lvl1pPr marL="0" indent="0" algn="l" defTabSz="457200" rtl="0" eaLnBrk="1" latinLnBrk="0" hangingPunct="1">
        <a:spcBef>
          <a:spcPct val="20000"/>
        </a:spcBef>
        <a:buFontTx/>
        <a:buNone/>
        <a:defRPr sz="2400" b="1" kern="1200">
          <a:solidFill>
            <a:schemeClr val="tx1"/>
          </a:solidFill>
          <a:latin typeface="Arial"/>
          <a:ea typeface="+mn-ea"/>
          <a:cs typeface="Arial"/>
        </a:defRPr>
      </a:lvl1pPr>
      <a:lvl2pPr marL="1147763" indent="-341313" algn="l" defTabSz="457200" rtl="0" eaLnBrk="1" latinLnBrk="0" hangingPunct="1">
        <a:spcBef>
          <a:spcPct val="20000"/>
        </a:spcBef>
        <a:buClr>
          <a:schemeClr val="tx1"/>
        </a:buClr>
        <a:buFont typeface="Arial"/>
        <a:buChar char="•"/>
        <a:defRPr sz="1800" kern="1200">
          <a:solidFill>
            <a:schemeClr val="tx1"/>
          </a:solidFill>
          <a:latin typeface="Arial"/>
          <a:ea typeface="+mn-ea"/>
          <a:cs typeface="Arial"/>
        </a:defRPr>
      </a:lvl2pPr>
      <a:lvl3pPr marL="1606550" indent="-457200" algn="l" defTabSz="457200" rtl="0" eaLnBrk="1" latinLnBrk="0" hangingPunct="1">
        <a:lnSpc>
          <a:spcPct val="100000"/>
        </a:lnSpc>
        <a:spcBef>
          <a:spcPct val="20000"/>
        </a:spcBef>
        <a:spcAft>
          <a:spcPts val="600"/>
        </a:spcAft>
        <a:buClr>
          <a:schemeClr val="tx1"/>
        </a:buClr>
        <a:buFont typeface="Lucida Grande"/>
        <a:buChar char="–"/>
        <a:defRPr sz="1800" kern="1200">
          <a:solidFill>
            <a:schemeClr val="tx1"/>
          </a:solidFill>
          <a:latin typeface="Arial"/>
          <a:ea typeface="+mn-ea"/>
          <a:cs typeface="Arial"/>
        </a:defRPr>
      </a:lvl3pPr>
      <a:lvl4pPr marL="0" indent="-342900" algn="l" defTabSz="457200" rtl="0" eaLnBrk="1" latinLnBrk="0" hangingPunct="1">
        <a:lnSpc>
          <a:spcPct val="100000"/>
        </a:lnSpc>
        <a:spcBef>
          <a:spcPct val="20000"/>
        </a:spcBef>
        <a:spcAft>
          <a:spcPts val="600"/>
        </a:spcAft>
        <a:buClr>
          <a:schemeClr val="tx1"/>
        </a:buClr>
        <a:buFont typeface="Lucida Grande"/>
        <a:buChar char="—"/>
        <a:defRPr sz="1800" kern="1200">
          <a:solidFill>
            <a:schemeClr val="tx1"/>
          </a:solidFill>
          <a:latin typeface="Arial"/>
          <a:ea typeface="+mn-ea"/>
          <a:cs typeface="Arial"/>
        </a:defRPr>
      </a:lvl4pPr>
      <a:lvl5pPr marL="0" indent="-342900" algn="l" defTabSz="457200" rtl="0" eaLnBrk="1" latinLnBrk="0" hangingPunct="1">
        <a:lnSpc>
          <a:spcPct val="100000"/>
        </a:lnSpc>
        <a:spcBef>
          <a:spcPct val="20000"/>
        </a:spcBef>
        <a:spcAft>
          <a:spcPts val="600"/>
        </a:spcAft>
        <a:buClr>
          <a:schemeClr val="tx1"/>
        </a:buClr>
        <a:buFont typeface="Lucida Grande"/>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gif"/><Relationship Id="rId13" Type="http://schemas.openxmlformats.org/officeDocument/2006/relationships/image" Target="../media/image17.jpeg"/><Relationship Id="rId14" Type="http://schemas.openxmlformats.org/officeDocument/2006/relationships/image" Target="../media/image18.jpg"/><Relationship Id="rId15" Type="http://schemas.openxmlformats.org/officeDocument/2006/relationships/image" Target="../media/image19.jpeg"/><Relationship Id="rId16" Type="http://schemas.openxmlformats.org/officeDocument/2006/relationships/image" Target="../media/image20.jpg"/><Relationship Id="rId17"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6.gif"/><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gif"/><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0"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Public Safety Telecommunications Council</a:t>
            </a:r>
            <a:br>
              <a:rPr lang="en-US" dirty="0"/>
            </a:br>
            <a:r>
              <a:rPr lang="en-US" dirty="0"/>
              <a:t>Overview</a:t>
            </a:r>
          </a:p>
        </p:txBody>
      </p:sp>
      <p:sp>
        <p:nvSpPr>
          <p:cNvPr id="3" name="Subtitle 2"/>
          <p:cNvSpPr>
            <a:spLocks noGrp="1"/>
          </p:cNvSpPr>
          <p:nvPr>
            <p:ph type="subTitle" idx="1"/>
          </p:nvPr>
        </p:nvSpPr>
        <p:spPr/>
        <p:txBody>
          <a:bodyPr/>
          <a:lstStyle/>
          <a:p>
            <a:r>
              <a:rPr lang="en-US" dirty="0"/>
              <a:t>FEMA RECCWG Support and Engagement</a:t>
            </a:r>
          </a:p>
          <a:p>
            <a:r>
              <a:rPr lang="en-US" dirty="0"/>
              <a:t>March 1, 2016</a:t>
            </a:r>
          </a:p>
        </p:txBody>
      </p:sp>
    </p:spTree>
    <p:extLst>
      <p:ext uri="{BB962C8B-B14F-4D97-AF65-F5344CB8AC3E}">
        <p14:creationId xmlns:p14="http://schemas.microsoft.com/office/powerpoint/2010/main" val="25556376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Interoperability Committee</a:t>
            </a:r>
          </a:p>
        </p:txBody>
      </p:sp>
      <p:sp>
        <p:nvSpPr>
          <p:cNvPr id="3" name="Content Placeholder 2"/>
          <p:cNvSpPr>
            <a:spLocks noGrp="1"/>
          </p:cNvSpPr>
          <p:nvPr>
            <p:ph type="subTitle" idx="1"/>
          </p:nvPr>
        </p:nvSpPr>
        <p:spPr>
          <a:xfrm>
            <a:off x="457200" y="1148075"/>
            <a:ext cx="7914604" cy="4737956"/>
          </a:xfrm>
        </p:spPr>
        <p:txBody>
          <a:bodyPr/>
          <a:lstStyle/>
          <a:p>
            <a:pPr marL="795337" indent="-342900">
              <a:buFont typeface="Arial" panose="020B0604020202020204" pitchFamily="34" charset="0"/>
              <a:buChar char="•"/>
            </a:pPr>
            <a:r>
              <a:rPr lang="en-US" b="0" dirty="0"/>
              <a:t>700 MHz Transportable </a:t>
            </a:r>
            <a:r>
              <a:rPr lang="en-US" b="0" dirty="0" err="1"/>
              <a:t>Trunking</a:t>
            </a:r>
            <a:r>
              <a:rPr lang="en-US" b="0" dirty="0"/>
              <a:t> Solutions </a:t>
            </a:r>
          </a:p>
          <a:p>
            <a:pPr marL="1427163" lvl="1" indent="-400050">
              <a:buFont typeface="Lucida Grande"/>
              <a:buChar char="–"/>
            </a:pPr>
            <a:r>
              <a:rPr lang="en-US" sz="2000" dirty="0">
                <a:solidFill>
                  <a:srgbClr val="000000"/>
                </a:solidFill>
              </a:rPr>
              <a:t>In partnership with the National Regional Planning Council (NRPC), created a report that identifies implementation issues for use of new FCC designated nationwide channels to support transportable </a:t>
            </a:r>
            <a:r>
              <a:rPr lang="en-US" sz="2000" dirty="0" err="1">
                <a:solidFill>
                  <a:srgbClr val="000000"/>
                </a:solidFill>
              </a:rPr>
              <a:t>trunking</a:t>
            </a:r>
            <a:r>
              <a:rPr lang="en-US" sz="2000" dirty="0">
                <a:solidFill>
                  <a:srgbClr val="000000"/>
                </a:solidFill>
              </a:rPr>
              <a:t> systems: </a:t>
            </a:r>
          </a:p>
          <a:p>
            <a:pPr marL="1370013" lvl="2" indent="-342900"/>
            <a:r>
              <a:rPr lang="en-US" sz="2000" dirty="0">
                <a:solidFill>
                  <a:srgbClr val="000000"/>
                </a:solidFill>
              </a:rPr>
              <a:t>	</a:t>
            </a:r>
            <a:r>
              <a:rPr lang="en-US" sz="2000" dirty="0" smtClean="0">
                <a:solidFill>
                  <a:srgbClr val="000000"/>
                </a:solidFill>
              </a:rPr>
              <a:t>Common </a:t>
            </a:r>
            <a:r>
              <a:rPr lang="en-US" sz="2000" dirty="0" err="1">
                <a:solidFill>
                  <a:srgbClr val="000000"/>
                </a:solidFill>
              </a:rPr>
              <a:t>Talkgroup</a:t>
            </a:r>
            <a:r>
              <a:rPr lang="en-US" sz="2000" dirty="0">
                <a:solidFill>
                  <a:srgbClr val="000000"/>
                </a:solidFill>
              </a:rPr>
              <a:t> (TG) names including a Calling TG, 		Command TG, Emergency TG and 13 Tactical TG’s 			to be assigned by the COML</a:t>
            </a:r>
            <a:r>
              <a:rPr lang="en-US" sz="2000" dirty="0" smtClean="0">
                <a:solidFill>
                  <a:srgbClr val="000000"/>
                </a:solidFill>
              </a:rPr>
              <a:t>.</a:t>
            </a:r>
          </a:p>
          <a:p>
            <a:pPr marL="1370013" lvl="2" indent="-342900"/>
            <a:r>
              <a:rPr lang="en-US" sz="2000" dirty="0" smtClean="0">
                <a:solidFill>
                  <a:srgbClr val="000000"/>
                </a:solidFill>
              </a:rPr>
              <a:t>Two </a:t>
            </a:r>
            <a:r>
              <a:rPr lang="en-US" sz="2000" dirty="0">
                <a:solidFill>
                  <a:srgbClr val="000000"/>
                </a:solidFill>
              </a:rPr>
              <a:t>Zones support flexible operations and use of up to 		</a:t>
            </a:r>
            <a:r>
              <a:rPr lang="en-US" sz="2000" dirty="0" smtClean="0">
                <a:solidFill>
                  <a:srgbClr val="000000"/>
                </a:solidFill>
              </a:rPr>
              <a:t>two </a:t>
            </a:r>
            <a:r>
              <a:rPr lang="en-US" sz="2000" dirty="0">
                <a:solidFill>
                  <a:srgbClr val="000000"/>
                </a:solidFill>
              </a:rPr>
              <a:t>separate transportable systems.</a:t>
            </a:r>
          </a:p>
        </p:txBody>
      </p:sp>
      <p:sp>
        <p:nvSpPr>
          <p:cNvPr id="4" name="Slide Number Placeholder 3"/>
          <p:cNvSpPr>
            <a:spLocks noGrp="1"/>
          </p:cNvSpPr>
          <p:nvPr>
            <p:ph type="sldNum" sz="quarter" idx="12"/>
          </p:nvPr>
        </p:nvSpPr>
        <p:spPr/>
        <p:txBody>
          <a:bodyPr/>
          <a:lstStyle/>
          <a:p>
            <a:fld id="{17272355-F3BB-024F-AD33-5777A50EBE71}" type="slidenum">
              <a:rPr lang="en-US" smtClean="0"/>
              <a:t>10</a:t>
            </a:fld>
            <a:endParaRPr lang="en-US" dirty="0"/>
          </a:p>
        </p:txBody>
      </p:sp>
    </p:spTree>
    <p:extLst>
      <p:ext uri="{BB962C8B-B14F-4D97-AF65-F5344CB8AC3E}">
        <p14:creationId xmlns:p14="http://schemas.microsoft.com/office/powerpoint/2010/main" val="326075312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Interoperability Committee</a:t>
            </a:r>
          </a:p>
        </p:txBody>
      </p:sp>
      <p:sp>
        <p:nvSpPr>
          <p:cNvPr id="3" name="Subtitle 2"/>
          <p:cNvSpPr>
            <a:spLocks noGrp="1"/>
          </p:cNvSpPr>
          <p:nvPr>
            <p:ph type="subTitle" idx="1"/>
          </p:nvPr>
        </p:nvSpPr>
        <p:spPr>
          <a:xfrm>
            <a:off x="1033741" y="1137805"/>
            <a:ext cx="7463008" cy="5237381"/>
          </a:xfrm>
        </p:spPr>
        <p:txBody>
          <a:bodyPr/>
          <a:lstStyle/>
          <a:p>
            <a:pPr marL="342900" indent="-342900">
              <a:buFont typeface="Arial"/>
              <a:buChar char="•"/>
            </a:pPr>
            <a:r>
              <a:rPr lang="en-US" b="0" dirty="0"/>
              <a:t>Radio IO Best Practices Working Group – Mark Schroeder, Chair </a:t>
            </a:r>
          </a:p>
          <a:p>
            <a:pPr marL="806450" indent="-342900">
              <a:buFont typeface="Lucida Grande"/>
              <a:buChar char="–"/>
            </a:pPr>
            <a:r>
              <a:rPr lang="en-US" sz="2000" b="0" dirty="0"/>
              <a:t>This working group studies after action reports following major incidents to identify issues and solutions.</a:t>
            </a:r>
          </a:p>
          <a:p>
            <a:pPr marL="806450" indent="-342900">
              <a:buFont typeface="Lucida Grande"/>
              <a:buChar char="–"/>
            </a:pPr>
            <a:r>
              <a:rPr lang="en-US" sz="2000" b="0" dirty="0"/>
              <a:t>The deaths of 19 wild land firefighters during the </a:t>
            </a:r>
            <a:r>
              <a:rPr lang="en-US" sz="2000" b="0" dirty="0" err="1"/>
              <a:t>Yarnell</a:t>
            </a:r>
            <a:r>
              <a:rPr lang="en-US" sz="2000" b="0" dirty="0"/>
              <a:t> Hill incident prompted the creation of this working group.</a:t>
            </a:r>
          </a:p>
          <a:p>
            <a:pPr marL="806450" indent="-342900">
              <a:buFont typeface="Lucida Grande"/>
              <a:buChar char="–"/>
            </a:pPr>
            <a:r>
              <a:rPr lang="en-US" sz="2000" b="0" dirty="0"/>
              <a:t>They are developing 13 reports that each detail a best practice statement to enhance public safety communications interoperability.</a:t>
            </a:r>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11</a:t>
            </a:fld>
            <a:endParaRPr lang="en-US" dirty="0"/>
          </a:p>
        </p:txBody>
      </p:sp>
    </p:spTree>
    <p:extLst>
      <p:ext uri="{BB962C8B-B14F-4D97-AF65-F5344CB8AC3E}">
        <p14:creationId xmlns:p14="http://schemas.microsoft.com/office/powerpoint/2010/main" val="714612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Interoperability Committee</a:t>
            </a:r>
          </a:p>
        </p:txBody>
      </p:sp>
      <p:sp>
        <p:nvSpPr>
          <p:cNvPr id="3" name="Subtitle 2"/>
          <p:cNvSpPr>
            <a:spLocks noGrp="1"/>
          </p:cNvSpPr>
          <p:nvPr>
            <p:ph type="subTitle" idx="1"/>
          </p:nvPr>
        </p:nvSpPr>
        <p:spPr>
          <a:xfrm>
            <a:off x="977426" y="1098976"/>
            <a:ext cx="6964516" cy="4906504"/>
          </a:xfrm>
        </p:spPr>
        <p:txBody>
          <a:bodyPr/>
          <a:lstStyle/>
          <a:p>
            <a:pPr marL="342900" indent="-342900">
              <a:buFont typeface="Arial"/>
              <a:buChar char="•"/>
            </a:pPr>
            <a:r>
              <a:rPr lang="en-US" b="0" dirty="0"/>
              <a:t>Radio IO Best Practices Statements </a:t>
            </a:r>
            <a:r>
              <a:rPr lang="en-US" b="0" i="1" dirty="0"/>
              <a:t>(</a:t>
            </a:r>
            <a:r>
              <a:rPr lang="en-US" b="0" i="1" dirty="0" err="1"/>
              <a:t>cont</a:t>
            </a:r>
            <a:r>
              <a:rPr lang="en-US" b="0" i="1" dirty="0"/>
              <a:t>:) </a:t>
            </a:r>
          </a:p>
          <a:p>
            <a:pPr marL="800100" indent="-347663">
              <a:buFont typeface="Lucida Grande"/>
              <a:buChar char="–"/>
            </a:pPr>
            <a:r>
              <a:rPr lang="en-US" sz="1600" b="0" dirty="0"/>
              <a:t>BP  A: Nationwide I/O Channel Naming and Usage </a:t>
            </a:r>
          </a:p>
          <a:p>
            <a:pPr marL="800100" indent="-347663">
              <a:buFont typeface="Lucida Grande"/>
              <a:buChar char="–"/>
            </a:pPr>
            <a:r>
              <a:rPr lang="en-US" sz="1600" b="0" dirty="0"/>
              <a:t>BP  B: Radio Channel Assignment and Use within High Risk Incident Environments  </a:t>
            </a:r>
          </a:p>
          <a:p>
            <a:pPr marL="800100" indent="-347663">
              <a:buFont typeface="Lucida Grande"/>
              <a:buChar char="–"/>
            </a:pPr>
            <a:r>
              <a:rPr lang="en-US" sz="1600" b="0" dirty="0"/>
              <a:t>BP C: Recording the Use of Interoperability Channels</a:t>
            </a:r>
          </a:p>
          <a:p>
            <a:pPr marL="800100" indent="-347663">
              <a:buFont typeface="Lucida Grande"/>
              <a:buChar char="–"/>
            </a:pPr>
            <a:r>
              <a:rPr lang="en-US" sz="1600" b="0" dirty="0"/>
              <a:t>BP D: Interoperability Systems Change Management Systems</a:t>
            </a:r>
          </a:p>
          <a:p>
            <a:pPr marL="800100" indent="-347663">
              <a:buFont typeface="Lucida Grande"/>
              <a:buChar char="–"/>
            </a:pPr>
            <a:r>
              <a:rPr lang="en-US" sz="1600" b="0" dirty="0"/>
              <a:t>BP E: Deployment for Interoperability Resources</a:t>
            </a:r>
          </a:p>
          <a:p>
            <a:pPr marL="800100" indent="-347663">
              <a:buFont typeface="Lucida Grande"/>
              <a:buChar char="–"/>
            </a:pPr>
            <a:r>
              <a:rPr lang="en-US" sz="1600" b="0" dirty="0"/>
              <a:t>BP F: Infrastructure Management </a:t>
            </a:r>
          </a:p>
          <a:p>
            <a:pPr marL="800100" indent="-347663">
              <a:buFont typeface="Lucida Grande"/>
              <a:buChar char="–"/>
            </a:pPr>
            <a:r>
              <a:rPr lang="en-US" sz="1600" b="0" dirty="0"/>
              <a:t>BP G: Radio Device Management</a:t>
            </a:r>
          </a:p>
          <a:p>
            <a:pPr marL="800100" indent="-347663">
              <a:buFont typeface="Lucida Grande"/>
              <a:buChar char="–"/>
            </a:pPr>
            <a:r>
              <a:rPr lang="en-US" sz="1600" b="0" dirty="0"/>
              <a:t>BP H: Channel Assignment Based on Infrastructure Coverage</a:t>
            </a:r>
          </a:p>
          <a:p>
            <a:pPr marL="800100" indent="-347663">
              <a:buFont typeface="Lucida Grande"/>
              <a:buChar char="–"/>
            </a:pPr>
            <a:r>
              <a:rPr lang="en-US" sz="1600" b="0" dirty="0"/>
              <a:t>BP I: Communications Span Control</a:t>
            </a:r>
          </a:p>
          <a:p>
            <a:pPr marL="800100" indent="-347663">
              <a:buFont typeface="Lucida Grande"/>
              <a:buChar char="–"/>
            </a:pPr>
            <a:r>
              <a:rPr lang="en-US" sz="1600" b="0" dirty="0"/>
              <a:t>BP J: Training and Proficiency in the </a:t>
            </a:r>
            <a:r>
              <a:rPr lang="en-US" sz="1600" b="0" dirty="0" err="1"/>
              <a:t>Mangement</a:t>
            </a:r>
            <a:r>
              <a:rPr lang="en-US" sz="1600" b="0" dirty="0"/>
              <a:t> and Usage of I/O Systems</a:t>
            </a:r>
          </a:p>
          <a:p>
            <a:pPr marL="800100" indent="-347663">
              <a:buFont typeface="Lucida Grande"/>
              <a:buChar char="–"/>
            </a:pPr>
            <a:r>
              <a:rPr lang="en-US" sz="1600" b="0" dirty="0"/>
              <a:t>BP K: After Action Reviews</a:t>
            </a:r>
          </a:p>
          <a:p>
            <a:pPr marL="800100" indent="-347663">
              <a:buFont typeface="Lucida Grande"/>
              <a:buChar char="–"/>
            </a:pPr>
            <a:r>
              <a:rPr lang="en-US" sz="1600" b="0" dirty="0"/>
              <a:t>BP L: Interoperability Relationships</a:t>
            </a:r>
          </a:p>
          <a:p>
            <a:pPr marL="800100" indent="-347663">
              <a:buFont typeface="Lucida Grande"/>
              <a:buChar char="–"/>
            </a:pPr>
            <a:r>
              <a:rPr lang="en-US" sz="1600" b="0" dirty="0"/>
              <a:t>BP M: Managing Encryption during Interoperable Events</a:t>
            </a:r>
          </a:p>
          <a:p>
            <a:endParaRPr lang="en-US" dirty="0"/>
          </a:p>
        </p:txBody>
      </p:sp>
      <p:sp>
        <p:nvSpPr>
          <p:cNvPr id="4" name="Slide Number Placeholder 3"/>
          <p:cNvSpPr>
            <a:spLocks noGrp="1"/>
          </p:cNvSpPr>
          <p:nvPr>
            <p:ph type="sldNum" sz="quarter" idx="12"/>
          </p:nvPr>
        </p:nvSpPr>
        <p:spPr/>
        <p:txBody>
          <a:bodyPr/>
          <a:lstStyle/>
          <a:p>
            <a:fld id="{8FD0AE77-BD58-924B-B88A-864CECC0E5BB}" type="slidenum">
              <a:rPr lang="en-US" smtClean="0"/>
              <a:t>12</a:t>
            </a:fld>
            <a:endParaRPr lang="en-US" dirty="0"/>
          </a:p>
        </p:txBody>
      </p:sp>
    </p:spTree>
    <p:extLst>
      <p:ext uri="{BB962C8B-B14F-4D97-AF65-F5344CB8AC3E}">
        <p14:creationId xmlns:p14="http://schemas.microsoft.com/office/powerpoint/2010/main" val="31569697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Spectrum</a:t>
            </a:r>
            <a:r>
              <a:rPr lang="en-US" dirty="0">
                <a:solidFill>
                  <a:srgbClr val="000000"/>
                </a:solidFill>
              </a:rPr>
              <a:t> </a:t>
            </a:r>
            <a:r>
              <a:rPr lang="en-US" dirty="0">
                <a:solidFill>
                  <a:schemeClr val="bg1"/>
                </a:solidFill>
              </a:rPr>
              <a:t>Management</a:t>
            </a:r>
            <a:r>
              <a:rPr lang="en-US" dirty="0">
                <a:solidFill>
                  <a:srgbClr val="000000"/>
                </a:solidFill>
              </a:rPr>
              <a:t> </a:t>
            </a:r>
            <a:r>
              <a:rPr lang="en-US" dirty="0"/>
              <a:t>Committee</a:t>
            </a:r>
          </a:p>
        </p:txBody>
      </p:sp>
      <p:sp>
        <p:nvSpPr>
          <p:cNvPr id="3" name="Text Placeholder 2"/>
          <p:cNvSpPr>
            <a:spLocks noGrp="1"/>
          </p:cNvSpPr>
          <p:nvPr>
            <p:ph type="subTitle" idx="1"/>
          </p:nvPr>
        </p:nvSpPr>
        <p:spPr/>
        <p:txBody>
          <a:bodyPr/>
          <a:lstStyle/>
          <a:p>
            <a:r>
              <a:rPr lang="en-US" dirty="0"/>
              <a:t>David Buchanan, Chair | Stu Overby, Vice Chair</a:t>
            </a:r>
          </a:p>
          <a:p>
            <a:endParaRPr lang="en-US" dirty="0"/>
          </a:p>
        </p:txBody>
      </p:sp>
      <p:sp>
        <p:nvSpPr>
          <p:cNvPr id="4" name="Slide Number Placeholder 3"/>
          <p:cNvSpPr>
            <a:spLocks noGrp="1"/>
          </p:cNvSpPr>
          <p:nvPr>
            <p:ph type="sldNum" sz="quarter" idx="12"/>
          </p:nvPr>
        </p:nvSpPr>
        <p:spPr/>
        <p:txBody>
          <a:bodyPr/>
          <a:lstStyle/>
          <a:p>
            <a:fld id="{72B28D19-2F09-C84D-AEEF-48F6C43FB5D1}"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4213332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Spectrum Management Committee</a:t>
            </a:r>
          </a:p>
        </p:txBody>
      </p:sp>
      <p:sp>
        <p:nvSpPr>
          <p:cNvPr id="3" name="Subtitle 2"/>
          <p:cNvSpPr>
            <a:spLocks noGrp="1"/>
          </p:cNvSpPr>
          <p:nvPr>
            <p:ph type="subTitle" idx="1"/>
          </p:nvPr>
        </p:nvSpPr>
        <p:spPr>
          <a:xfrm>
            <a:off x="946907" y="1210288"/>
            <a:ext cx="6964516" cy="4906504"/>
          </a:xfrm>
        </p:spPr>
        <p:txBody>
          <a:bodyPr/>
          <a:lstStyle/>
          <a:p>
            <a:pPr marL="342900" indent="-342900">
              <a:buFont typeface="Arial"/>
              <a:buChar char="•"/>
            </a:pPr>
            <a:r>
              <a:rPr lang="en-US" b="0" dirty="0"/>
              <a:t>Spectrum Management Committee </a:t>
            </a:r>
          </a:p>
          <a:p>
            <a:pPr marL="800100" indent="-347663">
              <a:buFont typeface="Lucida Grande"/>
              <a:buChar char="–"/>
            </a:pPr>
            <a:r>
              <a:rPr lang="en-US" sz="2000" b="0" dirty="0"/>
              <a:t>4.9 GHz Further Notice of Proposed Rulemaking</a:t>
            </a:r>
          </a:p>
          <a:p>
            <a:pPr marL="798513" indent="-341313">
              <a:buFont typeface="Lucida Grande"/>
              <a:buChar char="–"/>
            </a:pPr>
            <a:r>
              <a:rPr lang="en-US" sz="2000" b="0" dirty="0"/>
              <a:t>T-Band Follow up and Report Refresh</a:t>
            </a:r>
          </a:p>
          <a:p>
            <a:pPr marL="798513" indent="-341313">
              <a:buFont typeface="Lucida Grande"/>
              <a:buChar char="–"/>
            </a:pPr>
            <a:r>
              <a:rPr lang="en-US" sz="2000" b="0" dirty="0"/>
              <a:t>700 MHz Incumbent Relocation to support FirstNet</a:t>
            </a:r>
          </a:p>
          <a:p>
            <a:pPr marL="798513" indent="-341313">
              <a:buFont typeface="Lucida Grande"/>
              <a:buChar char="–"/>
            </a:pPr>
            <a:r>
              <a:rPr lang="en-US" sz="2000" b="0" dirty="0"/>
              <a:t>Project 25 CAP Compliance Standards</a:t>
            </a:r>
          </a:p>
          <a:p>
            <a:pPr marL="798513" indent="-341313">
              <a:buFont typeface="Lucida Grande"/>
              <a:buChar char="–"/>
            </a:pPr>
            <a:r>
              <a:rPr lang="en-US" sz="2000" b="0" dirty="0" smtClean="0"/>
              <a:t>Assists </a:t>
            </a:r>
            <a:r>
              <a:rPr lang="en-US" sz="2000" b="0" dirty="0"/>
              <a:t>other NPSTC </a:t>
            </a:r>
            <a:r>
              <a:rPr lang="en-US" sz="2000" b="0" dirty="0" smtClean="0"/>
              <a:t>working </a:t>
            </a:r>
            <a:r>
              <a:rPr lang="en-US" sz="2000" b="0" dirty="0"/>
              <a:t>groups regarding identification of spectrum needs to support operations, including UAVs and </a:t>
            </a:r>
            <a:r>
              <a:rPr lang="en-US" sz="2000" b="0" dirty="0" smtClean="0"/>
              <a:t>robots.</a:t>
            </a:r>
            <a:endParaRPr lang="en-US" sz="2000" b="0" dirty="0"/>
          </a:p>
          <a:p>
            <a:endParaRPr lang="en-US"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14</a:t>
            </a:fld>
            <a:endParaRPr lang="en-US" dirty="0"/>
          </a:p>
        </p:txBody>
      </p:sp>
    </p:spTree>
    <p:extLst>
      <p:ext uri="{BB962C8B-B14F-4D97-AF65-F5344CB8AC3E}">
        <p14:creationId xmlns:p14="http://schemas.microsoft.com/office/powerpoint/2010/main" val="40430827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Spectrum Management Committee</a:t>
            </a:r>
          </a:p>
        </p:txBody>
      </p:sp>
      <p:sp>
        <p:nvSpPr>
          <p:cNvPr id="3" name="Subtitle 2"/>
          <p:cNvSpPr>
            <a:spLocks noGrp="1"/>
          </p:cNvSpPr>
          <p:nvPr>
            <p:ph type="subTitle" idx="1"/>
          </p:nvPr>
        </p:nvSpPr>
        <p:spPr>
          <a:xfrm>
            <a:off x="946907" y="1165983"/>
            <a:ext cx="6964516" cy="4906504"/>
          </a:xfrm>
        </p:spPr>
        <p:txBody>
          <a:bodyPr/>
          <a:lstStyle/>
          <a:p>
            <a:pPr marL="342900" indent="-342900">
              <a:buFont typeface="Arial"/>
              <a:buChar char="•"/>
            </a:pPr>
            <a:r>
              <a:rPr lang="en-US" b="0" dirty="0"/>
              <a:t>Interference Protection Working Group</a:t>
            </a:r>
          </a:p>
          <a:p>
            <a:pPr marL="798513" indent="-341313">
              <a:buFont typeface="Lucida Grande"/>
              <a:buChar char="–"/>
            </a:pPr>
            <a:r>
              <a:rPr lang="en-US" sz="2000" b="0" dirty="0"/>
              <a:t>Monitoring proposal and testing by </a:t>
            </a:r>
            <a:r>
              <a:rPr lang="en-US" sz="2000" b="0" dirty="0" err="1"/>
              <a:t>Ligado</a:t>
            </a:r>
            <a:r>
              <a:rPr lang="en-US" sz="2000" b="0" dirty="0"/>
              <a:t> Networks (formally </a:t>
            </a:r>
            <a:r>
              <a:rPr lang="en-US" sz="2000" b="0" dirty="0" err="1"/>
              <a:t>LightSquared</a:t>
            </a:r>
            <a:r>
              <a:rPr lang="en-US" sz="2000" b="0" dirty="0"/>
              <a:t>) regarding satellite deployments that may negatively impact public safety GPS.</a:t>
            </a:r>
          </a:p>
          <a:p>
            <a:pPr marL="798513" indent="-341313">
              <a:buFont typeface="Lucida Grande"/>
              <a:buChar char="–"/>
            </a:pPr>
            <a:r>
              <a:rPr lang="en-US" sz="2000" b="0" dirty="0"/>
              <a:t>Monitoring recent FCC waivers to AT&amp;T which allow significantly increased power by cellular carriers using Power Flux Density (PFD); to determine interference risk to public safety agencies.</a:t>
            </a:r>
          </a:p>
          <a:p>
            <a:pPr marL="798513" indent="-341313">
              <a:buFont typeface="Lucida Grande"/>
              <a:buChar char="–"/>
            </a:pPr>
            <a:r>
              <a:rPr lang="en-US" sz="2000" b="0" dirty="0"/>
              <a:t>Monitoring recent reports of interference to officer’s portable radios by body worn cameras, which are causing the radio to lose the control channel and stop working.</a:t>
            </a:r>
          </a:p>
          <a:p>
            <a:endParaRPr lang="en-US"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15</a:t>
            </a:fld>
            <a:endParaRPr lang="en-US" dirty="0"/>
          </a:p>
        </p:txBody>
      </p:sp>
    </p:spTree>
    <p:extLst>
      <p:ext uri="{BB962C8B-B14F-4D97-AF65-F5344CB8AC3E}">
        <p14:creationId xmlns:p14="http://schemas.microsoft.com/office/powerpoint/2010/main" val="14065094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Spectrum Management Committee</a:t>
            </a:r>
          </a:p>
        </p:txBody>
      </p:sp>
      <p:sp>
        <p:nvSpPr>
          <p:cNvPr id="3" name="Subtitle 2"/>
          <p:cNvSpPr>
            <a:spLocks noGrp="1"/>
          </p:cNvSpPr>
          <p:nvPr>
            <p:ph type="subTitle" idx="1"/>
          </p:nvPr>
        </p:nvSpPr>
        <p:spPr>
          <a:xfrm>
            <a:off x="946907" y="1165983"/>
            <a:ext cx="6964516" cy="4906504"/>
          </a:xfrm>
        </p:spPr>
        <p:txBody>
          <a:bodyPr/>
          <a:lstStyle/>
          <a:p>
            <a:pPr marL="342900" indent="-342900">
              <a:buFont typeface="Arial"/>
              <a:buChar char="•"/>
            </a:pPr>
            <a:r>
              <a:rPr lang="en-US" b="0" dirty="0"/>
              <a:t>FCC and Regulatory Filings</a:t>
            </a:r>
          </a:p>
          <a:p>
            <a:pPr marL="798513" indent="-341313">
              <a:buFont typeface="Lucida Grande"/>
              <a:buChar char="–"/>
            </a:pPr>
            <a:r>
              <a:rPr lang="en-US" sz="2000" b="0" dirty="0"/>
              <a:t>The Spectrum Management Committee monitors, </a:t>
            </a:r>
            <a:r>
              <a:rPr lang="en-US" sz="2000" b="0" dirty="0" smtClean="0"/>
              <a:t>reviews </a:t>
            </a:r>
            <a:r>
              <a:rPr lang="en-US" sz="2000" b="0" dirty="0"/>
              <a:t>and recommends regulatory position statements to the NPSTC Governing Board.</a:t>
            </a:r>
          </a:p>
          <a:p>
            <a:pPr marL="798513" indent="-341313">
              <a:buFont typeface="Lucida Grande"/>
              <a:buChar char="–"/>
            </a:pPr>
            <a:r>
              <a:rPr lang="en-US" sz="2000" b="0" dirty="0"/>
              <a:t>NPSTC regularly files comments with the FCC and other entities, including NTIA and FirstNet.</a:t>
            </a:r>
          </a:p>
          <a:p>
            <a:pPr marL="798513" indent="-341313">
              <a:buFont typeface="Lucida Grande"/>
              <a:buChar char="–"/>
            </a:pPr>
            <a:r>
              <a:rPr lang="en-US" sz="2000" b="0" dirty="0"/>
              <a:t>NPSTC filed 24 sets of comments in 2015.</a:t>
            </a:r>
            <a:endParaRPr lang="en-US"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16</a:t>
            </a:fld>
            <a:endParaRPr lang="en-US" dirty="0"/>
          </a:p>
        </p:txBody>
      </p:sp>
    </p:spTree>
    <p:extLst>
      <p:ext uri="{BB962C8B-B14F-4D97-AF65-F5344CB8AC3E}">
        <p14:creationId xmlns:p14="http://schemas.microsoft.com/office/powerpoint/2010/main" val="26812231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Filings Completed in 2015 </a:t>
            </a:r>
            <a:r>
              <a:rPr lang="en-US" sz="1600" dirty="0"/>
              <a:t>(page 1 of 2)</a:t>
            </a:r>
            <a:endParaRPr lang="en-US" sz="1600" b="0"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11641924"/>
              </p:ext>
            </p:extLst>
          </p:nvPr>
        </p:nvGraphicFramePr>
        <p:xfrm>
          <a:off x="869883" y="1218562"/>
          <a:ext cx="8026400" cy="5017464"/>
        </p:xfrm>
        <a:graphic>
          <a:graphicData uri="http://schemas.openxmlformats.org/drawingml/2006/table">
            <a:tbl>
              <a:tblPr firstRow="1" bandRow="1">
                <a:tableStyleId>{5C22544A-7EE6-4342-B048-85BDC9FD1C3A}</a:tableStyleId>
              </a:tblPr>
              <a:tblGrid>
                <a:gridCol w="1409100">
                  <a:extLst>
                    <a:ext uri="{9D8B030D-6E8A-4147-A177-3AD203B41FA5}">
                      <a16:colId xmlns:a16="http://schemas.microsoft.com/office/drawing/2014/main" xmlns="" val="20000"/>
                    </a:ext>
                  </a:extLst>
                </a:gridCol>
                <a:gridCol w="36455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339095">
                <a:tc>
                  <a:txBody>
                    <a:bodyPr/>
                    <a:lstStyle/>
                    <a:p>
                      <a:r>
                        <a:rPr lang="en-US" dirty="0"/>
                        <a:t>Date</a:t>
                      </a:r>
                      <a:r>
                        <a:rPr lang="en-US" baseline="0" dirty="0"/>
                        <a:t> Filed</a:t>
                      </a:r>
                      <a:endParaRPr lang="en-US" dirty="0"/>
                    </a:p>
                  </a:txBody>
                  <a:tcPr>
                    <a:solidFill>
                      <a:srgbClr val="800000">
                        <a:alpha val="45000"/>
                      </a:srgbClr>
                    </a:solidFill>
                  </a:tcPr>
                </a:tc>
                <a:tc>
                  <a:txBody>
                    <a:bodyPr/>
                    <a:lstStyle/>
                    <a:p>
                      <a:r>
                        <a:rPr lang="en-US" dirty="0"/>
                        <a:t>Topic</a:t>
                      </a:r>
                    </a:p>
                  </a:txBody>
                  <a:tcPr>
                    <a:solidFill>
                      <a:srgbClr val="800000">
                        <a:alpha val="45000"/>
                      </a:srgbClr>
                    </a:solidFill>
                  </a:tcPr>
                </a:tc>
                <a:tc>
                  <a:txBody>
                    <a:bodyPr/>
                    <a:lstStyle/>
                    <a:p>
                      <a:r>
                        <a:rPr lang="en-US" dirty="0"/>
                        <a:t>Type of Filing</a:t>
                      </a:r>
                    </a:p>
                  </a:txBody>
                  <a:tcPr>
                    <a:solidFill>
                      <a:srgbClr val="800000">
                        <a:alpha val="45000"/>
                      </a:srgbClr>
                    </a:solidFill>
                  </a:tcPr>
                </a:tc>
                <a:extLst>
                  <a:ext uri="{0D108BD9-81ED-4DB2-BD59-A6C34878D82A}">
                    <a16:rowId xmlns:a16="http://schemas.microsoft.com/office/drawing/2014/main" xmlns="" val="10000"/>
                  </a:ext>
                </a:extLst>
              </a:tr>
              <a:tr h="402196">
                <a:tc>
                  <a:txBody>
                    <a:bodyPr/>
                    <a:lstStyle/>
                    <a:p>
                      <a:r>
                        <a:rPr lang="en-US" dirty="0"/>
                        <a:t>Dec 31</a:t>
                      </a:r>
                    </a:p>
                  </a:txBody>
                  <a:tcPr>
                    <a:solidFill>
                      <a:srgbClr val="800000">
                        <a:alpha val="1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AT&amp;T</a:t>
                      </a:r>
                      <a:r>
                        <a:rPr lang="en-US" baseline="0" dirty="0"/>
                        <a:t> Waiver Request – TN &amp; KY</a:t>
                      </a:r>
                      <a:endParaRPr lang="en-US" dirty="0"/>
                    </a:p>
                  </a:txBody>
                  <a:tcPr>
                    <a:solidFill>
                      <a:srgbClr val="800000">
                        <a:alpha val="15000"/>
                      </a:srgbClr>
                    </a:solidFill>
                  </a:tcPr>
                </a:tc>
                <a:tc>
                  <a:txBody>
                    <a:bodyPr/>
                    <a:lstStyle/>
                    <a:p>
                      <a:r>
                        <a:rPr lang="en-US" dirty="0"/>
                        <a:t>Comments to FCC</a:t>
                      </a:r>
                    </a:p>
                  </a:txBody>
                  <a:tcPr>
                    <a:solidFill>
                      <a:srgbClr val="800000">
                        <a:alpha val="15000"/>
                      </a:srgbClr>
                    </a:solidFill>
                  </a:tcPr>
                </a:tc>
                <a:extLst>
                  <a:ext uri="{0D108BD9-81ED-4DB2-BD59-A6C34878D82A}">
                    <a16:rowId xmlns:a16="http://schemas.microsoft.com/office/drawing/2014/main" xmlns="" val="10001"/>
                  </a:ext>
                </a:extLst>
              </a:tr>
              <a:tr h="402196">
                <a:tc>
                  <a:txBody>
                    <a:bodyPr/>
                    <a:lstStyle/>
                    <a:p>
                      <a:r>
                        <a:rPr lang="en-US" dirty="0"/>
                        <a:t>Dec. 9</a:t>
                      </a:r>
                    </a:p>
                  </a:txBody>
                  <a:tcPr>
                    <a:solidFill>
                      <a:srgbClr val="800000">
                        <a:alpha val="15000"/>
                      </a:srgbClr>
                    </a:solidFill>
                  </a:tcPr>
                </a:tc>
                <a:tc>
                  <a:txBody>
                    <a:bodyPr/>
                    <a:lstStyle/>
                    <a:p>
                      <a:r>
                        <a:rPr lang="en-US" dirty="0"/>
                        <a:t>700 MHz Incumbent Relocation</a:t>
                      </a:r>
                    </a:p>
                  </a:txBody>
                  <a:tcPr>
                    <a:solidFill>
                      <a:srgbClr val="800000">
                        <a:alpha val="15000"/>
                      </a:srgbClr>
                    </a:solidFill>
                  </a:tcPr>
                </a:tc>
                <a:tc>
                  <a:txBody>
                    <a:bodyPr/>
                    <a:lstStyle/>
                    <a:p>
                      <a:r>
                        <a:rPr lang="en-US" dirty="0"/>
                        <a:t>Comments to FCC</a:t>
                      </a:r>
                    </a:p>
                  </a:txBody>
                  <a:tcPr>
                    <a:solidFill>
                      <a:srgbClr val="800000">
                        <a:alpha val="15000"/>
                      </a:srgbClr>
                    </a:solidFill>
                  </a:tcPr>
                </a:tc>
                <a:extLst>
                  <a:ext uri="{0D108BD9-81ED-4DB2-BD59-A6C34878D82A}">
                    <a16:rowId xmlns:a16="http://schemas.microsoft.com/office/drawing/2014/main" xmlns="" val="10002"/>
                  </a:ext>
                </a:extLst>
              </a:tr>
              <a:tr h="402196">
                <a:tc>
                  <a:txBody>
                    <a:bodyPr/>
                    <a:lstStyle/>
                    <a:p>
                      <a:r>
                        <a:rPr lang="en-US" dirty="0"/>
                        <a:t>Nov. 20</a:t>
                      </a:r>
                    </a:p>
                  </a:txBody>
                  <a:tcPr>
                    <a:solidFill>
                      <a:srgbClr val="800000">
                        <a:alpha val="15000"/>
                      </a:srgbClr>
                    </a:solidFill>
                  </a:tcPr>
                </a:tc>
                <a:tc>
                  <a:txBody>
                    <a:bodyPr/>
                    <a:lstStyle/>
                    <a:p>
                      <a:r>
                        <a:rPr lang="en-US" dirty="0"/>
                        <a:t>P25 CAP</a:t>
                      </a:r>
                    </a:p>
                  </a:txBody>
                  <a:tcPr>
                    <a:solidFill>
                      <a:srgbClr val="800000">
                        <a:alpha val="15000"/>
                      </a:srgbClr>
                    </a:solidFill>
                  </a:tcPr>
                </a:tc>
                <a:tc>
                  <a:txBody>
                    <a:bodyPr/>
                    <a:lstStyle/>
                    <a:p>
                      <a:r>
                        <a:rPr lang="en-US" dirty="0"/>
                        <a:t>Ex Parte to FCC</a:t>
                      </a:r>
                    </a:p>
                  </a:txBody>
                  <a:tcPr>
                    <a:solidFill>
                      <a:srgbClr val="800000">
                        <a:alpha val="15000"/>
                      </a:srgbClr>
                    </a:solidFill>
                  </a:tcPr>
                </a:tc>
                <a:extLst>
                  <a:ext uri="{0D108BD9-81ED-4DB2-BD59-A6C34878D82A}">
                    <a16:rowId xmlns:a16="http://schemas.microsoft.com/office/drawing/2014/main" xmlns="" val="10003"/>
                  </a:ext>
                </a:extLst>
              </a:tr>
              <a:tr h="402196">
                <a:tc>
                  <a:txBody>
                    <a:bodyPr/>
                    <a:lstStyle/>
                    <a:p>
                      <a:r>
                        <a:rPr lang="en-US" dirty="0"/>
                        <a:t>Oct. 16</a:t>
                      </a:r>
                    </a:p>
                  </a:txBody>
                  <a:tcPr>
                    <a:solidFill>
                      <a:srgbClr val="800000">
                        <a:alpha val="15000"/>
                      </a:srgbClr>
                    </a:solidFill>
                  </a:tcPr>
                </a:tc>
                <a:tc>
                  <a:txBody>
                    <a:bodyPr/>
                    <a:lstStyle/>
                    <a:p>
                      <a:r>
                        <a:rPr lang="en-US" dirty="0"/>
                        <a:t>700 MHz</a:t>
                      </a:r>
                      <a:r>
                        <a:rPr lang="en-US" baseline="0" dirty="0"/>
                        <a:t> Deployable Trunked Report</a:t>
                      </a:r>
                      <a:endParaRPr lang="en-US" dirty="0"/>
                    </a:p>
                  </a:txBody>
                  <a:tcPr>
                    <a:solidFill>
                      <a:srgbClr val="800000">
                        <a:alpha val="15000"/>
                      </a:srgbClr>
                    </a:solidFill>
                  </a:tcPr>
                </a:tc>
                <a:tc>
                  <a:txBody>
                    <a:bodyPr/>
                    <a:lstStyle/>
                    <a:p>
                      <a:r>
                        <a:rPr lang="en-US" dirty="0"/>
                        <a:t>Ex parte to FCC</a:t>
                      </a:r>
                    </a:p>
                  </a:txBody>
                  <a:tcPr>
                    <a:solidFill>
                      <a:srgbClr val="800000">
                        <a:alpha val="15000"/>
                      </a:srgbClr>
                    </a:solidFill>
                  </a:tcPr>
                </a:tc>
                <a:extLst>
                  <a:ext uri="{0D108BD9-81ED-4DB2-BD59-A6C34878D82A}">
                    <a16:rowId xmlns:a16="http://schemas.microsoft.com/office/drawing/2014/main" xmlns="" val="10004"/>
                  </a:ext>
                </a:extLst>
              </a:tr>
              <a:tr h="402196">
                <a:tc>
                  <a:txBody>
                    <a:bodyPr/>
                    <a:lstStyle/>
                    <a:p>
                      <a:r>
                        <a:rPr lang="en-US" dirty="0"/>
                        <a:t>Sept. 9</a:t>
                      </a:r>
                    </a:p>
                  </a:txBody>
                  <a:tcPr>
                    <a:solidFill>
                      <a:srgbClr val="800000">
                        <a:alpha val="15000"/>
                      </a:srgbClr>
                    </a:solidFill>
                  </a:tcPr>
                </a:tc>
                <a:tc>
                  <a:txBody>
                    <a:bodyPr/>
                    <a:lstStyle/>
                    <a:p>
                      <a:r>
                        <a:rPr lang="en-US" dirty="0" err="1"/>
                        <a:t>LightSquared</a:t>
                      </a:r>
                      <a:endParaRPr lang="en-US" dirty="0"/>
                    </a:p>
                  </a:txBody>
                  <a:tcPr>
                    <a:solidFill>
                      <a:srgbClr val="800000">
                        <a:alpha val="15000"/>
                      </a:srgbClr>
                    </a:solidFill>
                  </a:tcPr>
                </a:tc>
                <a:tc>
                  <a:txBody>
                    <a:bodyPr/>
                    <a:lstStyle/>
                    <a:p>
                      <a:r>
                        <a:rPr lang="en-US" dirty="0"/>
                        <a:t>Ex parte re test plan to FCC</a:t>
                      </a:r>
                    </a:p>
                  </a:txBody>
                  <a:tcPr>
                    <a:solidFill>
                      <a:srgbClr val="800000">
                        <a:alpha val="15000"/>
                      </a:srgbClr>
                    </a:solidFill>
                  </a:tcPr>
                </a:tc>
                <a:extLst>
                  <a:ext uri="{0D108BD9-81ED-4DB2-BD59-A6C34878D82A}">
                    <a16:rowId xmlns:a16="http://schemas.microsoft.com/office/drawing/2014/main" xmlns="" val="10005"/>
                  </a:ext>
                </a:extLst>
              </a:tr>
              <a:tr h="410604">
                <a:tc>
                  <a:txBody>
                    <a:bodyPr/>
                    <a:lstStyle/>
                    <a:p>
                      <a:r>
                        <a:rPr lang="en-US" dirty="0"/>
                        <a:t>Sept.</a:t>
                      </a:r>
                      <a:r>
                        <a:rPr lang="en-US" baseline="0" dirty="0"/>
                        <a:t> 9</a:t>
                      </a:r>
                      <a:endParaRPr lang="en-US" dirty="0"/>
                    </a:p>
                  </a:txBody>
                  <a:tcPr>
                    <a:solidFill>
                      <a:srgbClr val="800000">
                        <a:alpha val="15000"/>
                      </a:srgbClr>
                    </a:solidFill>
                  </a:tcPr>
                </a:tc>
                <a:tc>
                  <a:txBody>
                    <a:bodyPr/>
                    <a:lstStyle/>
                    <a:p>
                      <a:r>
                        <a:rPr lang="en-US" dirty="0"/>
                        <a:t>800 MHz band</a:t>
                      </a:r>
                      <a:r>
                        <a:rPr lang="en-US" baseline="0" dirty="0"/>
                        <a:t> Interstitials</a:t>
                      </a:r>
                      <a:endParaRPr lang="en-US" dirty="0"/>
                    </a:p>
                  </a:txBody>
                  <a:tcPr>
                    <a:solidFill>
                      <a:srgbClr val="800000">
                        <a:alpha val="15000"/>
                      </a:srgbClr>
                    </a:solidFill>
                  </a:tcPr>
                </a:tc>
                <a:tc>
                  <a:txBody>
                    <a:bodyPr/>
                    <a:lstStyle/>
                    <a:p>
                      <a:r>
                        <a:rPr lang="en-US" dirty="0"/>
                        <a:t>Comments on LMCC protocol</a:t>
                      </a:r>
                    </a:p>
                  </a:txBody>
                  <a:tcPr>
                    <a:solidFill>
                      <a:srgbClr val="800000">
                        <a:alpha val="15000"/>
                      </a:srgbClr>
                    </a:solidFill>
                  </a:tcPr>
                </a:tc>
                <a:extLst>
                  <a:ext uri="{0D108BD9-81ED-4DB2-BD59-A6C34878D82A}">
                    <a16:rowId xmlns:a16="http://schemas.microsoft.com/office/drawing/2014/main" xmlns="" val="10006"/>
                  </a:ext>
                </a:extLst>
              </a:tr>
              <a:tr h="339095">
                <a:tc>
                  <a:txBody>
                    <a:bodyPr/>
                    <a:lstStyle/>
                    <a:p>
                      <a:r>
                        <a:rPr lang="en-US" dirty="0"/>
                        <a:t>July 29</a:t>
                      </a:r>
                    </a:p>
                  </a:txBody>
                  <a:tcPr>
                    <a:solidFill>
                      <a:srgbClr val="800000">
                        <a:alpha val="15000"/>
                      </a:srgbClr>
                    </a:solidFill>
                  </a:tcPr>
                </a:tc>
                <a:tc>
                  <a:txBody>
                    <a:bodyPr/>
                    <a:lstStyle/>
                    <a:p>
                      <a:r>
                        <a:rPr lang="en-US" dirty="0" err="1"/>
                        <a:t>LightSquared</a:t>
                      </a:r>
                      <a:r>
                        <a:rPr lang="en-US" dirty="0"/>
                        <a:t>/GPS</a:t>
                      </a:r>
                    </a:p>
                  </a:txBody>
                  <a:tcPr>
                    <a:solidFill>
                      <a:srgbClr val="800000">
                        <a:alpha val="15000"/>
                      </a:srgbClr>
                    </a:solidFill>
                  </a:tcPr>
                </a:tc>
                <a:tc>
                  <a:txBody>
                    <a:bodyPr/>
                    <a:lstStyle/>
                    <a:p>
                      <a:r>
                        <a:rPr lang="en-US" dirty="0"/>
                        <a:t>Letter to FCC</a:t>
                      </a:r>
                    </a:p>
                  </a:txBody>
                  <a:tcPr>
                    <a:solidFill>
                      <a:srgbClr val="800000">
                        <a:alpha val="15000"/>
                      </a:srgbClr>
                    </a:solidFill>
                  </a:tcPr>
                </a:tc>
                <a:extLst>
                  <a:ext uri="{0D108BD9-81ED-4DB2-BD59-A6C34878D82A}">
                    <a16:rowId xmlns:a16="http://schemas.microsoft.com/office/drawing/2014/main" xmlns="" val="10007"/>
                  </a:ext>
                </a:extLst>
              </a:tr>
              <a:tr h="339095">
                <a:tc>
                  <a:txBody>
                    <a:bodyPr/>
                    <a:lstStyle/>
                    <a:p>
                      <a:r>
                        <a:rPr lang="en-US" dirty="0"/>
                        <a:t>July</a:t>
                      </a:r>
                      <a:r>
                        <a:rPr lang="en-US" baseline="0" dirty="0"/>
                        <a:t> 27</a:t>
                      </a:r>
                      <a:endParaRPr lang="en-US" dirty="0"/>
                    </a:p>
                  </a:txBody>
                  <a:tcPr>
                    <a:solidFill>
                      <a:srgbClr val="800000">
                        <a:alpha val="15000"/>
                      </a:srgbClr>
                    </a:solidFill>
                  </a:tcPr>
                </a:tc>
                <a:tc>
                  <a:txBody>
                    <a:bodyPr/>
                    <a:lstStyle/>
                    <a:p>
                      <a:r>
                        <a:rPr lang="en-US" dirty="0" err="1"/>
                        <a:t>FirstNet</a:t>
                      </a:r>
                      <a:r>
                        <a:rPr lang="en-US" baseline="0" dirty="0"/>
                        <a:t> Draft RFP</a:t>
                      </a:r>
                      <a:endParaRPr lang="en-US" dirty="0"/>
                    </a:p>
                  </a:txBody>
                  <a:tcPr>
                    <a:solidFill>
                      <a:srgbClr val="800000">
                        <a:alpha val="15000"/>
                      </a:srgbClr>
                    </a:solidFill>
                  </a:tcPr>
                </a:tc>
                <a:tc>
                  <a:txBody>
                    <a:bodyPr/>
                    <a:lstStyle/>
                    <a:p>
                      <a:r>
                        <a:rPr lang="en-US" dirty="0"/>
                        <a:t>Comments to </a:t>
                      </a:r>
                      <a:r>
                        <a:rPr lang="en-US" dirty="0" err="1"/>
                        <a:t>FirstNet</a:t>
                      </a:r>
                      <a:endParaRPr lang="en-US" dirty="0"/>
                    </a:p>
                  </a:txBody>
                  <a:tcPr>
                    <a:solidFill>
                      <a:srgbClr val="800000">
                        <a:alpha val="15000"/>
                      </a:srgbClr>
                    </a:solidFill>
                  </a:tcPr>
                </a:tc>
                <a:extLst>
                  <a:ext uri="{0D108BD9-81ED-4DB2-BD59-A6C34878D82A}">
                    <a16:rowId xmlns:a16="http://schemas.microsoft.com/office/drawing/2014/main" xmlns="" val="10008"/>
                  </a:ext>
                </a:extLst>
              </a:tr>
              <a:tr h="339095">
                <a:tc>
                  <a:txBody>
                    <a:bodyPr/>
                    <a:lstStyle/>
                    <a:p>
                      <a:r>
                        <a:rPr lang="en-US" dirty="0"/>
                        <a:t>July 13</a:t>
                      </a:r>
                    </a:p>
                  </a:txBody>
                  <a:tcPr>
                    <a:solidFill>
                      <a:srgbClr val="800000">
                        <a:alpha val="15000"/>
                      </a:srgbClr>
                    </a:solidFill>
                  </a:tcPr>
                </a:tc>
                <a:tc>
                  <a:txBody>
                    <a:bodyPr/>
                    <a:lstStyle/>
                    <a:p>
                      <a:r>
                        <a:rPr lang="en-US" dirty="0"/>
                        <a:t>Interference Dispute</a:t>
                      </a:r>
                      <a:r>
                        <a:rPr lang="en-US" baseline="0" dirty="0"/>
                        <a:t> Resolution</a:t>
                      </a:r>
                      <a:endParaRPr lang="en-US" dirty="0"/>
                    </a:p>
                  </a:txBody>
                  <a:tcPr>
                    <a:solidFill>
                      <a:srgbClr val="800000">
                        <a:alpha val="15000"/>
                      </a:srgbClr>
                    </a:solidFill>
                  </a:tcPr>
                </a:tc>
                <a:tc>
                  <a:txBody>
                    <a:bodyPr/>
                    <a:lstStyle/>
                    <a:p>
                      <a:r>
                        <a:rPr lang="en-US" dirty="0"/>
                        <a:t>Comments to FCC</a:t>
                      </a:r>
                    </a:p>
                  </a:txBody>
                  <a:tcPr>
                    <a:solidFill>
                      <a:srgbClr val="800000">
                        <a:alpha val="15000"/>
                      </a:srgbClr>
                    </a:solidFill>
                  </a:tcPr>
                </a:tc>
                <a:extLst>
                  <a:ext uri="{0D108BD9-81ED-4DB2-BD59-A6C34878D82A}">
                    <a16:rowId xmlns:a16="http://schemas.microsoft.com/office/drawing/2014/main" xmlns="" val="10009"/>
                  </a:ext>
                </a:extLst>
              </a:tr>
              <a:tr h="401320">
                <a:tc>
                  <a:txBody>
                    <a:bodyPr/>
                    <a:lstStyle/>
                    <a:p>
                      <a:r>
                        <a:rPr lang="en-US" dirty="0"/>
                        <a:t>July 6</a:t>
                      </a:r>
                    </a:p>
                  </a:txBody>
                  <a:tcPr>
                    <a:solidFill>
                      <a:srgbClr val="800000">
                        <a:alpha val="15000"/>
                      </a:srgbClr>
                    </a:solidFill>
                  </a:tcPr>
                </a:tc>
                <a:tc>
                  <a:txBody>
                    <a:bodyPr/>
                    <a:lstStyle/>
                    <a:p>
                      <a:r>
                        <a:rPr lang="en-US" dirty="0"/>
                        <a:t>Rules on Public Safety Airborne Use</a:t>
                      </a:r>
                    </a:p>
                  </a:txBody>
                  <a:tcPr>
                    <a:solidFill>
                      <a:srgbClr val="800000">
                        <a:alpha val="15000"/>
                      </a:srgbClr>
                    </a:solidFill>
                  </a:tcPr>
                </a:tc>
                <a:tc>
                  <a:txBody>
                    <a:bodyPr/>
                    <a:lstStyle/>
                    <a:p>
                      <a:r>
                        <a:rPr lang="en-US" dirty="0"/>
                        <a:t>Ex Parte to FCC</a:t>
                      </a:r>
                    </a:p>
                  </a:txBody>
                  <a:tcPr>
                    <a:solidFill>
                      <a:srgbClr val="800000">
                        <a:alpha val="15000"/>
                      </a:srgbClr>
                    </a:solidFill>
                  </a:tcPr>
                </a:tc>
                <a:extLst>
                  <a:ext uri="{0D108BD9-81ED-4DB2-BD59-A6C34878D82A}">
                    <a16:rowId xmlns:a16="http://schemas.microsoft.com/office/drawing/2014/main" xmlns="" val="10010"/>
                  </a:ext>
                </a:extLst>
              </a:tr>
              <a:tr h="339095">
                <a:tc>
                  <a:txBody>
                    <a:bodyPr/>
                    <a:lstStyle/>
                    <a:p>
                      <a:r>
                        <a:rPr lang="en-US" dirty="0"/>
                        <a:t>July 1</a:t>
                      </a:r>
                    </a:p>
                  </a:txBody>
                  <a:tcPr>
                    <a:solidFill>
                      <a:srgbClr val="800000">
                        <a:alpha val="15000"/>
                      </a:srgbClr>
                    </a:solidFill>
                  </a:tcPr>
                </a:tc>
                <a:tc>
                  <a:txBody>
                    <a:bodyPr/>
                    <a:lstStyle/>
                    <a:p>
                      <a:r>
                        <a:rPr lang="en-US" dirty="0"/>
                        <a:t>AT&amp;T</a:t>
                      </a:r>
                      <a:r>
                        <a:rPr lang="en-US" baseline="0" dirty="0"/>
                        <a:t> Waiver Request - Kansas</a:t>
                      </a:r>
                      <a:endParaRPr lang="en-US" dirty="0"/>
                    </a:p>
                  </a:txBody>
                  <a:tcPr>
                    <a:solidFill>
                      <a:srgbClr val="800000">
                        <a:alpha val="15000"/>
                      </a:srgbClr>
                    </a:solidFill>
                  </a:tcPr>
                </a:tc>
                <a:tc>
                  <a:txBody>
                    <a:bodyPr/>
                    <a:lstStyle/>
                    <a:p>
                      <a:r>
                        <a:rPr lang="en-US" dirty="0"/>
                        <a:t>Comments to FCC</a:t>
                      </a:r>
                    </a:p>
                  </a:txBody>
                  <a:tcPr>
                    <a:solidFill>
                      <a:srgbClr val="800000">
                        <a:alpha val="15000"/>
                      </a:srgbClr>
                    </a:solidFill>
                  </a:tcPr>
                </a:tc>
                <a:extLst>
                  <a:ext uri="{0D108BD9-81ED-4DB2-BD59-A6C34878D82A}">
                    <a16:rowId xmlns:a16="http://schemas.microsoft.com/office/drawing/2014/main" xmlns="" val="10011"/>
                  </a:ext>
                </a:extLst>
              </a:tr>
              <a:tr h="339095">
                <a:tc>
                  <a:txBody>
                    <a:bodyPr/>
                    <a:lstStyle/>
                    <a:p>
                      <a:r>
                        <a:rPr lang="en-US" dirty="0"/>
                        <a:t>July 1</a:t>
                      </a:r>
                    </a:p>
                  </a:txBody>
                  <a:tcPr>
                    <a:solidFill>
                      <a:srgbClr val="800000">
                        <a:alpha val="15000"/>
                      </a:srgbClr>
                    </a:solidFill>
                  </a:tcPr>
                </a:tc>
                <a:tc>
                  <a:txBody>
                    <a:bodyPr/>
                    <a:lstStyle/>
                    <a:p>
                      <a:r>
                        <a:rPr lang="en-US" dirty="0"/>
                        <a:t>RF Interference from Lighting</a:t>
                      </a:r>
                    </a:p>
                  </a:txBody>
                  <a:tcPr>
                    <a:solidFill>
                      <a:srgbClr val="800000">
                        <a:alpha val="15000"/>
                      </a:srgbClr>
                    </a:solidFill>
                  </a:tcPr>
                </a:tc>
                <a:tc>
                  <a:txBody>
                    <a:bodyPr/>
                    <a:lstStyle/>
                    <a:p>
                      <a:r>
                        <a:rPr lang="en-US" dirty="0"/>
                        <a:t>Letter/Report to FCC</a:t>
                      </a:r>
                    </a:p>
                  </a:txBody>
                  <a:tcPr>
                    <a:solidFill>
                      <a:srgbClr val="800000">
                        <a:alpha val="15000"/>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7266079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12834" y="0"/>
            <a:ext cx="6798589" cy="909484"/>
          </a:xfrm>
        </p:spPr>
        <p:txBody>
          <a:bodyPr anchor="t">
            <a:normAutofit/>
          </a:bodyPr>
          <a:lstStyle/>
          <a:p>
            <a:r>
              <a:rPr lang="en-US" b="0" dirty="0"/>
              <a:t/>
            </a:r>
            <a:br>
              <a:rPr lang="en-US" b="0" dirty="0"/>
            </a:br>
            <a:endParaRPr lang="en-US" b="0"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2461830"/>
              </p:ext>
            </p:extLst>
          </p:nvPr>
        </p:nvGraphicFramePr>
        <p:xfrm>
          <a:off x="839922" y="1143441"/>
          <a:ext cx="7906812" cy="5196455"/>
        </p:xfrm>
        <a:graphic>
          <a:graphicData uri="http://schemas.openxmlformats.org/drawingml/2006/table">
            <a:tbl>
              <a:tblPr firstRow="1" bandRow="1">
                <a:tableStyleId>{5C22544A-7EE6-4342-B048-85BDC9FD1C3A}</a:tableStyleId>
              </a:tblPr>
              <a:tblGrid>
                <a:gridCol w="1443601">
                  <a:extLst>
                    <a:ext uri="{9D8B030D-6E8A-4147-A177-3AD203B41FA5}">
                      <a16:colId xmlns:a16="http://schemas.microsoft.com/office/drawing/2014/main" xmlns="" val="20000"/>
                    </a:ext>
                  </a:extLst>
                </a:gridCol>
                <a:gridCol w="3651454">
                  <a:extLst>
                    <a:ext uri="{9D8B030D-6E8A-4147-A177-3AD203B41FA5}">
                      <a16:colId xmlns:a16="http://schemas.microsoft.com/office/drawing/2014/main" xmlns="" val="20001"/>
                    </a:ext>
                  </a:extLst>
                </a:gridCol>
                <a:gridCol w="2811757">
                  <a:extLst>
                    <a:ext uri="{9D8B030D-6E8A-4147-A177-3AD203B41FA5}">
                      <a16:colId xmlns:a16="http://schemas.microsoft.com/office/drawing/2014/main" xmlns="" val="20002"/>
                    </a:ext>
                  </a:extLst>
                </a:gridCol>
              </a:tblGrid>
              <a:tr h="400149">
                <a:tc>
                  <a:txBody>
                    <a:bodyPr/>
                    <a:lstStyle/>
                    <a:p>
                      <a:r>
                        <a:rPr lang="en-US" dirty="0"/>
                        <a:t>Date</a:t>
                      </a:r>
                      <a:r>
                        <a:rPr lang="en-US" baseline="0" dirty="0"/>
                        <a:t> Filed</a:t>
                      </a:r>
                      <a:endParaRPr lang="en-US" dirty="0"/>
                    </a:p>
                  </a:txBody>
                  <a:tcPr>
                    <a:solidFill>
                      <a:srgbClr val="870A21">
                        <a:alpha val="50000"/>
                      </a:srgbClr>
                    </a:solidFill>
                  </a:tcPr>
                </a:tc>
                <a:tc>
                  <a:txBody>
                    <a:bodyPr/>
                    <a:lstStyle/>
                    <a:p>
                      <a:r>
                        <a:rPr lang="en-US" dirty="0"/>
                        <a:t>Topic</a:t>
                      </a:r>
                    </a:p>
                  </a:txBody>
                  <a:tcPr>
                    <a:solidFill>
                      <a:srgbClr val="870A21">
                        <a:alpha val="50000"/>
                      </a:srgbClr>
                    </a:solidFill>
                  </a:tcPr>
                </a:tc>
                <a:tc>
                  <a:txBody>
                    <a:bodyPr/>
                    <a:lstStyle/>
                    <a:p>
                      <a:r>
                        <a:rPr lang="en-US" dirty="0"/>
                        <a:t>Type of Filing</a:t>
                      </a:r>
                    </a:p>
                  </a:txBody>
                  <a:tcPr>
                    <a:solidFill>
                      <a:srgbClr val="870A21">
                        <a:alpha val="50000"/>
                      </a:srgbClr>
                    </a:solidFill>
                  </a:tcPr>
                </a:tc>
                <a:extLst>
                  <a:ext uri="{0D108BD9-81ED-4DB2-BD59-A6C34878D82A}">
                    <a16:rowId xmlns:a16="http://schemas.microsoft.com/office/drawing/2014/main" xmlns="" val="10000"/>
                  </a:ext>
                </a:extLst>
              </a:tr>
              <a:tr h="400149">
                <a:tc>
                  <a:txBody>
                    <a:bodyPr/>
                    <a:lstStyle/>
                    <a:p>
                      <a:r>
                        <a:rPr lang="en-US" dirty="0"/>
                        <a:t>June 19</a:t>
                      </a:r>
                    </a:p>
                  </a:txBody>
                  <a:tcPr>
                    <a:solidFill>
                      <a:srgbClr val="800000">
                        <a:alpha val="15000"/>
                      </a:srgbClr>
                    </a:solidFill>
                  </a:tcPr>
                </a:tc>
                <a:tc>
                  <a:txBody>
                    <a:bodyPr/>
                    <a:lstStyle/>
                    <a:p>
                      <a:r>
                        <a:rPr lang="en-US" dirty="0"/>
                        <a:t>Waiver Request-Ultra</a:t>
                      </a:r>
                      <a:r>
                        <a:rPr lang="en-US" baseline="0" dirty="0"/>
                        <a:t> Wideband </a:t>
                      </a:r>
                      <a:endParaRPr lang="en-US" dirty="0"/>
                    </a:p>
                  </a:txBody>
                  <a:tcPr>
                    <a:solidFill>
                      <a:srgbClr val="800000">
                        <a:alpha val="15000"/>
                      </a:srgbClr>
                    </a:solidFill>
                  </a:tcPr>
                </a:tc>
                <a:tc>
                  <a:txBody>
                    <a:bodyPr/>
                    <a:lstStyle/>
                    <a:p>
                      <a:r>
                        <a:rPr lang="en-US" dirty="0"/>
                        <a:t>Comments to FCC</a:t>
                      </a:r>
                    </a:p>
                  </a:txBody>
                  <a:tcPr>
                    <a:solidFill>
                      <a:srgbClr val="800000">
                        <a:alpha val="15000"/>
                      </a:srgbClr>
                    </a:solidFill>
                  </a:tcPr>
                </a:tc>
                <a:extLst>
                  <a:ext uri="{0D108BD9-81ED-4DB2-BD59-A6C34878D82A}">
                    <a16:rowId xmlns:a16="http://schemas.microsoft.com/office/drawing/2014/main" xmlns="" val="10001"/>
                  </a:ext>
                </a:extLst>
              </a:tr>
              <a:tr h="400149">
                <a:tc>
                  <a:txBody>
                    <a:bodyPr/>
                    <a:lstStyle/>
                    <a:p>
                      <a:r>
                        <a:rPr lang="en-US" dirty="0"/>
                        <a:t>June 8</a:t>
                      </a:r>
                    </a:p>
                  </a:txBody>
                  <a:tcPr>
                    <a:solidFill>
                      <a:srgbClr val="800000">
                        <a:alpha val="15000"/>
                      </a:srgbClr>
                    </a:solidFill>
                  </a:tcPr>
                </a:tc>
                <a:tc>
                  <a:txBody>
                    <a:bodyPr/>
                    <a:lstStyle/>
                    <a:p>
                      <a:r>
                        <a:rPr lang="en-US" dirty="0"/>
                        <a:t>800 MHz band Interstitials</a:t>
                      </a:r>
                    </a:p>
                  </a:txBody>
                  <a:tcPr>
                    <a:solidFill>
                      <a:srgbClr val="800000">
                        <a:alpha val="15000"/>
                      </a:srgbClr>
                    </a:solidFill>
                  </a:tcPr>
                </a:tc>
                <a:tc>
                  <a:txBody>
                    <a:bodyPr/>
                    <a:lstStyle/>
                    <a:p>
                      <a:r>
                        <a:rPr lang="en-US" dirty="0"/>
                        <a:t>Ex Parte</a:t>
                      </a:r>
                      <a:r>
                        <a:rPr lang="en-US" baseline="0" dirty="0"/>
                        <a:t> to FCC</a:t>
                      </a:r>
                      <a:endParaRPr lang="en-US" dirty="0"/>
                    </a:p>
                  </a:txBody>
                  <a:tcPr>
                    <a:solidFill>
                      <a:srgbClr val="800000">
                        <a:alpha val="15000"/>
                      </a:srgbClr>
                    </a:solidFill>
                  </a:tcPr>
                </a:tc>
                <a:extLst>
                  <a:ext uri="{0D108BD9-81ED-4DB2-BD59-A6C34878D82A}">
                    <a16:rowId xmlns:a16="http://schemas.microsoft.com/office/drawing/2014/main" xmlns="" val="10002"/>
                  </a:ext>
                </a:extLst>
              </a:tr>
              <a:tr h="400149">
                <a:tc>
                  <a:txBody>
                    <a:bodyPr/>
                    <a:lstStyle/>
                    <a:p>
                      <a:r>
                        <a:rPr lang="en-US" dirty="0"/>
                        <a:t>June 4</a:t>
                      </a:r>
                    </a:p>
                  </a:txBody>
                  <a:tcPr>
                    <a:solidFill>
                      <a:srgbClr val="800000">
                        <a:alpha val="1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FirstNet Third Notice re PS</a:t>
                      </a:r>
                      <a:r>
                        <a:rPr lang="en-US" baseline="0" dirty="0"/>
                        <a:t> Definition</a:t>
                      </a:r>
                      <a:endParaRPr lang="en-US" dirty="0"/>
                    </a:p>
                  </a:txBody>
                  <a:tcPr>
                    <a:solidFill>
                      <a:srgbClr val="800000">
                        <a:alpha val="1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Comments to FirstNet</a:t>
                      </a:r>
                    </a:p>
                  </a:txBody>
                  <a:tcPr>
                    <a:solidFill>
                      <a:srgbClr val="800000">
                        <a:alpha val="15000"/>
                      </a:srgbClr>
                    </a:solidFill>
                  </a:tcPr>
                </a:tc>
                <a:extLst>
                  <a:ext uri="{0D108BD9-81ED-4DB2-BD59-A6C34878D82A}">
                    <a16:rowId xmlns:a16="http://schemas.microsoft.com/office/drawing/2014/main" xmlns="" val="10003"/>
                  </a:ext>
                </a:extLst>
              </a:tr>
              <a:tr h="400149">
                <a:tc>
                  <a:txBody>
                    <a:bodyPr/>
                    <a:lstStyle/>
                    <a:p>
                      <a:r>
                        <a:rPr lang="en-US" dirty="0"/>
                        <a:t>May 28</a:t>
                      </a:r>
                    </a:p>
                  </a:txBody>
                  <a:tcPr>
                    <a:solidFill>
                      <a:srgbClr val="800000">
                        <a:alpha val="1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TIA Recon re P25 CAP at 700 MHz</a:t>
                      </a:r>
                    </a:p>
                  </a:txBody>
                  <a:tcPr>
                    <a:solidFill>
                      <a:srgbClr val="800000">
                        <a:alpha val="15000"/>
                      </a:srgbClr>
                    </a:solidFill>
                  </a:tcPr>
                </a:tc>
                <a:tc>
                  <a:txBody>
                    <a:bodyPr/>
                    <a:lstStyle/>
                    <a:p>
                      <a:r>
                        <a:rPr lang="en-US" dirty="0"/>
                        <a:t>Ex Parte to FCC</a:t>
                      </a:r>
                    </a:p>
                  </a:txBody>
                  <a:tcPr>
                    <a:solidFill>
                      <a:srgbClr val="800000">
                        <a:alpha val="15000"/>
                      </a:srgbClr>
                    </a:solidFill>
                  </a:tcPr>
                </a:tc>
                <a:extLst>
                  <a:ext uri="{0D108BD9-81ED-4DB2-BD59-A6C34878D82A}">
                    <a16:rowId xmlns:a16="http://schemas.microsoft.com/office/drawing/2014/main" xmlns="" val="10004"/>
                  </a:ext>
                </a:extLst>
              </a:tr>
              <a:tr h="400149">
                <a:tc>
                  <a:txBody>
                    <a:bodyPr/>
                    <a:lstStyle/>
                    <a:p>
                      <a:r>
                        <a:rPr lang="en-US" dirty="0"/>
                        <a:t>May 11</a:t>
                      </a:r>
                    </a:p>
                  </a:txBody>
                  <a:tcPr>
                    <a:solidFill>
                      <a:srgbClr val="800000">
                        <a:alpha val="15000"/>
                      </a:srgbClr>
                    </a:solidFill>
                  </a:tcPr>
                </a:tc>
                <a:tc>
                  <a:txBody>
                    <a:bodyPr/>
                    <a:lstStyle/>
                    <a:p>
                      <a:r>
                        <a:rPr lang="en-US" dirty="0"/>
                        <a:t>800 MHz Interstitials</a:t>
                      </a:r>
                    </a:p>
                  </a:txBody>
                  <a:tcPr>
                    <a:solidFill>
                      <a:srgbClr val="800000">
                        <a:alpha val="15000"/>
                      </a:srgbClr>
                    </a:solidFill>
                  </a:tcPr>
                </a:tc>
                <a:tc>
                  <a:txBody>
                    <a:bodyPr/>
                    <a:lstStyle/>
                    <a:p>
                      <a:r>
                        <a:rPr lang="en-US" dirty="0"/>
                        <a:t>Comments to FCC</a:t>
                      </a:r>
                    </a:p>
                  </a:txBody>
                  <a:tcPr>
                    <a:solidFill>
                      <a:srgbClr val="800000">
                        <a:alpha val="15000"/>
                      </a:srgbClr>
                    </a:solidFill>
                  </a:tcPr>
                </a:tc>
                <a:extLst>
                  <a:ext uri="{0D108BD9-81ED-4DB2-BD59-A6C34878D82A}">
                    <a16:rowId xmlns:a16="http://schemas.microsoft.com/office/drawing/2014/main" xmlns="" val="10005"/>
                  </a:ext>
                </a:extLst>
              </a:tr>
              <a:tr h="400149">
                <a:tc>
                  <a:txBody>
                    <a:bodyPr/>
                    <a:lstStyle/>
                    <a:p>
                      <a:r>
                        <a:rPr lang="en-US" dirty="0"/>
                        <a:t>April 30</a:t>
                      </a:r>
                    </a:p>
                  </a:txBody>
                  <a:tcPr>
                    <a:solidFill>
                      <a:srgbClr val="800000">
                        <a:alpha val="1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AT&amp;T</a:t>
                      </a:r>
                      <a:r>
                        <a:rPr lang="en-US" baseline="0" dirty="0"/>
                        <a:t> Waiver Request - Missouri</a:t>
                      </a:r>
                      <a:endParaRPr lang="en-US" dirty="0"/>
                    </a:p>
                  </a:txBody>
                  <a:tcPr>
                    <a:solidFill>
                      <a:srgbClr val="800000">
                        <a:alpha val="15000"/>
                      </a:srgbClr>
                    </a:solidFill>
                  </a:tcPr>
                </a:tc>
                <a:tc>
                  <a:txBody>
                    <a:bodyPr/>
                    <a:lstStyle/>
                    <a:p>
                      <a:r>
                        <a:rPr lang="en-US" dirty="0"/>
                        <a:t>Comments to FCC</a:t>
                      </a:r>
                    </a:p>
                  </a:txBody>
                  <a:tcPr>
                    <a:solidFill>
                      <a:srgbClr val="800000">
                        <a:alpha val="15000"/>
                      </a:srgbClr>
                    </a:solidFill>
                  </a:tcPr>
                </a:tc>
                <a:extLst>
                  <a:ext uri="{0D108BD9-81ED-4DB2-BD59-A6C34878D82A}">
                    <a16:rowId xmlns:a16="http://schemas.microsoft.com/office/drawing/2014/main" xmlns="" val="10006"/>
                  </a:ext>
                </a:extLst>
              </a:tr>
              <a:tr h="400149">
                <a:tc>
                  <a:txBody>
                    <a:bodyPr/>
                    <a:lstStyle/>
                    <a:p>
                      <a:r>
                        <a:rPr lang="en-US" dirty="0"/>
                        <a:t>April 28</a:t>
                      </a:r>
                    </a:p>
                  </a:txBody>
                  <a:tcPr>
                    <a:solidFill>
                      <a:srgbClr val="800000">
                        <a:alpha val="15000"/>
                      </a:srgbClr>
                    </a:solidFill>
                  </a:tcPr>
                </a:tc>
                <a:tc>
                  <a:txBody>
                    <a:bodyPr/>
                    <a:lstStyle/>
                    <a:p>
                      <a:r>
                        <a:rPr lang="en-US" dirty="0" err="1"/>
                        <a:t>FirstNet</a:t>
                      </a:r>
                      <a:r>
                        <a:rPr lang="en-US" dirty="0"/>
                        <a:t> Second Notice re Opt-Out</a:t>
                      </a:r>
                    </a:p>
                  </a:txBody>
                  <a:tcPr>
                    <a:solidFill>
                      <a:srgbClr val="800000">
                        <a:alpha val="15000"/>
                      </a:srgbClr>
                    </a:solidFill>
                  </a:tcPr>
                </a:tc>
                <a:tc>
                  <a:txBody>
                    <a:bodyPr/>
                    <a:lstStyle/>
                    <a:p>
                      <a:r>
                        <a:rPr lang="en-US" dirty="0"/>
                        <a:t>Comments to </a:t>
                      </a:r>
                      <a:r>
                        <a:rPr lang="en-US" dirty="0" err="1"/>
                        <a:t>FirstNet</a:t>
                      </a:r>
                      <a:endParaRPr lang="en-US" dirty="0"/>
                    </a:p>
                  </a:txBody>
                  <a:tcPr>
                    <a:solidFill>
                      <a:srgbClr val="800000">
                        <a:alpha val="15000"/>
                      </a:srgbClr>
                    </a:solidFill>
                  </a:tcPr>
                </a:tc>
                <a:extLst>
                  <a:ext uri="{0D108BD9-81ED-4DB2-BD59-A6C34878D82A}">
                    <a16:rowId xmlns:a16="http://schemas.microsoft.com/office/drawing/2014/main" xmlns="" val="10007"/>
                  </a:ext>
                </a:extLst>
              </a:tr>
              <a:tr h="400149">
                <a:tc>
                  <a:txBody>
                    <a:bodyPr/>
                    <a:lstStyle/>
                    <a:p>
                      <a:r>
                        <a:rPr lang="en-US" dirty="0"/>
                        <a:t>February 17</a:t>
                      </a:r>
                    </a:p>
                  </a:txBody>
                  <a:tcPr>
                    <a:solidFill>
                      <a:srgbClr val="800000">
                        <a:alpha val="15000"/>
                      </a:srgbClr>
                    </a:solidFill>
                  </a:tcPr>
                </a:tc>
                <a:tc>
                  <a:txBody>
                    <a:bodyPr/>
                    <a:lstStyle/>
                    <a:p>
                      <a:r>
                        <a:rPr lang="en-US" baseline="0" dirty="0"/>
                        <a:t>Public Safety Interoperability</a:t>
                      </a:r>
                      <a:endParaRPr lang="en-US" dirty="0"/>
                    </a:p>
                  </a:txBody>
                  <a:tcPr>
                    <a:solidFill>
                      <a:srgbClr val="800000">
                        <a:alpha val="15000"/>
                      </a:srgbClr>
                    </a:solidFill>
                  </a:tcPr>
                </a:tc>
                <a:tc>
                  <a:txBody>
                    <a:bodyPr/>
                    <a:lstStyle/>
                    <a:p>
                      <a:r>
                        <a:rPr lang="en-US" dirty="0"/>
                        <a:t>Letter</a:t>
                      </a:r>
                      <a:r>
                        <a:rPr lang="en-US" baseline="0" dirty="0"/>
                        <a:t> to GAO</a:t>
                      </a:r>
                      <a:endParaRPr lang="en-US" dirty="0"/>
                    </a:p>
                  </a:txBody>
                  <a:tcPr>
                    <a:solidFill>
                      <a:srgbClr val="800000">
                        <a:alpha val="15000"/>
                      </a:srgbClr>
                    </a:solidFill>
                  </a:tcPr>
                </a:tc>
                <a:extLst>
                  <a:ext uri="{0D108BD9-81ED-4DB2-BD59-A6C34878D82A}">
                    <a16:rowId xmlns:a16="http://schemas.microsoft.com/office/drawing/2014/main" xmlns="" val="10008"/>
                  </a:ext>
                </a:extLst>
              </a:tr>
              <a:tr h="400149">
                <a:tc>
                  <a:txBody>
                    <a:bodyPr/>
                    <a:lstStyle/>
                    <a:p>
                      <a:r>
                        <a:rPr lang="en-US" dirty="0"/>
                        <a:t>February 23</a:t>
                      </a:r>
                    </a:p>
                  </a:txBody>
                  <a:tcPr>
                    <a:solidFill>
                      <a:srgbClr val="800000">
                        <a:alpha val="15000"/>
                      </a:srgbClr>
                    </a:solidFill>
                  </a:tcPr>
                </a:tc>
                <a:tc>
                  <a:txBody>
                    <a:bodyPr/>
                    <a:lstStyle/>
                    <a:p>
                      <a:r>
                        <a:rPr lang="en-US" dirty="0"/>
                        <a:t>TIA Recon re P25 CAP at 700 MHz</a:t>
                      </a:r>
                    </a:p>
                  </a:txBody>
                  <a:tcPr>
                    <a:solidFill>
                      <a:srgbClr val="800000">
                        <a:alpha val="15000"/>
                      </a:srgbClr>
                    </a:solidFill>
                  </a:tcPr>
                </a:tc>
                <a:tc>
                  <a:txBody>
                    <a:bodyPr/>
                    <a:lstStyle/>
                    <a:p>
                      <a:r>
                        <a:rPr lang="en-US" dirty="0"/>
                        <a:t>Reply Comments to FCC</a:t>
                      </a:r>
                    </a:p>
                  </a:txBody>
                  <a:tcPr>
                    <a:solidFill>
                      <a:srgbClr val="800000">
                        <a:alpha val="15000"/>
                      </a:srgbClr>
                    </a:solidFill>
                  </a:tcPr>
                </a:tc>
                <a:extLst>
                  <a:ext uri="{0D108BD9-81ED-4DB2-BD59-A6C34878D82A}">
                    <a16:rowId xmlns:a16="http://schemas.microsoft.com/office/drawing/2014/main" xmlns="" val="10009"/>
                  </a:ext>
                </a:extLst>
              </a:tr>
              <a:tr h="400149">
                <a:tc>
                  <a:txBody>
                    <a:bodyPr/>
                    <a:lstStyle/>
                    <a:p>
                      <a:r>
                        <a:rPr lang="en-US" dirty="0"/>
                        <a:t>February 20</a:t>
                      </a:r>
                    </a:p>
                  </a:txBody>
                  <a:tcPr>
                    <a:solidFill>
                      <a:srgbClr val="800000">
                        <a:alpha val="15000"/>
                      </a:srgbClr>
                    </a:solidFill>
                  </a:tcPr>
                </a:tc>
                <a:tc>
                  <a:txBody>
                    <a:bodyPr/>
                    <a:lstStyle/>
                    <a:p>
                      <a:r>
                        <a:rPr lang="en-US" dirty="0"/>
                        <a:t>Cellular Service Rules on Power</a:t>
                      </a:r>
                    </a:p>
                  </a:txBody>
                  <a:tcPr>
                    <a:solidFill>
                      <a:srgbClr val="800000">
                        <a:alpha val="15000"/>
                      </a:srgbClr>
                    </a:solidFill>
                  </a:tcPr>
                </a:tc>
                <a:tc>
                  <a:txBody>
                    <a:bodyPr/>
                    <a:lstStyle/>
                    <a:p>
                      <a:r>
                        <a:rPr lang="en-US" dirty="0"/>
                        <a:t>Reply Comments to FCC</a:t>
                      </a:r>
                    </a:p>
                  </a:txBody>
                  <a:tcPr>
                    <a:solidFill>
                      <a:srgbClr val="800000">
                        <a:alpha val="15000"/>
                      </a:srgbClr>
                    </a:solidFill>
                  </a:tcPr>
                </a:tc>
                <a:extLst>
                  <a:ext uri="{0D108BD9-81ED-4DB2-BD59-A6C34878D82A}">
                    <a16:rowId xmlns:a16="http://schemas.microsoft.com/office/drawing/2014/main" xmlns="" val="10010"/>
                  </a:ext>
                </a:extLst>
              </a:tr>
              <a:tr h="394667">
                <a:tc>
                  <a:txBody>
                    <a:bodyPr/>
                    <a:lstStyle/>
                    <a:p>
                      <a:r>
                        <a:rPr lang="en-US" dirty="0"/>
                        <a:t>February 13</a:t>
                      </a:r>
                    </a:p>
                  </a:txBody>
                  <a:tcPr>
                    <a:solidFill>
                      <a:srgbClr val="800000">
                        <a:alpha val="15000"/>
                      </a:srgbClr>
                    </a:solidFill>
                  </a:tcPr>
                </a:tc>
                <a:tc>
                  <a:txBody>
                    <a:bodyPr/>
                    <a:lstStyle/>
                    <a:p>
                      <a:r>
                        <a:rPr lang="en-US" dirty="0"/>
                        <a:t>700 MHz Deployable Channels</a:t>
                      </a:r>
                    </a:p>
                  </a:txBody>
                  <a:tcPr>
                    <a:solidFill>
                      <a:srgbClr val="800000">
                        <a:alpha val="15000"/>
                      </a:srgbClr>
                    </a:solidFill>
                  </a:tcPr>
                </a:tc>
                <a:tc>
                  <a:txBody>
                    <a:bodyPr/>
                    <a:lstStyle/>
                    <a:p>
                      <a:r>
                        <a:rPr lang="en-US" dirty="0"/>
                        <a:t>Letter w/NRPC to FCC</a:t>
                      </a:r>
                    </a:p>
                  </a:txBody>
                  <a:tcPr>
                    <a:solidFill>
                      <a:srgbClr val="800000">
                        <a:alpha val="15000"/>
                      </a:srgbClr>
                    </a:solidFill>
                  </a:tcPr>
                </a:tc>
                <a:extLst>
                  <a:ext uri="{0D108BD9-81ED-4DB2-BD59-A6C34878D82A}">
                    <a16:rowId xmlns:a16="http://schemas.microsoft.com/office/drawing/2014/main" xmlns="" val="10011"/>
                  </a:ext>
                </a:extLst>
              </a:tr>
              <a:tr h="400149">
                <a:tc>
                  <a:txBody>
                    <a:bodyPr/>
                    <a:lstStyle/>
                    <a:p>
                      <a:r>
                        <a:rPr lang="en-US" dirty="0"/>
                        <a:t>January 5</a:t>
                      </a:r>
                    </a:p>
                  </a:txBody>
                  <a:tcPr>
                    <a:solidFill>
                      <a:srgbClr val="800000">
                        <a:alpha val="15000"/>
                      </a:srgbClr>
                    </a:solidFill>
                  </a:tcPr>
                </a:tc>
                <a:tc>
                  <a:txBody>
                    <a:bodyPr/>
                    <a:lstStyle/>
                    <a:p>
                      <a:r>
                        <a:rPr lang="en-US" dirty="0"/>
                        <a:t>Frequency Coordinator Certification</a:t>
                      </a:r>
                    </a:p>
                  </a:txBody>
                  <a:tcPr>
                    <a:solidFill>
                      <a:srgbClr val="800000">
                        <a:alpha val="15000"/>
                      </a:srgbClr>
                    </a:solidFill>
                  </a:tcPr>
                </a:tc>
                <a:tc>
                  <a:txBody>
                    <a:bodyPr/>
                    <a:lstStyle/>
                    <a:p>
                      <a:r>
                        <a:rPr lang="en-US" dirty="0"/>
                        <a:t>Comments to FCC</a:t>
                      </a:r>
                    </a:p>
                  </a:txBody>
                  <a:tcPr>
                    <a:solidFill>
                      <a:srgbClr val="800000">
                        <a:alpha val="15000"/>
                      </a:srgbClr>
                    </a:solidFill>
                  </a:tcPr>
                </a:tc>
                <a:extLst>
                  <a:ext uri="{0D108BD9-81ED-4DB2-BD59-A6C34878D82A}">
                    <a16:rowId xmlns:a16="http://schemas.microsoft.com/office/drawing/2014/main" xmlns="" val="10012"/>
                  </a:ext>
                </a:extLst>
              </a:tr>
            </a:tbl>
          </a:graphicData>
        </a:graphic>
      </p:graphicFrame>
      <p:sp>
        <p:nvSpPr>
          <p:cNvPr id="7" name="Title 1"/>
          <p:cNvSpPr txBox="1">
            <a:spLocks/>
          </p:cNvSpPr>
          <p:nvPr/>
        </p:nvSpPr>
        <p:spPr>
          <a:xfrm>
            <a:off x="1112834" y="164515"/>
            <a:ext cx="6798590" cy="978926"/>
          </a:xfrm>
          <a:prstGeom prst="rect">
            <a:avLst/>
          </a:prstGeom>
        </p:spPr>
        <p:txBody>
          <a:bodyPr vert="horz" lIns="0" tIns="0" rIns="0" bIns="0" rtlCol="0" anchor="t" anchorCtr="0">
            <a:normAutofit/>
          </a:bodyPr>
          <a:lstStyle>
            <a:lvl1pPr algn="l" defTabSz="457200" rtl="0" eaLnBrk="1" latinLnBrk="0" hangingPunct="1">
              <a:spcBef>
                <a:spcPct val="0"/>
              </a:spcBef>
              <a:buNone/>
              <a:tabLst/>
              <a:defRPr sz="2600" b="1" i="0" kern="1200" baseline="0">
                <a:solidFill>
                  <a:schemeClr val="tx1"/>
                </a:solidFill>
                <a:latin typeface="Arial"/>
                <a:ea typeface="+mj-ea"/>
                <a:cs typeface="+mj-cs"/>
              </a:defRPr>
            </a:lvl1pPr>
          </a:lstStyle>
          <a:p>
            <a:r>
              <a:rPr lang="en-US" dirty="0">
                <a:solidFill>
                  <a:srgbClr val="FFFFFF"/>
                </a:solidFill>
              </a:rPr>
              <a:t>Filings</a:t>
            </a:r>
            <a:r>
              <a:rPr lang="en-US" dirty="0"/>
              <a:t> </a:t>
            </a:r>
            <a:r>
              <a:rPr lang="en-US" dirty="0">
                <a:solidFill>
                  <a:srgbClr val="FFFFFF"/>
                </a:solidFill>
              </a:rPr>
              <a:t>Completed</a:t>
            </a:r>
            <a:r>
              <a:rPr lang="en-US" dirty="0"/>
              <a:t> </a:t>
            </a:r>
            <a:r>
              <a:rPr lang="en-US" dirty="0">
                <a:solidFill>
                  <a:srgbClr val="FFFFFF"/>
                </a:solidFill>
              </a:rPr>
              <a:t>in</a:t>
            </a:r>
            <a:r>
              <a:rPr lang="en-US" dirty="0"/>
              <a:t> </a:t>
            </a:r>
            <a:r>
              <a:rPr lang="en-US" dirty="0">
                <a:solidFill>
                  <a:srgbClr val="FFFFFF"/>
                </a:solidFill>
              </a:rPr>
              <a:t>2015</a:t>
            </a:r>
            <a:r>
              <a:rPr lang="en-US" dirty="0"/>
              <a:t> </a:t>
            </a:r>
            <a:r>
              <a:rPr lang="en-US" sz="1600" dirty="0">
                <a:solidFill>
                  <a:srgbClr val="FFFFFF"/>
                </a:solidFill>
              </a:rPr>
              <a:t>(page 2 of 2)</a:t>
            </a:r>
            <a:endParaRPr lang="en-US" sz="1600" b="0" dirty="0">
              <a:solidFill>
                <a:srgbClr val="FFFFFF"/>
              </a:solidFill>
            </a:endParaRPr>
          </a:p>
        </p:txBody>
      </p:sp>
    </p:spTree>
    <p:extLst>
      <p:ext uri="{BB962C8B-B14F-4D97-AF65-F5344CB8AC3E}">
        <p14:creationId xmlns:p14="http://schemas.microsoft.com/office/powerpoint/2010/main" val="30104463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Text Placeholder 2"/>
          <p:cNvSpPr>
            <a:spLocks noGrp="1"/>
          </p:cNvSpPr>
          <p:nvPr>
            <p:ph type="subTitle" idx="1"/>
          </p:nvPr>
        </p:nvSpPr>
        <p:spPr/>
        <p:txBody>
          <a:bodyPr/>
          <a:lstStyle/>
          <a:p>
            <a:r>
              <a:rPr lang="en-US" dirty="0"/>
              <a:t>Tom Sorley, Chair | Andy Thiessen, Vice Chair | Michael Britt, Vice Chair</a:t>
            </a:r>
          </a:p>
          <a:p>
            <a:endParaRPr lang="en-US" dirty="0"/>
          </a:p>
        </p:txBody>
      </p:sp>
      <p:sp>
        <p:nvSpPr>
          <p:cNvPr id="4" name="Slide Number Placeholder 3"/>
          <p:cNvSpPr>
            <a:spLocks noGrp="1"/>
          </p:cNvSpPr>
          <p:nvPr>
            <p:ph type="sldNum" sz="quarter" idx="12"/>
          </p:nvPr>
        </p:nvSpPr>
        <p:spPr/>
        <p:txBody>
          <a:bodyPr/>
          <a:lstStyle/>
          <a:p>
            <a:fld id="{72B28D19-2F09-C84D-AEEF-48F6C43FB5D1}"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4080707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and Opening</a:t>
            </a:r>
          </a:p>
        </p:txBody>
      </p:sp>
      <p:sp>
        <p:nvSpPr>
          <p:cNvPr id="3" name="Subtitle 2"/>
          <p:cNvSpPr>
            <a:spLocks noGrp="1"/>
          </p:cNvSpPr>
          <p:nvPr>
            <p:ph type="subTitle" idx="1"/>
          </p:nvPr>
        </p:nvSpPr>
        <p:spPr/>
        <p:txBody>
          <a:bodyPr/>
          <a:lstStyle/>
          <a:p>
            <a:r>
              <a:rPr lang="en-US" dirty="0"/>
              <a:t>Ralph Haller</a:t>
            </a:r>
          </a:p>
          <a:p>
            <a:r>
              <a:rPr lang="en-US" b="0" dirty="0"/>
              <a:t>NPSTC Chair</a:t>
            </a:r>
          </a:p>
        </p:txBody>
      </p:sp>
      <p:sp>
        <p:nvSpPr>
          <p:cNvPr id="7" name="Slide Number Placeholder 6"/>
          <p:cNvSpPr>
            <a:spLocks noGrp="1"/>
          </p:cNvSpPr>
          <p:nvPr>
            <p:ph type="sldNum" sz="quarter" idx="4294967295"/>
          </p:nvPr>
        </p:nvSpPr>
        <p:spPr>
          <a:xfrm>
            <a:off x="343975" y="6362904"/>
            <a:ext cx="546060" cy="365125"/>
          </a:xfrm>
          <a:prstGeom prst="rect">
            <a:avLst/>
          </a:prstGeom>
        </p:spPr>
        <p:txBody>
          <a:bodyPr/>
          <a:lstStyle/>
          <a:p>
            <a:fld id="{774B11CD-8B3E-3045-852D-3B3E6195B87A}" type="slidenum">
              <a:rPr lang="en-US" sz="900" smtClean="0">
                <a:latin typeface="Arial"/>
                <a:cs typeface="Arial"/>
              </a:rPr>
              <a:t>2</a:t>
            </a:fld>
            <a:endParaRPr lang="en-US" dirty="0"/>
          </a:p>
        </p:txBody>
      </p:sp>
    </p:spTree>
    <p:extLst>
      <p:ext uri="{BB962C8B-B14F-4D97-AF65-F5344CB8AC3E}">
        <p14:creationId xmlns:p14="http://schemas.microsoft.com/office/powerpoint/2010/main" val="3118244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932372" y="1040194"/>
            <a:ext cx="7731126" cy="5496527"/>
          </a:xfrm>
        </p:spPr>
        <p:txBody>
          <a:bodyPr/>
          <a:lstStyle/>
          <a:p>
            <a:pPr marL="342900" indent="-342900">
              <a:buFont typeface="Arial"/>
              <a:buChar char="•"/>
            </a:pPr>
            <a:r>
              <a:rPr lang="en-US" b="0" dirty="0"/>
              <a:t>LMR to LTE Migration Working Group, Chris Kindelspire, Chair</a:t>
            </a:r>
          </a:p>
          <a:p>
            <a:pPr marL="793750" indent="-333375">
              <a:buFont typeface="Lucida Grande"/>
              <a:buChar char="–"/>
            </a:pPr>
            <a:r>
              <a:rPr lang="en-US" sz="2000" b="0" dirty="0"/>
              <a:t>Examine ways in which LTE voice services may be used by public safety agencies at the same time other adjacent agencies are continuing to use LMR systems and how to interconnect the LTE and LMR users to provide interoperability.</a:t>
            </a:r>
          </a:p>
          <a:p>
            <a:pPr marL="793750" indent="-333375">
              <a:buFont typeface="Lucida Grande"/>
              <a:buChar char="–"/>
            </a:pPr>
            <a:r>
              <a:rPr lang="en-US" sz="2000" b="0" dirty="0"/>
              <a:t>Examine existing interoperability systems and technologies that are in use today to determine if these capabilities may be leveraged to support LMR to LTE interoperability.</a:t>
            </a:r>
          </a:p>
          <a:p>
            <a:pPr marL="793750" indent="-333375">
              <a:buFont typeface="Lucida Grande"/>
              <a:buChar char="–"/>
            </a:pPr>
            <a:r>
              <a:rPr lang="en-US" sz="2000" b="0" dirty="0"/>
              <a:t>Review the minimum requirements needed to support mission critical voice interoperability between LMR and LTE networks.</a:t>
            </a:r>
          </a:p>
          <a:p>
            <a:pPr marL="793750" indent="-333375"/>
            <a:endParaRPr lang="en-US" sz="1800" dirty="0"/>
          </a:p>
          <a:p>
            <a:endParaRPr lang="en-US"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20</a:t>
            </a:fld>
            <a:endParaRPr lang="en-US" dirty="0"/>
          </a:p>
        </p:txBody>
      </p:sp>
    </p:spTree>
    <p:extLst>
      <p:ext uri="{BB962C8B-B14F-4D97-AF65-F5344CB8AC3E}">
        <p14:creationId xmlns:p14="http://schemas.microsoft.com/office/powerpoint/2010/main" val="10005609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882842" y="1079500"/>
            <a:ext cx="7800783" cy="5445125"/>
          </a:xfrm>
        </p:spPr>
        <p:txBody>
          <a:bodyPr/>
          <a:lstStyle/>
          <a:p>
            <a:pPr marL="460375" indent="-460375">
              <a:buFont typeface="Arial"/>
              <a:buChar char="•"/>
            </a:pPr>
            <a:r>
              <a:rPr lang="en-US" b="0" dirty="0"/>
              <a:t>Broadband Emerging Technologies, Kim Coleman-Madsen, Chair</a:t>
            </a:r>
          </a:p>
          <a:p>
            <a:pPr marL="787400" indent="-342900">
              <a:buFont typeface="Lucida Grande"/>
              <a:buChar char="–"/>
            </a:pPr>
            <a:r>
              <a:rPr lang="en-US" sz="2000" b="0" dirty="0"/>
              <a:t>Monitor the 3GPP standards and requirements work, including the efforts of the 3GPP Public Safety “SA6” working group.  </a:t>
            </a:r>
          </a:p>
          <a:p>
            <a:pPr marL="787400" indent="-342900">
              <a:buFont typeface="Lucida Grande"/>
              <a:buChar char="–"/>
            </a:pPr>
            <a:r>
              <a:rPr lang="en-US" sz="2000" b="0" dirty="0"/>
              <a:t>NPSTC has previously created requirements for mission critical push to talk, but those have been passed on to FirstNet and PSCR and are now being finalized in a new 3GPP standard.  </a:t>
            </a:r>
          </a:p>
          <a:p>
            <a:pPr marL="787400" indent="-342900">
              <a:buFont typeface="Lucida Grande"/>
              <a:buChar char="–"/>
            </a:pPr>
            <a:r>
              <a:rPr lang="en-US" sz="2000" b="0" dirty="0"/>
              <a:t>The United Kingdom and South Korea are both implementing mission critical voice on LTE, well in advance of FirstNet.</a:t>
            </a:r>
          </a:p>
          <a:p>
            <a:pPr marL="787400" indent="-342900">
              <a:buFont typeface="Lucida Grande"/>
              <a:buChar char="–"/>
            </a:pPr>
            <a:r>
              <a:rPr lang="en-US" sz="2000" b="0" dirty="0"/>
              <a:t>Examine the role of devices that may be used by public safety agencies on the FirstNet network, including form factor, capabilities, controls and unique differences that may exist between law enforcement, fire/rescue and EMS users.</a:t>
            </a:r>
          </a:p>
          <a:p>
            <a:pPr marL="342900" indent="-342900">
              <a:buFont typeface="Lucida Grande"/>
              <a:buChar char="–"/>
            </a:pPr>
            <a:endParaRPr lang="en-US" sz="2000" b="0"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21</a:t>
            </a:fld>
            <a:endParaRPr lang="en-US" dirty="0"/>
          </a:p>
        </p:txBody>
      </p:sp>
    </p:spTree>
    <p:extLst>
      <p:ext uri="{BB962C8B-B14F-4D97-AF65-F5344CB8AC3E}">
        <p14:creationId xmlns:p14="http://schemas.microsoft.com/office/powerpoint/2010/main" val="23049933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301625" y="1111250"/>
            <a:ext cx="8842375" cy="5629061"/>
          </a:xfrm>
        </p:spPr>
        <p:txBody>
          <a:bodyPr/>
          <a:lstStyle/>
          <a:p>
            <a:pPr marL="342900" indent="-342900">
              <a:buFont typeface="Arial"/>
              <a:buChar char="•"/>
            </a:pPr>
            <a:r>
              <a:rPr lang="en-US" b="0" dirty="0"/>
              <a:t>Broadband Emerging Technologies, Kim Coleman-Madsen, Chair </a:t>
            </a:r>
            <a:r>
              <a:rPr lang="en-US" b="0" i="1" dirty="0"/>
              <a:t>(</a:t>
            </a:r>
            <a:r>
              <a:rPr lang="en-US" b="0" i="1" dirty="0" smtClean="0"/>
              <a:t>cont</a:t>
            </a:r>
            <a:r>
              <a:rPr lang="en-US" b="0" i="1" dirty="0"/>
              <a:t>.</a:t>
            </a:r>
            <a:r>
              <a:rPr lang="en-US" b="0" i="1" dirty="0" smtClean="0"/>
              <a:t>)</a:t>
            </a:r>
            <a:endParaRPr lang="en-US" b="0" i="1" dirty="0"/>
          </a:p>
          <a:p>
            <a:pPr marL="793750" indent="-396875">
              <a:buFont typeface="Lucida Grande"/>
              <a:buChar char="–"/>
            </a:pPr>
            <a:r>
              <a:rPr lang="en-US" sz="2000" b="0" dirty="0"/>
              <a:t>Review work being done in other groups who are addressing the use of analytics and sensors by public safety agencies.  The Internet of Things will significantly impact public safety and is an evolving area that has minimal public safety engagement.  There is a need for education and outreach to public safety agencies on implication of sensor systems, (how sensors will impact not only NG911 but also first responders). </a:t>
            </a:r>
          </a:p>
          <a:p>
            <a:pPr marL="857250" indent="-460375">
              <a:buFont typeface="Lucida Grande"/>
              <a:buChar char="–"/>
            </a:pPr>
            <a:r>
              <a:rPr lang="en-US" sz="2000" b="0" dirty="0"/>
              <a:t>Determine functionality and additional requirements for the </a:t>
            </a:r>
            <a:r>
              <a:rPr lang="en-US" sz="2000" b="0" dirty="0" err="1"/>
              <a:t>FirstNet</a:t>
            </a:r>
            <a:r>
              <a:rPr lang="en-US" sz="2000" b="0" dirty="0"/>
              <a:t> Web Status Page, which is designed to display on a public safety user's device advising them of locally relevant information regarding incidents and </a:t>
            </a:r>
            <a:r>
              <a:rPr lang="en-US" sz="2000" b="0" dirty="0" err="1"/>
              <a:t>FirstNet</a:t>
            </a:r>
            <a:r>
              <a:rPr lang="en-US" sz="2000" b="0" dirty="0"/>
              <a:t> network availability.  The status page is also useful to alert first responders as they enter the geographic zone of a major incident – displaying incident information, radio network access, staging locations, etc.</a:t>
            </a:r>
            <a:endParaRPr lang="en-US" sz="2000" dirty="0"/>
          </a:p>
        </p:txBody>
      </p:sp>
      <p:sp>
        <p:nvSpPr>
          <p:cNvPr id="4" name="Slide Number Placeholder 3"/>
          <p:cNvSpPr>
            <a:spLocks noGrp="1"/>
          </p:cNvSpPr>
          <p:nvPr>
            <p:ph type="sldNum" sz="quarter" idx="12"/>
          </p:nvPr>
        </p:nvSpPr>
        <p:spPr/>
        <p:txBody>
          <a:bodyPr/>
          <a:lstStyle/>
          <a:p>
            <a:fld id="{8FD0AE77-BD58-924B-B88A-864CECC0E5BB}" type="slidenum">
              <a:rPr lang="en-US" smtClean="0"/>
              <a:t>22</a:t>
            </a:fld>
            <a:endParaRPr lang="en-US" dirty="0"/>
          </a:p>
        </p:txBody>
      </p:sp>
    </p:spTree>
    <p:extLst>
      <p:ext uri="{BB962C8B-B14F-4D97-AF65-F5344CB8AC3E}">
        <p14:creationId xmlns:p14="http://schemas.microsoft.com/office/powerpoint/2010/main" val="19201077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874684" y="1143000"/>
            <a:ext cx="7690435" cy="5232186"/>
          </a:xfrm>
        </p:spPr>
        <p:txBody>
          <a:bodyPr/>
          <a:lstStyle/>
          <a:p>
            <a:pPr marL="342900" indent="-342900">
              <a:buFont typeface="Arial"/>
              <a:buChar char="•"/>
            </a:pPr>
            <a:r>
              <a:rPr lang="en-US" b="0" dirty="0"/>
              <a:t>Unmanned Aircraft Systems (UAS) and Robotics Working Group</a:t>
            </a:r>
            <a:r>
              <a:rPr lang="en-US" sz="2000" b="0" dirty="0"/>
              <a:t>, </a:t>
            </a:r>
            <a:r>
              <a:rPr lang="en-US" b="0" dirty="0"/>
              <a:t>Michael Britt, Chair </a:t>
            </a:r>
            <a:endParaRPr lang="en-US" b="0" i="1" dirty="0"/>
          </a:p>
          <a:p>
            <a:pPr marL="746125" indent="-285750">
              <a:buFont typeface="Lucida Grande"/>
              <a:buChar char="–"/>
            </a:pPr>
            <a:r>
              <a:rPr lang="en-US" sz="2000" b="0" dirty="0"/>
              <a:t>Review the work being done by other groups and organizations to better understand the current landscape.</a:t>
            </a:r>
          </a:p>
          <a:p>
            <a:pPr marL="746125" indent="-285750">
              <a:buFont typeface="Lucida Grande"/>
              <a:buChar char="–"/>
            </a:pPr>
            <a:r>
              <a:rPr lang="en-US" sz="2000" b="0" dirty="0"/>
              <a:t>Create list of use cases that document public safety use of these devices by law enforcement, fire/rescue and EMS.</a:t>
            </a:r>
          </a:p>
          <a:p>
            <a:pPr marL="746125" indent="-285750">
              <a:buFont typeface="Lucida Grande"/>
              <a:buChar char="–"/>
            </a:pPr>
            <a:r>
              <a:rPr lang="en-US" sz="2000" b="0" dirty="0"/>
              <a:t>Review the current regulatory environment including issues that impact research, affect public safety use, and direct appropriate management of commercial and hobby devices.</a:t>
            </a:r>
          </a:p>
          <a:p>
            <a:pPr marL="746125" indent="-285750">
              <a:buFont typeface="Lucida Grande"/>
              <a:buChar char="–"/>
            </a:pPr>
            <a:r>
              <a:rPr lang="en-US" sz="2000" b="0" dirty="0"/>
              <a:t>Provide input on pending rule making actions which will impact public safety operations (either directly or via regulation of commercial and hobby operations).</a:t>
            </a:r>
          </a:p>
          <a:p>
            <a:pPr marL="746125" indent="-285750"/>
            <a:endParaRPr lang="en-US" sz="1400"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23</a:t>
            </a:fld>
            <a:endParaRPr lang="en-US" dirty="0"/>
          </a:p>
        </p:txBody>
      </p:sp>
    </p:spTree>
    <p:extLst>
      <p:ext uri="{BB962C8B-B14F-4D97-AF65-F5344CB8AC3E}">
        <p14:creationId xmlns:p14="http://schemas.microsoft.com/office/powerpoint/2010/main" val="7759785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946907" y="1151215"/>
            <a:ext cx="6964516" cy="4906504"/>
          </a:xfrm>
        </p:spPr>
        <p:txBody>
          <a:bodyPr/>
          <a:lstStyle/>
          <a:p>
            <a:pPr marL="342900" indent="-342900">
              <a:buFont typeface="Arial"/>
              <a:buChar char="•"/>
            </a:pPr>
            <a:r>
              <a:rPr lang="en-US" b="0" dirty="0"/>
              <a:t>Unmanned Aircraft Systems (UAS) and Robotics Working Group</a:t>
            </a:r>
            <a:r>
              <a:rPr lang="en-US" sz="2000" b="0" dirty="0"/>
              <a:t>, </a:t>
            </a:r>
            <a:r>
              <a:rPr lang="en-US" b="0" dirty="0"/>
              <a:t>Michael Britt, Chair </a:t>
            </a:r>
            <a:r>
              <a:rPr lang="en-US" b="0" i="1" dirty="0"/>
              <a:t>(cont.) </a:t>
            </a:r>
          </a:p>
          <a:p>
            <a:pPr marL="746125" indent="-285750">
              <a:buFont typeface="Lucida Grande"/>
              <a:buChar char="–"/>
            </a:pPr>
            <a:r>
              <a:rPr lang="en-US" sz="2000" b="0" dirty="0"/>
              <a:t>Consider the need for additional spectrum to communicate with Public Safety UAS and coordinate with the NPSTC Spectrum Management Committee.</a:t>
            </a:r>
          </a:p>
          <a:p>
            <a:pPr marL="746125" indent="-285750">
              <a:buFont typeface="Lucida Grande"/>
              <a:buChar char="–"/>
            </a:pPr>
            <a:r>
              <a:rPr lang="en-US" sz="2000" b="0" dirty="0"/>
              <a:t>Develop outreach statements which will help educate the public safety community of the current state of UAS and robotic usage.</a:t>
            </a:r>
          </a:p>
          <a:p>
            <a:pPr marL="746125" indent="-285750">
              <a:buFont typeface="Lucida Grande"/>
              <a:buChar char="–"/>
            </a:pPr>
            <a:r>
              <a:rPr lang="en-US" sz="2000" b="0" dirty="0"/>
              <a:t>Examine the need for best practices in the use of UAS and Robotic systems.</a:t>
            </a:r>
          </a:p>
          <a:p>
            <a:endParaRPr lang="en-US" dirty="0"/>
          </a:p>
        </p:txBody>
      </p:sp>
      <p:sp>
        <p:nvSpPr>
          <p:cNvPr id="4" name="Slide Number Placeholder 3"/>
          <p:cNvSpPr>
            <a:spLocks noGrp="1"/>
          </p:cNvSpPr>
          <p:nvPr>
            <p:ph type="sldNum" sz="quarter" idx="12"/>
          </p:nvPr>
        </p:nvSpPr>
        <p:spPr/>
        <p:txBody>
          <a:bodyPr/>
          <a:lstStyle/>
          <a:p>
            <a:fld id="{8FD0AE77-BD58-924B-B88A-864CECC0E5BB}" type="slidenum">
              <a:rPr lang="en-US" smtClean="0"/>
              <a:t>24</a:t>
            </a:fld>
            <a:endParaRPr lang="en-US" dirty="0"/>
          </a:p>
        </p:txBody>
      </p:sp>
    </p:spTree>
    <p:extLst>
      <p:ext uri="{BB962C8B-B14F-4D97-AF65-F5344CB8AC3E}">
        <p14:creationId xmlns:p14="http://schemas.microsoft.com/office/powerpoint/2010/main" val="12129103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708779" y="1107617"/>
            <a:ext cx="8254333" cy="5632693"/>
          </a:xfrm>
        </p:spPr>
        <p:txBody>
          <a:bodyPr/>
          <a:lstStyle/>
          <a:p>
            <a:pPr marL="342900" indent="-342900">
              <a:buFont typeface="Arial"/>
              <a:buChar char="•"/>
            </a:pPr>
            <a:r>
              <a:rPr lang="en-US" b="0" dirty="0"/>
              <a:t>Broadband Deployable Systems Working Group, Claudio </a:t>
            </a:r>
            <a:r>
              <a:rPr lang="en-US" b="0" dirty="0" err="1"/>
              <a:t>Lucente</a:t>
            </a:r>
            <a:r>
              <a:rPr lang="en-US" b="0" dirty="0"/>
              <a:t>, Chair</a:t>
            </a:r>
          </a:p>
          <a:p>
            <a:pPr marL="800100" indent="-342900">
              <a:buFont typeface="Lucida Grande"/>
              <a:buChar char="–"/>
            </a:pPr>
            <a:r>
              <a:rPr lang="en-US" sz="2000" b="0" dirty="0"/>
              <a:t>This group is examining the role of deployable systems that support public safety broadband, including back packs, vehicle based networks, aerial support units and trailer systems.</a:t>
            </a:r>
          </a:p>
          <a:p>
            <a:pPr marL="800100" indent="-342900">
              <a:buFont typeface="Lucida Grande"/>
              <a:buChar char="–"/>
            </a:pPr>
            <a:r>
              <a:rPr lang="en-US" sz="2000" b="0" dirty="0"/>
              <a:t>This working group has created a Incident Commander/COML checklist to assist with the selection and ordering of the correct Deployable System for a given incident.</a:t>
            </a:r>
          </a:p>
          <a:p>
            <a:pPr marL="800100" indent="-342900">
              <a:buFont typeface="Lucida Grande"/>
              <a:buChar char="–"/>
            </a:pPr>
            <a:r>
              <a:rPr lang="en-US" sz="2000" b="0" dirty="0"/>
              <a:t>This group has completed the development of several incident based use cases which identify unique operational circumstances for deployable system use:</a:t>
            </a:r>
          </a:p>
          <a:p>
            <a:pPr marL="976313"/>
            <a:r>
              <a:rPr lang="en-US" sz="1600" b="0" dirty="0"/>
              <a:t>1</a:t>
            </a:r>
            <a:r>
              <a:rPr lang="en-US" sz="1600" b="0" dirty="0" smtClean="0"/>
              <a:t>. </a:t>
            </a:r>
            <a:r>
              <a:rPr lang="en-US" sz="1600" b="0" dirty="0" err="1" smtClean="0"/>
              <a:t>Wildland</a:t>
            </a:r>
            <a:r>
              <a:rPr lang="en-US" sz="1600" b="0" dirty="0" smtClean="0"/>
              <a:t> </a:t>
            </a:r>
            <a:r>
              <a:rPr lang="en-US" sz="1600" b="0" dirty="0"/>
              <a:t>fire in an isolated area </a:t>
            </a:r>
          </a:p>
          <a:p>
            <a:pPr marL="976313">
              <a:buAutoNum type="arabicPeriod" startAt="2"/>
            </a:pPr>
            <a:r>
              <a:rPr lang="en-US" sz="1600" b="0" dirty="0" smtClean="0"/>
              <a:t> Large </a:t>
            </a:r>
            <a:r>
              <a:rPr lang="en-US" sz="1600" b="0" dirty="0"/>
              <a:t>Scale Public Event at a Sports </a:t>
            </a:r>
            <a:r>
              <a:rPr lang="en-US" sz="1600" b="0" dirty="0" smtClean="0"/>
              <a:t>Stadium</a:t>
            </a:r>
          </a:p>
          <a:p>
            <a:pPr marL="976313">
              <a:buAutoNum type="arabicPeriod" startAt="2"/>
            </a:pPr>
            <a:r>
              <a:rPr lang="en-US" sz="1600" b="0" dirty="0" smtClean="0"/>
              <a:t> Additional </a:t>
            </a:r>
            <a:r>
              <a:rPr lang="en-US" sz="1600" b="0" dirty="0"/>
              <a:t>Capacity to support visiting foreign </a:t>
            </a:r>
            <a:r>
              <a:rPr lang="en-US" sz="1600" b="0" dirty="0" smtClean="0"/>
              <a:t>dignitary</a:t>
            </a:r>
            <a:endParaRPr lang="en-US" sz="1600" b="0" dirty="0"/>
          </a:p>
          <a:p>
            <a:pPr marL="976313">
              <a:buAutoNum type="arabicPeriod" startAt="2"/>
            </a:pPr>
            <a:r>
              <a:rPr lang="en-US" sz="1600" b="0" dirty="0"/>
              <a:t> </a:t>
            </a:r>
            <a:r>
              <a:rPr lang="en-US" sz="1600" b="0" dirty="0" smtClean="0"/>
              <a:t>EMS </a:t>
            </a:r>
            <a:r>
              <a:rPr lang="en-US" sz="1600" b="0" dirty="0"/>
              <a:t>Patient Monitoring at the scene of a mass casualty </a:t>
            </a:r>
            <a:r>
              <a:rPr lang="en-US" sz="1600" b="0" dirty="0" smtClean="0"/>
              <a:t>incident</a:t>
            </a:r>
            <a:endParaRPr lang="en-US" sz="1600" b="0" dirty="0"/>
          </a:p>
          <a:p>
            <a:pPr marL="976313">
              <a:buAutoNum type="arabicPeriod" startAt="2"/>
            </a:pPr>
            <a:r>
              <a:rPr lang="en-US" sz="1600" b="0" dirty="0" smtClean="0"/>
              <a:t>Search </a:t>
            </a:r>
            <a:r>
              <a:rPr lang="en-US" sz="1600" b="0" dirty="0"/>
              <a:t>and Rescue Mission in a </a:t>
            </a:r>
            <a:r>
              <a:rPr lang="en-US" sz="1600" b="0" dirty="0" smtClean="0"/>
              <a:t>forest</a:t>
            </a:r>
          </a:p>
          <a:p>
            <a:pPr marL="976313">
              <a:buAutoNum type="arabicPeriod" startAt="2"/>
            </a:pPr>
            <a:r>
              <a:rPr lang="en-US" sz="1600" b="0" dirty="0" smtClean="0"/>
              <a:t>Public </a:t>
            </a:r>
            <a:r>
              <a:rPr lang="en-US" sz="1600" b="0" dirty="0"/>
              <a:t>Safety Response to an Earthquake</a:t>
            </a:r>
          </a:p>
          <a:p>
            <a:pPr marL="796925"/>
            <a:endParaRPr lang="en-US" sz="1600" b="0" dirty="0"/>
          </a:p>
          <a:p>
            <a:pPr marL="796925"/>
            <a:r>
              <a:rPr lang="en-US" sz="1600" b="0" dirty="0"/>
              <a:t/>
            </a:r>
            <a:br>
              <a:rPr lang="en-US" sz="1600" b="0" dirty="0"/>
            </a:br>
            <a:r>
              <a:rPr lang="en-US" sz="1600" b="0" dirty="0"/>
              <a:t>		</a:t>
            </a:r>
            <a:br>
              <a:rPr lang="en-US" sz="1600" b="0" dirty="0"/>
            </a:br>
            <a:r>
              <a:rPr lang="en-US" sz="1600" b="0" dirty="0"/>
              <a:t/>
            </a:r>
            <a:br>
              <a:rPr lang="en-US" sz="1600" b="0" dirty="0"/>
            </a:br>
            <a:r>
              <a:rPr lang="en-US" sz="1200" b="0" dirty="0"/>
              <a:t>	</a:t>
            </a:r>
            <a:endParaRPr lang="en-US" sz="1200" dirty="0"/>
          </a:p>
          <a:p>
            <a:endParaRPr lang="en-US" sz="1200"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25</a:t>
            </a:fld>
            <a:endParaRPr lang="en-US" dirty="0"/>
          </a:p>
        </p:txBody>
      </p:sp>
    </p:spTree>
    <p:extLst>
      <p:ext uri="{BB962C8B-B14F-4D97-AF65-F5344CB8AC3E}">
        <p14:creationId xmlns:p14="http://schemas.microsoft.com/office/powerpoint/2010/main" val="31896001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834249" y="1170076"/>
            <a:ext cx="7944796" cy="5193727"/>
          </a:xfrm>
        </p:spPr>
        <p:txBody>
          <a:bodyPr/>
          <a:lstStyle/>
          <a:p>
            <a:pPr marL="342900" indent="-342900">
              <a:buFont typeface="Arial"/>
              <a:buChar char="•"/>
            </a:pPr>
            <a:r>
              <a:rPr lang="en-US" b="0" dirty="0"/>
              <a:t>Radio Programming Compatibility Requirements Working Group (Radio PCR), Dan Robinson and Ken Link, WG Co-Chairs</a:t>
            </a:r>
          </a:p>
          <a:p>
            <a:pPr marL="800100" indent="-342900" defTabSz="341313">
              <a:buFontTx/>
              <a:buChar char="-"/>
            </a:pPr>
            <a:r>
              <a:rPr lang="en-US" sz="2000" b="0" dirty="0"/>
              <a:t>Most radio vendors use proprietary software in their programmable radios.  This can make it difficult for first responders with limited technical expertise to program the equipment, and, historically, it has often hampered interoperability among radios used by emergency responders from different jurisdictions. </a:t>
            </a:r>
          </a:p>
          <a:p>
            <a:pPr marL="800100" indent="-342900" defTabSz="341313">
              <a:buFontTx/>
              <a:buChar char="-"/>
            </a:pPr>
            <a:r>
              <a:rPr lang="en-US" sz="2000" b="0" dirty="0"/>
              <a:t>This working group was created following the shooting death of a police officer in Florida, where responding mutual aid officers were not able to communicate due to a radio programming error.  </a:t>
            </a:r>
          </a:p>
          <a:p>
            <a:pPr marL="1198563" indent="-285750" defTabSz="341313"/>
            <a:endParaRPr lang="en-US" sz="1400" dirty="0"/>
          </a:p>
          <a:p>
            <a:pPr marL="1198563" indent="-285750" defTabSz="341313"/>
            <a:endParaRPr lang="en-US" sz="1800" dirty="0"/>
          </a:p>
          <a:p>
            <a:pPr marL="1198563" indent="-285750" defTabSz="341313"/>
            <a:endParaRPr lang="en-US" sz="1800" dirty="0"/>
          </a:p>
          <a:p>
            <a:pPr marL="1198563" indent="-285750" defTabSz="341313"/>
            <a:endParaRPr lang="en-US" sz="1800" dirty="0"/>
          </a:p>
          <a:p>
            <a:pPr marL="912813" indent="0" defTabSz="341313">
              <a:buNone/>
            </a:pPr>
            <a:endParaRPr lang="en-US" sz="1800" dirty="0"/>
          </a:p>
          <a:p>
            <a:endParaRPr lang="en-US" dirty="0"/>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26</a:t>
            </a:fld>
            <a:endParaRPr lang="en-US" dirty="0"/>
          </a:p>
        </p:txBody>
      </p:sp>
    </p:spTree>
    <p:extLst>
      <p:ext uri="{BB962C8B-B14F-4D97-AF65-F5344CB8AC3E}">
        <p14:creationId xmlns:p14="http://schemas.microsoft.com/office/powerpoint/2010/main" val="27668796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855398" y="1240532"/>
            <a:ext cx="7673400" cy="5038711"/>
          </a:xfrm>
        </p:spPr>
        <p:txBody>
          <a:bodyPr/>
          <a:lstStyle/>
          <a:p>
            <a:pPr marL="342900" indent="-342900" defTabSz="341313">
              <a:buFont typeface="Arial"/>
              <a:buChar char="•"/>
            </a:pPr>
            <a:r>
              <a:rPr lang="en-US" b="0" dirty="0"/>
              <a:t>Radio PCR Working Group </a:t>
            </a:r>
            <a:r>
              <a:rPr lang="en-US" b="0" i="1" dirty="0"/>
              <a:t>(</a:t>
            </a:r>
            <a:r>
              <a:rPr lang="en-US" b="0" i="1" dirty="0" smtClean="0"/>
              <a:t>Cont</a:t>
            </a:r>
            <a:r>
              <a:rPr lang="en-US" b="0" i="1" dirty="0"/>
              <a:t>.</a:t>
            </a:r>
            <a:r>
              <a:rPr lang="en-US" b="0" i="1" dirty="0" smtClean="0"/>
              <a:t>)</a:t>
            </a:r>
            <a:endParaRPr lang="en-US" b="0" i="1" dirty="0"/>
          </a:p>
          <a:p>
            <a:pPr marL="796925" indent="-339725" defTabSz="341313">
              <a:buFont typeface="Lucida Grande"/>
              <a:buChar char="–"/>
            </a:pPr>
            <a:r>
              <a:rPr lang="en-US" sz="2000" b="0" dirty="0"/>
              <a:t>Working with </a:t>
            </a:r>
            <a:r>
              <a:rPr lang="en-US" sz="2000" b="0" dirty="0" smtClean="0"/>
              <a:t>Project 25 vendors</a:t>
            </a:r>
            <a:r>
              <a:rPr lang="en-US" sz="2000" b="0" dirty="0"/>
              <a:t>, the Working Group created a spreadsheet that cross-references the differently labeled programming data used by those vendors.  The spreadsheet gives public safety communications programmers a guide for importing and exporting necessary code when jurisdictions using different radios and software need to talk to one </a:t>
            </a:r>
          </a:p>
          <a:p>
            <a:pPr marL="796925" indent="-339725" defTabSz="341313">
              <a:buFont typeface="Lucida Grande"/>
              <a:buChar char="–"/>
            </a:pPr>
            <a:r>
              <a:rPr lang="en-US" sz="2000" b="0" dirty="0"/>
              <a:t>Department of Homeland Security (DHS) is interested in a more permanent method of storing and using the programming and maintenance tool (PAM tool)</a:t>
            </a:r>
          </a:p>
          <a:p>
            <a:pPr marL="796925" indent="-339725" defTabSz="341313">
              <a:buFont typeface="Lucida Grande"/>
              <a:buChar char="–"/>
            </a:pPr>
            <a:r>
              <a:rPr lang="en-US" sz="2000" b="0" dirty="0"/>
              <a:t>The PAM Tool spreadsheet can be downloaded from the NPSTC website. </a:t>
            </a:r>
          </a:p>
          <a:p>
            <a:endParaRPr lang="en-US" dirty="0"/>
          </a:p>
        </p:txBody>
      </p:sp>
      <p:sp>
        <p:nvSpPr>
          <p:cNvPr id="4" name="Slide Number Placeholder 3"/>
          <p:cNvSpPr>
            <a:spLocks noGrp="1"/>
          </p:cNvSpPr>
          <p:nvPr>
            <p:ph type="sldNum" sz="quarter" idx="12"/>
          </p:nvPr>
        </p:nvSpPr>
        <p:spPr/>
        <p:txBody>
          <a:bodyPr/>
          <a:lstStyle/>
          <a:p>
            <a:fld id="{8FD0AE77-BD58-924B-B88A-864CECC0E5BB}" type="slidenum">
              <a:rPr lang="en-US" smtClean="0"/>
              <a:t>27</a:t>
            </a:fld>
            <a:endParaRPr lang="en-US" dirty="0"/>
          </a:p>
        </p:txBody>
      </p:sp>
    </p:spTree>
    <p:extLst>
      <p:ext uri="{BB962C8B-B14F-4D97-AF65-F5344CB8AC3E}">
        <p14:creationId xmlns:p14="http://schemas.microsoft.com/office/powerpoint/2010/main" val="15543818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 and Broadband Committee</a:t>
            </a:r>
          </a:p>
        </p:txBody>
      </p:sp>
      <p:sp>
        <p:nvSpPr>
          <p:cNvPr id="3" name="Subtitle 2"/>
          <p:cNvSpPr>
            <a:spLocks noGrp="1"/>
          </p:cNvSpPr>
          <p:nvPr>
            <p:ph type="subTitle" idx="1"/>
          </p:nvPr>
        </p:nvSpPr>
        <p:spPr>
          <a:xfrm>
            <a:off x="822657" y="1151922"/>
            <a:ext cx="7788928" cy="5127321"/>
          </a:xfrm>
        </p:spPr>
        <p:txBody>
          <a:bodyPr/>
          <a:lstStyle/>
          <a:p>
            <a:pPr marL="342900" indent="-342900">
              <a:buFont typeface="Arial"/>
              <a:buChar char="•"/>
            </a:pPr>
            <a:r>
              <a:rPr lang="en-US" b="0" dirty="0"/>
              <a:t>Video Technology Advisory Committee (VTAG) John Contestabile, Chair</a:t>
            </a:r>
          </a:p>
          <a:p>
            <a:pPr marL="796925" indent="-339725" defTabSz="341313">
              <a:buFont typeface="Lucida Grande"/>
              <a:buChar char="–"/>
            </a:pPr>
            <a:r>
              <a:rPr lang="en-US" sz="2000" b="0" dirty="0"/>
              <a:t>NPSTC supports the Department of Homeland Security (DHS) Video Quality in Public Safety (</a:t>
            </a:r>
            <a:r>
              <a:rPr lang="en-US" sz="2000" b="0" dirty="0" err="1"/>
              <a:t>VQiPS</a:t>
            </a:r>
            <a:r>
              <a:rPr lang="en-US" sz="2000" b="0" dirty="0"/>
              <a:t>) Initiative on choosing, using, and improving the ways video technologies serve the public safety community.</a:t>
            </a:r>
          </a:p>
          <a:p>
            <a:pPr marL="796925" indent="-339725">
              <a:buFont typeface="Lucida Grande"/>
              <a:buChar char="–"/>
            </a:pPr>
            <a:r>
              <a:rPr lang="en-US" sz="2000" b="0" dirty="0"/>
              <a:t>The VTAG supports the DHS </a:t>
            </a:r>
            <a:r>
              <a:rPr lang="en-US" sz="2000" b="0" dirty="0" err="1"/>
              <a:t>VQiPS</a:t>
            </a:r>
            <a:r>
              <a:rPr lang="en-US" sz="2000" b="0" dirty="0"/>
              <a:t> program by leveraging the skill and expertise of public safety representatives.  The VTAG is currently working on several projects:</a:t>
            </a:r>
          </a:p>
          <a:p>
            <a:pPr marL="1141413" lvl="1" indent="-339725"/>
            <a:r>
              <a:rPr lang="en-US" sz="1400" dirty="0">
                <a:solidFill>
                  <a:schemeClr val="tx1"/>
                </a:solidFill>
              </a:rPr>
              <a:t>Reviewing the </a:t>
            </a:r>
            <a:r>
              <a:rPr lang="en-US" sz="1400" dirty="0" err="1">
                <a:solidFill>
                  <a:schemeClr val="tx1"/>
                </a:solidFill>
              </a:rPr>
              <a:t>VQiPS</a:t>
            </a:r>
            <a:r>
              <a:rPr lang="en-US" sz="1400" dirty="0">
                <a:solidFill>
                  <a:schemeClr val="tx1"/>
                </a:solidFill>
              </a:rPr>
              <a:t> Video Handbook which provides guidance on selection of video systems.</a:t>
            </a:r>
          </a:p>
          <a:p>
            <a:pPr marL="1141413" lvl="1" indent="-339725"/>
            <a:r>
              <a:rPr lang="en-US" sz="1400" b="0" dirty="0">
                <a:solidFill>
                  <a:schemeClr val="tx1"/>
                </a:solidFill>
              </a:rPr>
              <a:t>Providing input on video system policy considerations</a:t>
            </a:r>
          </a:p>
          <a:p>
            <a:pPr marL="1141413" lvl="1" indent="-339725"/>
            <a:r>
              <a:rPr lang="en-US" sz="1400" dirty="0">
                <a:solidFill>
                  <a:schemeClr val="tx1"/>
                </a:solidFill>
              </a:rPr>
              <a:t>Working with industry to leverage evolving video technology</a:t>
            </a:r>
          </a:p>
          <a:p>
            <a:pPr marL="1141413" lvl="1" indent="-339725"/>
            <a:r>
              <a:rPr lang="en-US" sz="1400" b="0" dirty="0">
                <a:solidFill>
                  <a:schemeClr val="tx1"/>
                </a:solidFill>
              </a:rPr>
              <a:t>Monitoring the DOJ police body camera initiative</a:t>
            </a:r>
          </a:p>
          <a:p>
            <a:pPr marL="1141413" lvl="1" indent="-339725"/>
            <a:r>
              <a:rPr lang="en-US" sz="1400" dirty="0">
                <a:solidFill>
                  <a:schemeClr val="tx1"/>
                </a:solidFill>
              </a:rPr>
              <a:t>Providing recommendations for the annual </a:t>
            </a:r>
            <a:r>
              <a:rPr lang="en-US" sz="1400" dirty="0" err="1">
                <a:solidFill>
                  <a:schemeClr val="tx1"/>
                </a:solidFill>
              </a:rPr>
              <a:t>VQiPS</a:t>
            </a:r>
            <a:r>
              <a:rPr lang="en-US" sz="1400" dirty="0">
                <a:solidFill>
                  <a:schemeClr val="tx1"/>
                </a:solidFill>
              </a:rPr>
              <a:t> workshop</a:t>
            </a:r>
            <a:endParaRPr lang="en-US" sz="1400" b="0" dirty="0">
              <a:solidFill>
                <a:schemeClr val="tx1"/>
              </a:solidFill>
            </a:endParaRPr>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28</a:t>
            </a:fld>
            <a:endParaRPr lang="en-US" dirty="0"/>
          </a:p>
        </p:txBody>
      </p:sp>
    </p:spTree>
    <p:extLst>
      <p:ext uri="{BB962C8B-B14F-4D97-AF65-F5344CB8AC3E}">
        <p14:creationId xmlns:p14="http://schemas.microsoft.com/office/powerpoint/2010/main" val="14861128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NPSTC Working Group Goals</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B28D19-2F09-C84D-AEEF-48F6C43FB5D1}" type="slidenum">
              <a:rPr lang="en-US" smtClean="0"/>
              <a:pPr/>
              <a:t>29</a:t>
            </a:fld>
            <a:endParaRPr lang="en-US" dirty="0"/>
          </a:p>
        </p:txBody>
      </p:sp>
    </p:spTree>
    <p:extLst>
      <p:ext uri="{BB962C8B-B14F-4D97-AF65-F5344CB8AC3E}">
        <p14:creationId xmlns:p14="http://schemas.microsoft.com/office/powerpoint/2010/main" val="3643205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p:txBody>
          <a:bodyPr/>
          <a:lstStyle/>
          <a:p>
            <a:r>
              <a:rPr lang="en-US">
                <a:latin typeface="Arial" charset="0"/>
                <a:ea typeface="MS PGothic" charset="0"/>
              </a:rPr>
              <a:t>NPSTC Mission Statement</a:t>
            </a:r>
          </a:p>
        </p:txBody>
      </p:sp>
      <p:sp>
        <p:nvSpPr>
          <p:cNvPr id="7170" name="Content Placeholder 2"/>
          <p:cNvSpPr>
            <a:spLocks noGrp="1"/>
          </p:cNvSpPr>
          <p:nvPr>
            <p:ph type="subTitle" idx="1"/>
          </p:nvPr>
        </p:nvSpPr>
        <p:spPr>
          <a:xfrm>
            <a:off x="1270001" y="1188259"/>
            <a:ext cx="6964516" cy="4906504"/>
          </a:xfrm>
        </p:spPr>
        <p:txBody>
          <a:bodyPr/>
          <a:lstStyle/>
          <a:p>
            <a:pPr marL="0" indent="0" algn="ctr" eaLnBrk="1" hangingPunct="1">
              <a:buFontTx/>
              <a:buNone/>
              <a:defRPr/>
            </a:pPr>
            <a:r>
              <a:rPr lang="en-US" sz="2800" b="0" dirty="0">
                <a:ea typeface="MS PGothic" charset="0"/>
              </a:rPr>
              <a:t>NPSTC is a federation of organizations whose mission is to improve </a:t>
            </a:r>
            <a:br>
              <a:rPr lang="en-US" sz="2800" b="0" dirty="0">
                <a:ea typeface="MS PGothic" charset="0"/>
              </a:rPr>
            </a:br>
            <a:r>
              <a:rPr lang="en-US" sz="2800" b="0" dirty="0">
                <a:ea typeface="MS PGothic" charset="0"/>
              </a:rPr>
              <a:t>public safety communications </a:t>
            </a:r>
            <a:br>
              <a:rPr lang="en-US" sz="2800" b="0" dirty="0">
                <a:ea typeface="MS PGothic" charset="0"/>
              </a:rPr>
            </a:br>
            <a:r>
              <a:rPr lang="en-US" sz="2800" b="0" dirty="0">
                <a:ea typeface="MS PGothic" charset="0"/>
              </a:rPr>
              <a:t>and interoperability through collaborative leadership. </a:t>
            </a:r>
            <a:endParaRPr lang="en-US" sz="2800" dirty="0">
              <a:solidFill>
                <a:srgbClr val="FF0000"/>
              </a:solidFill>
              <a:ea typeface="MS PGothic" charset="0"/>
            </a:endParaRPr>
          </a:p>
          <a:p>
            <a:pPr>
              <a:buFontTx/>
              <a:buNone/>
              <a:defRPr/>
            </a:pPr>
            <a:endParaRPr lang="en-US" sz="1600" b="1" dirty="0">
              <a:ea typeface="MS PGothic" charset="0"/>
            </a:endParaRPr>
          </a:p>
        </p:txBody>
      </p:sp>
      <p:sp>
        <p:nvSpPr>
          <p:cNvPr id="2" name="Slide Number Placeholder 1"/>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kern="0" dirty="0">
                <a:solidFill>
                  <a:sysClr val="windowText" lastClr="000000"/>
                </a:solidFill>
              </a:rPr>
              <a:t>3</a:t>
            </a:r>
            <a:endParaRPr kumimoji="0" lang="en-US" b="0" i="0" u="none" strike="noStrike" kern="0" cap="none" spc="0" normalizeH="0" baseline="0" noProof="0" dirty="0">
              <a:ln>
                <a:noFill/>
              </a:ln>
              <a:solidFill>
                <a:sysClr val="windowText" lastClr="000000"/>
              </a:solidFill>
              <a:effectLst/>
              <a:uLnTx/>
              <a:uFillTx/>
            </a:endParaRPr>
          </a:p>
        </p:txBody>
      </p:sp>
      <p:pic>
        <p:nvPicPr>
          <p:cNvPr id="4" name="Picture 3"/>
          <p:cNvPicPr>
            <a:picLocks noChangeAspect="1"/>
          </p:cNvPicPr>
          <p:nvPr/>
        </p:nvPicPr>
        <p:blipFill>
          <a:blip r:embed="rId2"/>
          <a:stretch>
            <a:fillRect/>
          </a:stretch>
        </p:blipFill>
        <p:spPr>
          <a:xfrm>
            <a:off x="2645239" y="3641511"/>
            <a:ext cx="4243748" cy="2958499"/>
          </a:xfrm>
          <a:prstGeom prst="rect">
            <a:avLst/>
          </a:prstGeom>
        </p:spPr>
      </p:pic>
    </p:spTree>
    <p:extLst>
      <p:ext uri="{BB962C8B-B14F-4D97-AF65-F5344CB8AC3E}">
        <p14:creationId xmlns:p14="http://schemas.microsoft.com/office/powerpoint/2010/main" val="10188505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ctrTitle"/>
          </p:nvPr>
        </p:nvSpPr>
        <p:spPr/>
        <p:txBody>
          <a:bodyPr/>
          <a:lstStyle/>
          <a:p>
            <a:pPr eaLnBrk="1" hangingPunct="1"/>
            <a:r>
              <a:rPr lang="en-US" dirty="0">
                <a:latin typeface="Arial" charset="0"/>
                <a:ea typeface="MS PGothic" charset="0"/>
                <a:cs typeface="Arial" charset="0"/>
              </a:rPr>
              <a:t>NPSTC Working Group Goals</a:t>
            </a:r>
          </a:p>
        </p:txBody>
      </p:sp>
      <p:sp>
        <p:nvSpPr>
          <p:cNvPr id="39939" name="Rectangle 3" descr="Rectangle: Click to edit Master text styles&#10;Second level&#10;Third level&#10;Fourth level&#10;Fifth level"/>
          <p:cNvSpPr>
            <a:spLocks noGrp="1" noChangeArrowheads="1"/>
          </p:cNvSpPr>
          <p:nvPr>
            <p:ph type="subTitle" idx="1"/>
          </p:nvPr>
        </p:nvSpPr>
        <p:spPr>
          <a:xfrm>
            <a:off x="946907" y="1109416"/>
            <a:ext cx="6964516" cy="4906504"/>
          </a:xfrm>
        </p:spPr>
        <p:txBody>
          <a:bodyPr/>
          <a:lstStyle/>
          <a:p>
            <a:pPr marL="341313" indent="-341313" defTabSz="457200">
              <a:buFont typeface="Arial"/>
              <a:buChar char="•"/>
              <a:defRPr/>
            </a:pPr>
            <a:r>
              <a:rPr lang="en-US" altLang="en-US" b="0" dirty="0">
                <a:solidFill>
                  <a:srgbClr val="000000"/>
                </a:solidFill>
                <a:cs typeface="ＭＳ Ｐゴシック" charset="-128"/>
              </a:rPr>
              <a:t>Inclusive</a:t>
            </a:r>
          </a:p>
          <a:p>
            <a:pPr marL="796925" indent="-339725" defTabSz="457200">
              <a:buFont typeface="Lucida Grande"/>
              <a:buChar char="–"/>
              <a:defRPr/>
            </a:pPr>
            <a:r>
              <a:rPr lang="en-US" altLang="en-US" sz="2000" b="0" dirty="0">
                <a:solidFill>
                  <a:srgbClr val="000000"/>
                </a:solidFill>
              </a:rPr>
              <a:t>Public Safety representatives from all </a:t>
            </a:r>
            <a:r>
              <a:rPr lang="en-US" altLang="en-US" sz="2000" b="0" dirty="0" smtClean="0">
                <a:solidFill>
                  <a:srgbClr val="000000"/>
                </a:solidFill>
              </a:rPr>
              <a:t>disciplines</a:t>
            </a:r>
          </a:p>
          <a:p>
            <a:pPr marL="1249363" indent="-342900" defTabSz="457200">
              <a:buFont typeface="Arial"/>
              <a:buChar char="•"/>
              <a:defRPr/>
            </a:pPr>
            <a:r>
              <a:rPr lang="en-US" altLang="en-US" sz="2000" b="0" dirty="0" smtClean="0">
                <a:solidFill>
                  <a:srgbClr val="000000"/>
                </a:solidFill>
              </a:rPr>
              <a:t>law </a:t>
            </a:r>
            <a:r>
              <a:rPr lang="en-US" altLang="en-US" sz="2000" b="0" dirty="0">
                <a:solidFill>
                  <a:srgbClr val="000000"/>
                </a:solidFill>
              </a:rPr>
              <a:t>enforcement, fire, </a:t>
            </a:r>
            <a:r>
              <a:rPr lang="en-US" altLang="en-US" sz="2000" b="0" dirty="0" smtClean="0">
                <a:solidFill>
                  <a:srgbClr val="000000"/>
                </a:solidFill>
              </a:rPr>
              <a:t>EMS </a:t>
            </a:r>
          </a:p>
          <a:p>
            <a:pPr marL="1249363" indent="-342900" defTabSz="457200">
              <a:buFont typeface="Arial"/>
              <a:buChar char="•"/>
              <a:defRPr/>
            </a:pPr>
            <a:r>
              <a:rPr lang="en-US" altLang="en-US" sz="2000" b="0" dirty="0" smtClean="0">
                <a:solidFill>
                  <a:srgbClr val="000000"/>
                </a:solidFill>
              </a:rPr>
              <a:t>urban</a:t>
            </a:r>
            <a:r>
              <a:rPr lang="en-US" altLang="en-US" sz="2000" b="0" dirty="0">
                <a:solidFill>
                  <a:srgbClr val="000000"/>
                </a:solidFill>
              </a:rPr>
              <a:t>, rural, suburban, </a:t>
            </a:r>
            <a:r>
              <a:rPr lang="en-US" altLang="en-US" sz="2000" b="0" dirty="0" smtClean="0">
                <a:solidFill>
                  <a:srgbClr val="000000"/>
                </a:solidFill>
              </a:rPr>
              <a:t>tribal</a:t>
            </a:r>
            <a:endParaRPr lang="en-US" altLang="en-US" sz="1400" b="0" dirty="0">
              <a:solidFill>
                <a:srgbClr val="000000"/>
              </a:solidFill>
            </a:endParaRPr>
          </a:p>
          <a:p>
            <a:pPr marL="796925" indent="-339725" defTabSz="457200">
              <a:buFont typeface="Lucida Grande"/>
              <a:buChar char="–"/>
              <a:defRPr/>
            </a:pPr>
            <a:r>
              <a:rPr lang="en-US" altLang="en-US" sz="2000" b="0" dirty="0">
                <a:solidFill>
                  <a:srgbClr val="000000"/>
                </a:solidFill>
              </a:rPr>
              <a:t>Industry participants are critical</a:t>
            </a:r>
          </a:p>
          <a:p>
            <a:pPr marL="341313" indent="-341313" defTabSz="403225">
              <a:buFont typeface="Arial"/>
              <a:buChar char="•"/>
              <a:defRPr/>
            </a:pPr>
            <a:r>
              <a:rPr lang="en-US" altLang="en-US" b="0" dirty="0">
                <a:solidFill>
                  <a:srgbClr val="000000"/>
                </a:solidFill>
                <a:cs typeface="ＭＳ Ｐゴシック" charset="-128"/>
              </a:rPr>
              <a:t>Transparent</a:t>
            </a:r>
          </a:p>
          <a:p>
            <a:pPr marL="804863" lvl="1" indent="-347663" defTabSz="457200">
              <a:buClrTx/>
              <a:buFont typeface="Lucida Grande"/>
              <a:buChar char="–"/>
              <a:defRPr/>
            </a:pPr>
            <a:r>
              <a:rPr lang="en-US" altLang="en-US" sz="2000" dirty="0">
                <a:solidFill>
                  <a:srgbClr val="000000"/>
                </a:solidFill>
              </a:rPr>
              <a:t>Open meetings and conference calls</a:t>
            </a:r>
          </a:p>
          <a:p>
            <a:pPr marL="804863" lvl="1" indent="-347663" defTabSz="457200">
              <a:buClrTx/>
              <a:buFont typeface="Lucida Grande"/>
              <a:buChar char="–"/>
              <a:defRPr/>
            </a:pPr>
            <a:r>
              <a:rPr lang="en-US" altLang="en-US" sz="2000" dirty="0">
                <a:solidFill>
                  <a:srgbClr val="000000"/>
                </a:solidFill>
              </a:rPr>
              <a:t>Publish documents and meeting notes</a:t>
            </a:r>
          </a:p>
          <a:p>
            <a:pPr marL="341313" lvl="1" indent="-341313" defTabSz="457200">
              <a:buClrTx/>
              <a:defRPr/>
            </a:pPr>
            <a:r>
              <a:rPr lang="en-US" altLang="en-US" sz="2400" b="0" dirty="0">
                <a:solidFill>
                  <a:srgbClr val="000000"/>
                </a:solidFill>
                <a:cs typeface="ＭＳ Ｐゴシック" charset="-128"/>
              </a:rPr>
              <a:t>Thorough</a:t>
            </a:r>
          </a:p>
          <a:p>
            <a:pPr marL="804863" lvl="1" indent="-347663" defTabSz="-855663">
              <a:buClrTx/>
              <a:buFont typeface="Lucida Grande"/>
              <a:buChar char="–"/>
              <a:defRPr/>
            </a:pPr>
            <a:r>
              <a:rPr lang="en-US" altLang="en-US" sz="2000" dirty="0">
                <a:solidFill>
                  <a:srgbClr val="000000"/>
                </a:solidFill>
              </a:rPr>
              <a:t>Serial document reviews</a:t>
            </a:r>
          </a:p>
          <a:p>
            <a:pPr marL="804863" lvl="1" indent="-347663" defTabSz="-855663">
              <a:buClrTx/>
              <a:buFont typeface="Lucida Grande"/>
              <a:buChar char="–"/>
              <a:defRPr/>
            </a:pPr>
            <a:r>
              <a:rPr lang="en-US" altLang="en-US" sz="2000" dirty="0">
                <a:solidFill>
                  <a:srgbClr val="000000"/>
                </a:solidFill>
              </a:rPr>
              <a:t>Collaboration with NPSTC Governing Board representatives</a:t>
            </a:r>
          </a:p>
          <a:p>
            <a:pPr marL="449263" indent="0" defTabSz="457200">
              <a:buFontTx/>
              <a:buNone/>
              <a:defRPr/>
            </a:pPr>
            <a:endParaRPr lang="en-US" altLang="en-US" dirty="0">
              <a:cs typeface="ＭＳ Ｐゴシック" charset="-128"/>
            </a:endParaRPr>
          </a:p>
        </p:txBody>
      </p:sp>
      <p:sp>
        <p:nvSpPr>
          <p:cNvPr id="2" name="Slide Number Placeholder 1"/>
          <p:cNvSpPr>
            <a:spLocks noGrp="1"/>
          </p:cNvSpPr>
          <p:nvPr>
            <p:ph type="sldNum" sz="quarter" idx="12"/>
          </p:nvPr>
        </p:nvSpPr>
        <p:spPr/>
        <p:txBody>
          <a:bodyPr/>
          <a:lstStyle/>
          <a:p>
            <a:fld id="{8FD0AE77-BD58-924B-B88A-864CECC0E5BB}" type="slidenum">
              <a:rPr lang="en-US" smtClean="0"/>
              <a:t>30</a:t>
            </a:fld>
            <a:endParaRPr lang="en-US" dirty="0"/>
          </a:p>
        </p:txBody>
      </p:sp>
    </p:spTree>
    <p:extLst>
      <p:ext uri="{BB962C8B-B14F-4D97-AF65-F5344CB8AC3E}">
        <p14:creationId xmlns:p14="http://schemas.microsoft.com/office/powerpoint/2010/main" val="152310923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Working Group Activity Process</a:t>
            </a:r>
          </a:p>
        </p:txBody>
      </p:sp>
      <p:sp>
        <p:nvSpPr>
          <p:cNvPr id="4" name="Slide Number Placeholder 3"/>
          <p:cNvSpPr>
            <a:spLocks noGrp="1"/>
          </p:cNvSpPr>
          <p:nvPr>
            <p:ph type="sldNum" sz="quarter" idx="12"/>
          </p:nvPr>
        </p:nvSpPr>
        <p:spPr/>
        <p:txBody>
          <a:bodyPr/>
          <a:lstStyle/>
          <a:p>
            <a:fld id="{17272355-F3BB-024F-AD33-5777A50EBE71}" type="slidenum">
              <a:rPr lang="en-US" smtClean="0"/>
              <a:t>31</a:t>
            </a:fld>
            <a:endParaRPr lang="en-US" dirty="0"/>
          </a:p>
        </p:txBody>
      </p:sp>
      <p:pic>
        <p:nvPicPr>
          <p:cNvPr id="5" name="Content Placeholder 4"/>
          <p:cNvPicPr>
            <a:picLocks noGrp="1" noChangeAspect="1"/>
          </p:cNvPicPr>
          <p:nvPr>
            <p:ph idx="4294967295"/>
          </p:nvPr>
        </p:nvPicPr>
        <p:blipFill>
          <a:blip r:embed="rId2"/>
          <a:stretch>
            <a:fillRect/>
          </a:stretch>
        </p:blipFill>
        <p:spPr>
          <a:xfrm>
            <a:off x="516368" y="1438922"/>
            <a:ext cx="8253412" cy="4205287"/>
          </a:xfrm>
          <a:prstGeom prst="rect">
            <a:avLst/>
          </a:prstGeom>
        </p:spPr>
      </p:pic>
    </p:spTree>
    <p:extLst>
      <p:ext uri="{BB962C8B-B14F-4D97-AF65-F5344CB8AC3E}">
        <p14:creationId xmlns:p14="http://schemas.microsoft.com/office/powerpoint/2010/main" val="129317118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Get Involved</a:t>
            </a:r>
          </a:p>
        </p:txBody>
      </p:sp>
      <p:sp>
        <p:nvSpPr>
          <p:cNvPr id="3" name="Text Placeholder 2"/>
          <p:cNvSpPr>
            <a:spLocks noGrp="1"/>
          </p:cNvSpPr>
          <p:nvPr>
            <p:ph type="subTitle" idx="1"/>
          </p:nvPr>
        </p:nvSpPr>
        <p:spPr/>
        <p:txBody>
          <a:bodyPr/>
          <a:lstStyle/>
          <a:p>
            <a:r>
              <a:rPr lang="en-US" dirty="0"/>
              <a:t>www.npstc.org</a:t>
            </a:r>
          </a:p>
        </p:txBody>
      </p:sp>
      <p:sp>
        <p:nvSpPr>
          <p:cNvPr id="4" name="Slide Number Placeholder 3"/>
          <p:cNvSpPr>
            <a:spLocks noGrp="1"/>
          </p:cNvSpPr>
          <p:nvPr>
            <p:ph type="sldNum" sz="quarter" idx="12"/>
          </p:nvPr>
        </p:nvSpPr>
        <p:spPr/>
        <p:txBody>
          <a:bodyPr/>
          <a:lstStyle/>
          <a:p>
            <a:fld id="{72B28D19-2F09-C84D-AEEF-48F6C43FB5D1}"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387326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r>
              <a:rPr lang="en-US" altLang="en-US" dirty="0"/>
              <a:t>NPSTC Website and Calendar </a:t>
            </a: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400425"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0638"/>
            <a:ext cx="4876800" cy="3259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962400"/>
            <a:ext cx="5010150" cy="2293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8FD0AE77-BD58-924B-B88A-864CECC0E5BB}" type="slidenum">
              <a:rPr lang="en-US" smtClean="0"/>
              <a:t>33</a:t>
            </a:fld>
            <a:endParaRPr lang="en-US" dirty="0"/>
          </a:p>
        </p:txBody>
      </p:sp>
    </p:spTree>
    <p:extLst>
      <p:ext uri="{BB962C8B-B14F-4D97-AF65-F5344CB8AC3E}">
        <p14:creationId xmlns:p14="http://schemas.microsoft.com/office/powerpoint/2010/main" val="189485980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Interoperability Exchange (NIIX)</a:t>
            </a:r>
            <a:endParaRPr lang="en-US" dirty="0"/>
          </a:p>
        </p:txBody>
      </p:sp>
      <p:sp>
        <p:nvSpPr>
          <p:cNvPr id="7" name="Subtitle 6"/>
          <p:cNvSpPr>
            <a:spLocks noGrp="1"/>
          </p:cNvSpPr>
          <p:nvPr>
            <p:ph type="subTitle" idx="1"/>
          </p:nvPr>
        </p:nvSpPr>
        <p:spPr>
          <a:xfrm>
            <a:off x="946907" y="1202354"/>
            <a:ext cx="6964516" cy="4906504"/>
          </a:xfrm>
        </p:spPr>
        <p:txBody>
          <a:bodyPr/>
          <a:lstStyle/>
          <a:p>
            <a:pPr marL="342900" indent="-342900">
              <a:buFont typeface="Arial"/>
              <a:buChar char="•"/>
            </a:pPr>
            <a:r>
              <a:rPr lang="en-US" b="0" dirty="0" smtClean="0"/>
              <a:t>NIIX</a:t>
            </a:r>
          </a:p>
          <a:p>
            <a:pPr marL="682625" indent="-342900">
              <a:buFont typeface="Lucida Grande"/>
              <a:buChar char="–"/>
            </a:pPr>
            <a:r>
              <a:rPr lang="en-US" sz="2000" b="0" dirty="0"/>
              <a:t>A</a:t>
            </a:r>
            <a:r>
              <a:rPr lang="en-US" sz="2000" b="0" dirty="0" smtClean="0"/>
              <a:t> free </a:t>
            </a:r>
            <a:r>
              <a:rPr lang="en-US" sz="2000" b="0" dirty="0"/>
              <a:t>centralized, secure warehouse to store and share National Repository and community </a:t>
            </a:r>
            <a:r>
              <a:rPr lang="en-US" sz="2000" b="0" dirty="0" smtClean="0"/>
              <a:t>documents. </a:t>
            </a:r>
          </a:p>
          <a:p>
            <a:pPr marL="682625" indent="-342900">
              <a:buFont typeface="Lucida Grande"/>
              <a:buChar char="–"/>
            </a:pPr>
            <a:r>
              <a:rPr lang="en-US" sz="2000" b="0" dirty="0"/>
              <a:t>A website with tools to allow easy collaboration, communication, and sharing of information within communities</a:t>
            </a:r>
            <a:endParaRPr lang="en-US" sz="2000" b="0" dirty="0"/>
          </a:p>
        </p:txBody>
      </p:sp>
      <p:sp>
        <p:nvSpPr>
          <p:cNvPr id="4" name="Slide Number Placeholder 3"/>
          <p:cNvSpPr>
            <a:spLocks noGrp="1"/>
          </p:cNvSpPr>
          <p:nvPr>
            <p:ph type="sldNum" sz="quarter" idx="12"/>
          </p:nvPr>
        </p:nvSpPr>
        <p:spPr/>
        <p:txBody>
          <a:bodyPr/>
          <a:lstStyle/>
          <a:p>
            <a:fld id="{8FD0AE77-BD58-924B-B88A-864CECC0E5BB}" type="slidenum">
              <a:rPr lang="en-US" smtClean="0"/>
              <a:t>34</a:t>
            </a:fld>
            <a:endParaRPr lang="en-US" dirty="0"/>
          </a:p>
        </p:txBody>
      </p:sp>
      <p:pic>
        <p:nvPicPr>
          <p:cNvPr id="5" name="Picture 4" descr="Screen Shot 2016-02-24 at 6.2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824" y="3330254"/>
            <a:ext cx="5628373" cy="3044932"/>
          </a:xfrm>
          <a:prstGeom prst="rect">
            <a:avLst/>
          </a:prstGeom>
        </p:spPr>
      </p:pic>
    </p:spTree>
    <p:extLst>
      <p:ext uri="{BB962C8B-B14F-4D97-AF65-F5344CB8AC3E}">
        <p14:creationId xmlns:p14="http://schemas.microsoft.com/office/powerpoint/2010/main" val="27618009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121" y="3445119"/>
            <a:ext cx="3252540" cy="1847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008" y="5411563"/>
            <a:ext cx="2387600" cy="1162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itle 1"/>
          <p:cNvSpPr>
            <a:spLocks noGrp="1"/>
          </p:cNvSpPr>
          <p:nvPr>
            <p:ph type="ctrTitle"/>
          </p:nvPr>
        </p:nvSpPr>
        <p:spPr/>
        <p:txBody>
          <a:bodyPr/>
          <a:lstStyle/>
          <a:p>
            <a:pPr eaLnBrk="1" hangingPunct="1"/>
            <a:r>
              <a:rPr lang="en-US" altLang="en-US" dirty="0"/>
              <a:t>Social Media Outreach</a:t>
            </a:r>
            <a:endParaRPr lang="en-US" altLang="en-US" dirty="0">
              <a:solidFill>
                <a:schemeClr val="tx1"/>
              </a:solidFill>
            </a:endParaRPr>
          </a:p>
        </p:txBody>
      </p:sp>
      <p:sp>
        <p:nvSpPr>
          <p:cNvPr id="24581" name="Content Placeholder 2"/>
          <p:cNvSpPr>
            <a:spLocks noGrp="1"/>
          </p:cNvSpPr>
          <p:nvPr>
            <p:ph type="subTitle" idx="1"/>
          </p:nvPr>
        </p:nvSpPr>
        <p:spPr>
          <a:xfrm>
            <a:off x="695881" y="1200341"/>
            <a:ext cx="6964516" cy="4906504"/>
          </a:xfrm>
        </p:spPr>
        <p:txBody>
          <a:bodyPr/>
          <a:lstStyle/>
          <a:p>
            <a:pPr marL="342900" indent="-342900" eaLnBrk="1" hangingPunct="1">
              <a:buFont typeface="Arial"/>
              <a:buChar char="•"/>
            </a:pPr>
            <a:r>
              <a:rPr lang="en-US" altLang="en-US" b="0" dirty="0"/>
              <a:t>Outreach and Distribution</a:t>
            </a:r>
          </a:p>
          <a:p>
            <a:pPr marL="796925" lvl="1" indent="-339725" eaLnBrk="1" hangingPunct="1">
              <a:buFont typeface="Lucida Grande"/>
              <a:buChar char="–"/>
            </a:pPr>
            <a:r>
              <a:rPr lang="en-US" altLang="en-US" sz="2000" dirty="0">
                <a:solidFill>
                  <a:srgbClr val="000000"/>
                </a:solidFill>
              </a:rPr>
              <a:t>Constant Contact</a:t>
            </a:r>
          </a:p>
          <a:p>
            <a:pPr marL="796925" lvl="1" indent="-339725" eaLnBrk="1" hangingPunct="1">
              <a:buFont typeface="Lucida Grande"/>
              <a:buChar char="–"/>
            </a:pPr>
            <a:r>
              <a:rPr lang="en-US" altLang="en-US" sz="2000" dirty="0">
                <a:solidFill>
                  <a:srgbClr val="000000"/>
                </a:solidFill>
              </a:rPr>
              <a:t>NPSTC Web Site</a:t>
            </a:r>
          </a:p>
          <a:p>
            <a:pPr marL="796925" lvl="1" indent="-339725" eaLnBrk="1" hangingPunct="1">
              <a:buFont typeface="Lucida Grande"/>
              <a:buChar char="–"/>
            </a:pPr>
            <a:r>
              <a:rPr lang="en-US" altLang="en-US" sz="2000" dirty="0">
                <a:solidFill>
                  <a:srgbClr val="000000"/>
                </a:solidFill>
              </a:rPr>
              <a:t>NPSTC Blog</a:t>
            </a:r>
          </a:p>
          <a:p>
            <a:pPr marL="796925" lvl="1" indent="-339725" eaLnBrk="1" hangingPunct="1">
              <a:buFont typeface="Lucida Grande"/>
              <a:buChar char="–"/>
            </a:pPr>
            <a:r>
              <a:rPr lang="en-US" altLang="en-US" sz="2000" dirty="0">
                <a:solidFill>
                  <a:srgbClr val="000000"/>
                </a:solidFill>
              </a:rPr>
              <a:t>Linked-In</a:t>
            </a:r>
          </a:p>
          <a:p>
            <a:pPr marL="796925" lvl="1" indent="-339725" eaLnBrk="1" hangingPunct="1">
              <a:buFont typeface="Lucida Grande"/>
              <a:buChar char="–"/>
            </a:pPr>
            <a:r>
              <a:rPr lang="en-US" altLang="en-US" sz="2000" dirty="0">
                <a:solidFill>
                  <a:srgbClr val="000000"/>
                </a:solidFill>
              </a:rPr>
              <a:t>Facebook</a:t>
            </a:r>
          </a:p>
          <a:p>
            <a:pPr marL="796925" lvl="1" indent="-339725" eaLnBrk="1" hangingPunct="1">
              <a:buFont typeface="Lucida Grande"/>
              <a:buChar char="–"/>
            </a:pPr>
            <a:r>
              <a:rPr lang="en-US" altLang="en-US" sz="2000" dirty="0">
                <a:solidFill>
                  <a:srgbClr val="000000"/>
                </a:solidFill>
              </a:rPr>
              <a:t>Twitter</a:t>
            </a:r>
          </a:p>
          <a:p>
            <a:pPr marL="796925" lvl="1" indent="-339725" eaLnBrk="1" hangingPunct="1">
              <a:buFont typeface="Lucida Grande"/>
              <a:buChar char="–"/>
            </a:pPr>
            <a:r>
              <a:rPr lang="en-US" altLang="en-US" sz="2000" dirty="0">
                <a:solidFill>
                  <a:srgbClr val="000000"/>
                </a:solidFill>
              </a:rPr>
              <a:t>Coordinate with industry publications</a:t>
            </a:r>
          </a:p>
          <a:p>
            <a:pPr marL="796925" lvl="1" indent="-339725" eaLnBrk="1" hangingPunct="1">
              <a:buFont typeface="Lucida Grande"/>
              <a:buChar char="–"/>
            </a:pPr>
            <a:r>
              <a:rPr lang="en-US" altLang="en-US" sz="2000" dirty="0">
                <a:solidFill>
                  <a:srgbClr val="000000"/>
                </a:solidFill>
              </a:rPr>
              <a:t>Broadband Directory</a:t>
            </a:r>
          </a:p>
          <a:p>
            <a:pPr lvl="1" eaLnBrk="1" hangingPunct="1"/>
            <a:endParaRPr lang="en-US" altLang="en-US" dirty="0"/>
          </a:p>
          <a:p>
            <a:pPr marL="0" indent="0" eaLnBrk="1" hangingPunct="1">
              <a:buNone/>
            </a:pPr>
            <a:endParaRPr lang="en-US" altLang="en-US" dirty="0"/>
          </a:p>
          <a:p>
            <a:pPr eaLnBrk="1" hangingPunct="1"/>
            <a:endParaRPr lang="en-US" altLang="en-US" dirty="0"/>
          </a:p>
        </p:txBody>
      </p:sp>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758" y="4716281"/>
            <a:ext cx="2707054" cy="13905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808" y="1445337"/>
            <a:ext cx="2870200" cy="1881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FD0AE77-BD58-924B-B88A-864CECC0E5BB}" type="slidenum">
              <a:rPr lang="en-US" smtClean="0"/>
              <a:t>35</a:t>
            </a:fld>
            <a:endParaRPr lang="en-US" dirty="0"/>
          </a:p>
        </p:txBody>
      </p:sp>
    </p:spTree>
    <p:extLst>
      <p:ext uri="{BB962C8B-B14F-4D97-AF65-F5344CB8AC3E}">
        <p14:creationId xmlns:p14="http://schemas.microsoft.com/office/powerpoint/2010/main" val="310057030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US" altLang="en-US" sz="2600" dirty="0"/>
              <a:t>Reports Available for Review</a:t>
            </a:r>
          </a:p>
        </p:txBody>
      </p:sp>
      <p:sp>
        <p:nvSpPr>
          <p:cNvPr id="16387" name="Content Placeholder 2"/>
          <p:cNvSpPr>
            <a:spLocks noGrp="1"/>
          </p:cNvSpPr>
          <p:nvPr>
            <p:ph type="subTitle" idx="1"/>
          </p:nvPr>
        </p:nvSpPr>
        <p:spPr>
          <a:xfrm>
            <a:off x="693642" y="1165275"/>
            <a:ext cx="7708354" cy="4906504"/>
          </a:xfrm>
        </p:spPr>
        <p:txBody>
          <a:bodyPr/>
          <a:lstStyle/>
          <a:p>
            <a:pPr marL="342900" indent="-342900">
              <a:buFont typeface="Arial"/>
              <a:buChar char="•"/>
            </a:pPr>
            <a:r>
              <a:rPr lang="en-US" altLang="en-US" b="0" dirty="0">
                <a:solidFill>
                  <a:srgbClr val="000000"/>
                </a:solidFill>
              </a:rPr>
              <a:t>Reports located on NPSTC website, </a:t>
            </a:r>
            <a:r>
              <a:rPr lang="en-US" altLang="en-US" b="0" i="1" dirty="0" err="1">
                <a:solidFill>
                  <a:srgbClr val="000000"/>
                </a:solidFill>
              </a:rPr>
              <a:t>www.npstc.org</a:t>
            </a:r>
            <a:r>
              <a:rPr lang="en-US" altLang="en-US" b="0" dirty="0">
                <a:solidFill>
                  <a:srgbClr val="000000"/>
                </a:solidFill>
              </a:rPr>
              <a:t> </a:t>
            </a:r>
          </a:p>
          <a:p>
            <a:pPr marL="793750" lvl="1">
              <a:buFont typeface="Lucida Grande"/>
              <a:buChar char="–"/>
            </a:pPr>
            <a:r>
              <a:rPr lang="en-US" altLang="en-US" dirty="0">
                <a:solidFill>
                  <a:srgbClr val="000000"/>
                </a:solidFill>
              </a:rPr>
              <a:t>Master 700 MHz Broadband SOR </a:t>
            </a:r>
          </a:p>
          <a:p>
            <a:pPr marL="793750" lvl="1">
              <a:buFont typeface="Lucida Grande"/>
              <a:buChar char="–"/>
            </a:pPr>
            <a:r>
              <a:rPr lang="en-US" altLang="en-US" dirty="0">
                <a:solidFill>
                  <a:srgbClr val="000000"/>
                </a:solidFill>
              </a:rPr>
              <a:t>Launch SOR Qualitative  </a:t>
            </a:r>
          </a:p>
          <a:p>
            <a:pPr marL="793750" lvl="1">
              <a:buFont typeface="Lucida Grande"/>
              <a:buChar char="–"/>
            </a:pPr>
            <a:r>
              <a:rPr lang="en-US" altLang="en-US" dirty="0">
                <a:solidFill>
                  <a:srgbClr val="000000"/>
                </a:solidFill>
              </a:rPr>
              <a:t>Mission Critical Voice Over LTE </a:t>
            </a:r>
          </a:p>
          <a:p>
            <a:pPr marL="793750" lvl="1">
              <a:buFont typeface="Lucida Grande"/>
              <a:buChar char="–"/>
            </a:pPr>
            <a:r>
              <a:rPr lang="en-US" altLang="en-US" dirty="0">
                <a:solidFill>
                  <a:srgbClr val="000000"/>
                </a:solidFill>
              </a:rPr>
              <a:t>Public Safety Grade and Site Hardening Requirements</a:t>
            </a:r>
          </a:p>
          <a:p>
            <a:pPr marL="793750" lvl="1">
              <a:buFont typeface="Lucida Grande"/>
              <a:buChar char="–"/>
            </a:pPr>
            <a:r>
              <a:rPr lang="en-US" altLang="en-US" dirty="0">
                <a:solidFill>
                  <a:srgbClr val="000000"/>
                </a:solidFill>
              </a:rPr>
              <a:t>Local Control Definitions</a:t>
            </a:r>
          </a:p>
          <a:p>
            <a:pPr marL="793750" lvl="1">
              <a:buFont typeface="Lucida Grande"/>
              <a:buChar char="–"/>
            </a:pPr>
            <a:r>
              <a:rPr lang="en-US" altLang="en-US" dirty="0">
                <a:solidFill>
                  <a:srgbClr val="000000"/>
                </a:solidFill>
              </a:rPr>
              <a:t>Priority and Quality of Service</a:t>
            </a:r>
          </a:p>
          <a:p>
            <a:pPr marL="793750" lvl="1">
              <a:buFont typeface="Lucida Grande"/>
              <a:buChar char="–"/>
            </a:pPr>
            <a:r>
              <a:rPr lang="en-US" altLang="en-US" dirty="0">
                <a:solidFill>
                  <a:srgbClr val="000000"/>
                </a:solidFill>
              </a:rPr>
              <a:t>Push to Talk Requirements for Public Safety</a:t>
            </a:r>
          </a:p>
          <a:p>
            <a:endParaRPr lang="en-US" altLang="en-US" dirty="0"/>
          </a:p>
          <a:p>
            <a:endParaRPr lang="en-US" altLang="en-US" dirty="0"/>
          </a:p>
        </p:txBody>
      </p:sp>
      <p:pic>
        <p:nvPicPr>
          <p:cNvPr id="2" name="Picture 1"/>
          <p:cNvPicPr>
            <a:picLocks noChangeAspect="1"/>
          </p:cNvPicPr>
          <p:nvPr/>
        </p:nvPicPr>
        <p:blipFill>
          <a:blip r:embed="rId2"/>
          <a:stretch>
            <a:fillRect/>
          </a:stretch>
        </p:blipFill>
        <p:spPr>
          <a:xfrm>
            <a:off x="5413908" y="4030214"/>
            <a:ext cx="3697666" cy="2788096"/>
          </a:xfrm>
          <a:prstGeom prst="rect">
            <a:avLst/>
          </a:prstGeom>
          <a:ln>
            <a:solidFill>
              <a:schemeClr val="accent1"/>
            </a:solidFill>
          </a:ln>
        </p:spPr>
      </p:pic>
      <p:sp>
        <p:nvSpPr>
          <p:cNvPr id="4" name="Isosceles Triangle 3"/>
          <p:cNvSpPr/>
          <p:nvPr/>
        </p:nvSpPr>
        <p:spPr>
          <a:xfrm rot="7343930">
            <a:off x="4637832" y="5241662"/>
            <a:ext cx="606669" cy="1427712"/>
          </a:xfrm>
          <a:prstGeom prst="triangle">
            <a:avLst>
              <a:gd name="adj" fmla="val 658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493759" y="4350334"/>
            <a:ext cx="2019048" cy="1533333"/>
          </a:xfrm>
          <a:prstGeom prst="rect">
            <a:avLst/>
          </a:prstGeom>
          <a:ln>
            <a:solidFill>
              <a:schemeClr val="accent1"/>
            </a:solidFill>
          </a:ln>
        </p:spPr>
      </p:pic>
      <p:sp>
        <p:nvSpPr>
          <p:cNvPr id="5" name="Slide Number Placeholder 4"/>
          <p:cNvSpPr>
            <a:spLocks noGrp="1"/>
          </p:cNvSpPr>
          <p:nvPr>
            <p:ph type="sldNum" sz="quarter" idx="12"/>
          </p:nvPr>
        </p:nvSpPr>
        <p:spPr/>
        <p:txBody>
          <a:bodyPr/>
          <a:lstStyle/>
          <a:p>
            <a:fld id="{8FD0AE77-BD58-924B-B88A-864CECC0E5BB}" type="slidenum">
              <a:rPr lang="en-US" smtClean="0"/>
              <a:t>36</a:t>
            </a:fld>
            <a:endParaRPr lang="en-US" dirty="0"/>
          </a:p>
        </p:txBody>
      </p:sp>
      <p:sp>
        <p:nvSpPr>
          <p:cNvPr id="8" name="Oval 2"/>
          <p:cNvSpPr>
            <a:spLocks noChangeArrowheads="1"/>
          </p:cNvSpPr>
          <p:nvPr/>
        </p:nvSpPr>
        <p:spPr bwMode="auto">
          <a:xfrm>
            <a:off x="2265265" y="4170981"/>
            <a:ext cx="2476035" cy="842522"/>
          </a:xfrm>
          <a:prstGeom prst="ellipse">
            <a:avLst/>
          </a:prstGeom>
          <a:solidFill>
            <a:schemeClr val="accent1">
              <a:alpha val="0"/>
            </a:schemeClr>
          </a:solidFill>
          <a:ln w="38100">
            <a:solidFill>
              <a:srgbClr val="FF0000"/>
            </a:solidFill>
            <a:round/>
            <a:headEnd/>
            <a:tailEnd/>
          </a:ln>
        </p:spPr>
        <p:txBody>
          <a:bodyPr/>
          <a:lstStyle/>
          <a:p>
            <a:endParaRPr lang="en-US"/>
          </a:p>
        </p:txBody>
      </p:sp>
    </p:spTree>
    <p:extLst>
      <p:ext uri="{BB962C8B-B14F-4D97-AF65-F5344CB8AC3E}">
        <p14:creationId xmlns:p14="http://schemas.microsoft.com/office/powerpoint/2010/main" val="39737596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501"/>
          <a:stretch/>
        </p:blipFill>
        <p:spPr>
          <a:xfrm>
            <a:off x="877594" y="1219200"/>
            <a:ext cx="4362621" cy="1657143"/>
          </a:xfrm>
          <a:prstGeom prst="rect">
            <a:avLst/>
          </a:prstGeom>
        </p:spPr>
      </p:pic>
      <p:sp>
        <p:nvSpPr>
          <p:cNvPr id="10242" name="Title 1"/>
          <p:cNvSpPr>
            <a:spLocks noGrp="1"/>
          </p:cNvSpPr>
          <p:nvPr>
            <p:ph type="ctrTitle"/>
          </p:nvPr>
        </p:nvSpPr>
        <p:spPr/>
        <p:txBody>
          <a:bodyPr/>
          <a:lstStyle/>
          <a:p>
            <a:r>
              <a:rPr lang="en-US" dirty="0">
                <a:latin typeface="Arial" charset="0"/>
                <a:ea typeface="MS PGothic" charset="0"/>
              </a:rPr>
              <a:t>NPSTC Participation Sign Up</a:t>
            </a:r>
          </a:p>
        </p:txBody>
      </p:sp>
      <p:sp>
        <p:nvSpPr>
          <p:cNvPr id="10244" name="Oval 2"/>
          <p:cNvSpPr>
            <a:spLocks noChangeArrowheads="1"/>
          </p:cNvSpPr>
          <p:nvPr/>
        </p:nvSpPr>
        <p:spPr bwMode="auto">
          <a:xfrm>
            <a:off x="2593732" y="1851408"/>
            <a:ext cx="1371600" cy="533400"/>
          </a:xfrm>
          <a:prstGeom prst="ellipse">
            <a:avLst/>
          </a:prstGeom>
          <a:solidFill>
            <a:schemeClr val="accent1">
              <a:alpha val="0"/>
            </a:schemeClr>
          </a:solidFill>
          <a:ln w="38100">
            <a:solidFill>
              <a:srgbClr val="FF0000"/>
            </a:solidFill>
            <a:round/>
            <a:headEnd/>
            <a:tailEnd/>
          </a:ln>
        </p:spPr>
        <p:txBody>
          <a:bodyPr/>
          <a:lstStyle/>
          <a:p>
            <a:endParaRPr lang="en-US"/>
          </a:p>
        </p:txBody>
      </p:sp>
      <p:pic>
        <p:nvPicPr>
          <p:cNvPr id="4" name="Picture 3"/>
          <p:cNvPicPr>
            <a:picLocks noChangeAspect="1"/>
          </p:cNvPicPr>
          <p:nvPr/>
        </p:nvPicPr>
        <p:blipFill>
          <a:blip r:embed="rId4"/>
          <a:stretch>
            <a:fillRect/>
          </a:stretch>
        </p:blipFill>
        <p:spPr>
          <a:xfrm>
            <a:off x="5743343" y="1219200"/>
            <a:ext cx="3217214" cy="5434561"/>
          </a:xfrm>
          <a:prstGeom prst="rect">
            <a:avLst/>
          </a:prstGeom>
        </p:spPr>
      </p:pic>
      <p:sp>
        <p:nvSpPr>
          <p:cNvPr id="5" name="Slide Number Placeholder 4"/>
          <p:cNvSpPr>
            <a:spLocks noGrp="1"/>
          </p:cNvSpPr>
          <p:nvPr>
            <p:ph type="sldNum" sz="quarter" idx="12"/>
          </p:nvPr>
        </p:nvSpPr>
        <p:spPr/>
        <p:txBody>
          <a:bodyPr/>
          <a:lstStyle/>
          <a:p>
            <a:fld id="{8FD0AE77-BD58-924B-B88A-864CECC0E5BB}" type="slidenum">
              <a:rPr lang="en-US" smtClean="0"/>
              <a:t>37</a:t>
            </a:fld>
            <a:endParaRPr lang="en-US" dirty="0"/>
          </a:p>
        </p:txBody>
      </p:sp>
    </p:spTree>
    <p:extLst>
      <p:ext uri="{BB962C8B-B14F-4D97-AF65-F5344CB8AC3E}">
        <p14:creationId xmlns:p14="http://schemas.microsoft.com/office/powerpoint/2010/main" val="207981651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dirty="0"/>
              <a:t>Questions?</a:t>
            </a:r>
          </a:p>
          <a:p>
            <a:r>
              <a:rPr lang="en-US" dirty="0">
                <a:solidFill>
                  <a:srgbClr val="FFFFFF"/>
                </a:solidFill>
              </a:rPr>
              <a:t>support@npstc.org </a:t>
            </a:r>
            <a:r>
              <a:rPr lang="en-US" dirty="0"/>
              <a:t>| 1.800.807.4755</a:t>
            </a:r>
          </a:p>
          <a:p>
            <a:endParaRPr lang="en-US" dirty="0"/>
          </a:p>
        </p:txBody>
      </p:sp>
    </p:spTree>
    <p:extLst>
      <p:ext uri="{BB962C8B-B14F-4D97-AF65-F5344CB8AC3E}">
        <p14:creationId xmlns:p14="http://schemas.microsoft.com/office/powerpoint/2010/main" val="250658814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dirty="0"/>
              <a:t>NPSTC Governing Board</a:t>
            </a:r>
            <a:br>
              <a:rPr lang="en-US" sz="3200" dirty="0"/>
            </a:br>
            <a:r>
              <a:rPr lang="en-US" sz="3200" dirty="0"/>
              <a:t>(Voting Member Organizations)</a:t>
            </a:r>
          </a:p>
        </p:txBody>
      </p:sp>
      <p:sp>
        <p:nvSpPr>
          <p:cNvPr id="21" name="Slide Number Placeholder 20"/>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7272355-F3BB-024F-AD33-5777A50EBE71}"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b="0" i="0" u="none" strike="noStrike" kern="0" cap="none" spc="0" normalizeH="0" baseline="0" noProof="0" dirty="0">
              <a:ln>
                <a:noFill/>
              </a:ln>
              <a:solidFill>
                <a:sysClr val="windowText" lastClr="000000"/>
              </a:solidFill>
              <a:effectLst/>
              <a:uLnTx/>
              <a:uFillTx/>
            </a:endParaRPr>
          </a:p>
        </p:txBody>
      </p:sp>
      <p:grpSp>
        <p:nvGrpSpPr>
          <p:cNvPr id="20" name="Group 19"/>
          <p:cNvGrpSpPr/>
          <p:nvPr/>
        </p:nvGrpSpPr>
        <p:grpSpPr>
          <a:xfrm>
            <a:off x="114822" y="1259515"/>
            <a:ext cx="8991600" cy="4872575"/>
            <a:chOff x="152400" y="1096677"/>
            <a:chExt cx="8991600" cy="4872575"/>
          </a:xfrm>
        </p:grpSpPr>
        <p:pic>
          <p:nvPicPr>
            <p:cNvPr id="4" name="Picture 4" descr="http://www.fishwildlife.org/images/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04" y="3666937"/>
              <a:ext cx="1133212" cy="1049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fcca-usa.org/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466" y="3778055"/>
              <a:ext cx="781134" cy="1021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AFC - International Association of Fire Chief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652" y="1165452"/>
              <a:ext cx="1078748" cy="1047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4" descr="National Association of State Technology Direct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260932"/>
              <a:ext cx="4472535" cy="708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6" descr="http://www.nena.org/resource/resmgr/mainpages/NENA_Header_Graphi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340" y="2644537"/>
              <a:ext cx="3079860" cy="635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8" descr="National Sheriff's Associ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386" y="1096677"/>
              <a:ext cx="5562600" cy="10907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3755" y="2521798"/>
              <a:ext cx="1329045" cy="834134"/>
            </a:xfrm>
            <a:prstGeom prst="rect">
              <a:avLst/>
            </a:prstGeom>
            <a:noFill/>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4200" y="5260932"/>
              <a:ext cx="1850261" cy="651954"/>
            </a:xfrm>
            <a:prstGeom prst="rect">
              <a:avLst/>
            </a:prstGeom>
            <a:noFill/>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29600" y="1200617"/>
              <a:ext cx="800294" cy="944348"/>
            </a:xfrm>
            <a:prstGeom prst="rect">
              <a:avLst/>
            </a:prstGeom>
            <a:noFill/>
          </p:spPr>
        </p:pic>
        <p:pic>
          <p:nvPicPr>
            <p:cNvPr id="13" name="Picture 24" descr="http://www.florida.imsasafety.org/index_htm_files/2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145" y="2490888"/>
              <a:ext cx="1752855" cy="9412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transportation.org/_layouts/15/images/AASHTOPublicFacing/aashto_footer_logo.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6807" y="4078925"/>
              <a:ext cx="2164593" cy="3992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81400" y="3677354"/>
              <a:ext cx="1035042" cy="1039199"/>
            </a:xfrm>
            <a:prstGeom prst="rect">
              <a:avLst/>
            </a:prstGeom>
            <a:noFill/>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6304" y="4949464"/>
              <a:ext cx="1648696" cy="989218"/>
            </a:xfrm>
            <a:prstGeom prst="rect">
              <a:avLst/>
            </a:prstGeom>
            <a:noFill/>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9978" y="1108574"/>
              <a:ext cx="1068084" cy="1104358"/>
            </a:xfrm>
            <a:prstGeom prst="rect">
              <a:avLst/>
            </a:prstGeom>
            <a:noFill/>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2400" y="2683592"/>
              <a:ext cx="1625620" cy="650944"/>
            </a:xfrm>
            <a:prstGeom prst="rect">
              <a:avLst/>
            </a:prstGeom>
            <a:noFill/>
          </p:spPr>
        </p:pic>
        <p:pic>
          <p:nvPicPr>
            <p:cNvPr id="19" name="Picture 6" descr="http://www.qsl.net/aa9ro/arrl_logo.bmp"/>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77200" y="3523572"/>
              <a:ext cx="613161" cy="13698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93299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NPSTC Structure</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7272355-F3BB-024F-AD33-5777A50EBE71}"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b="0" i="0" u="none" strike="noStrike" kern="0" cap="none" spc="0" normalizeH="0" baseline="0" noProof="0" dirty="0">
              <a:ln>
                <a:noFill/>
              </a:ln>
              <a:solidFill>
                <a:sysClr val="windowText" lastClr="000000"/>
              </a:solidFill>
              <a:effectLst/>
              <a:uLnTx/>
              <a:uFillTx/>
            </a:endParaRPr>
          </a:p>
        </p:txBody>
      </p:sp>
      <p:grpSp>
        <p:nvGrpSpPr>
          <p:cNvPr id="3" name="Group 2"/>
          <p:cNvGrpSpPr/>
          <p:nvPr/>
        </p:nvGrpSpPr>
        <p:grpSpPr>
          <a:xfrm>
            <a:off x="417576" y="1752602"/>
            <a:ext cx="8330184" cy="2895600"/>
            <a:chOff x="432816" y="1752600"/>
            <a:chExt cx="8330184" cy="2895600"/>
          </a:xfrm>
        </p:grpSpPr>
        <p:sp>
          <p:nvSpPr>
            <p:cNvPr id="4" name="Rectangle 3"/>
            <p:cNvSpPr/>
            <p:nvPr/>
          </p:nvSpPr>
          <p:spPr bwMode="auto">
            <a:xfrm>
              <a:off x="723900" y="1752600"/>
              <a:ext cx="7696200" cy="914400"/>
            </a:xfrm>
            <a:prstGeom prst="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Arial"/>
                  <a:cs typeface="Arial"/>
                </a:rPr>
                <a:t>Governing Board</a:t>
              </a:r>
            </a:p>
          </p:txBody>
        </p:sp>
        <p:sp>
          <p:nvSpPr>
            <p:cNvPr id="7" name="Rectangle 6"/>
            <p:cNvSpPr/>
            <p:nvPr/>
          </p:nvSpPr>
          <p:spPr bwMode="auto">
            <a:xfrm>
              <a:off x="432816" y="3505200"/>
              <a:ext cx="2209800" cy="1143000"/>
            </a:xfrm>
            <a:prstGeom prst="rect">
              <a:avLst/>
            </a:prstGeom>
            <a:solidFill>
              <a:srgbClr val="EB9930">
                <a:alpha val="7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a:cs typeface="Arial"/>
                </a:rPr>
                <a:t>Spectrum Management Committee</a:t>
              </a:r>
            </a:p>
          </p:txBody>
        </p:sp>
        <p:sp>
          <p:nvSpPr>
            <p:cNvPr id="8" name="Rectangle 7"/>
            <p:cNvSpPr/>
            <p:nvPr/>
          </p:nvSpPr>
          <p:spPr bwMode="auto">
            <a:xfrm>
              <a:off x="3480816" y="3505200"/>
              <a:ext cx="2209800" cy="1143000"/>
            </a:xfrm>
            <a:prstGeom prst="rect">
              <a:avLst/>
            </a:prstGeom>
            <a:solidFill>
              <a:srgbClr val="EB9930">
                <a:alpha val="7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a:cs typeface="Arial"/>
                </a:rPr>
                <a:t>Interoperability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a:cs typeface="Arial"/>
                </a:rPr>
                <a:t>Committee</a:t>
              </a:r>
            </a:p>
          </p:txBody>
        </p:sp>
        <p:sp>
          <p:nvSpPr>
            <p:cNvPr id="9" name="Rectangle 8"/>
            <p:cNvSpPr/>
            <p:nvPr/>
          </p:nvSpPr>
          <p:spPr bwMode="auto">
            <a:xfrm>
              <a:off x="6553200" y="3505200"/>
              <a:ext cx="2209800" cy="1143000"/>
            </a:xfrm>
            <a:prstGeom prst="rect">
              <a:avLst/>
            </a:prstGeom>
            <a:solidFill>
              <a:srgbClr val="EB9930">
                <a:alpha val="7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a:cs typeface="Arial"/>
                </a:rPr>
                <a:t>Technology and Broadband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a:cs typeface="Arial"/>
                </a:rPr>
                <a:t>Committee</a:t>
              </a:r>
            </a:p>
          </p:txBody>
        </p:sp>
        <p:cxnSp>
          <p:nvCxnSpPr>
            <p:cNvPr id="27" name="Straight Connector 26"/>
            <p:cNvCxnSpPr/>
            <p:nvPr/>
          </p:nvCxnSpPr>
          <p:spPr bwMode="auto">
            <a:xfrm>
              <a:off x="1524000" y="2667000"/>
              <a:ext cx="0" cy="838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4572000" y="2667000"/>
              <a:ext cx="0" cy="838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7620000" y="2667000"/>
              <a:ext cx="0" cy="838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5" name="TextBox 4"/>
          <p:cNvSpPr txBox="1"/>
          <p:nvPr/>
        </p:nvSpPr>
        <p:spPr>
          <a:xfrm>
            <a:off x="2470489" y="5743073"/>
            <a:ext cx="4341090" cy="523220"/>
          </a:xfrm>
          <a:prstGeom prst="rect">
            <a:avLst/>
          </a:prstGeom>
          <a:noFill/>
          <a:ln w="28575" cmpd="dbl">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800000"/>
                </a:solidFill>
                <a:effectLst/>
                <a:uLnTx/>
                <a:uFillTx/>
              </a:rPr>
              <a:t>NPSTC Relies on Volunteers</a:t>
            </a:r>
          </a:p>
        </p:txBody>
      </p:sp>
      <p:sp>
        <p:nvSpPr>
          <p:cNvPr id="13" name="TextBox 12"/>
          <p:cNvSpPr txBox="1"/>
          <p:nvPr/>
        </p:nvSpPr>
        <p:spPr>
          <a:xfrm>
            <a:off x="311983" y="4909536"/>
            <a:ext cx="880661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Each Committee hosts various working groups and task groups </a:t>
            </a:r>
          </a:p>
        </p:txBody>
      </p:sp>
    </p:spTree>
    <p:extLst>
      <p:ext uri="{BB962C8B-B14F-4D97-AF65-F5344CB8AC3E}">
        <p14:creationId xmlns:p14="http://schemas.microsoft.com/office/powerpoint/2010/main" val="40716071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Interoperability</a:t>
            </a:r>
            <a:r>
              <a:rPr lang="en-US" dirty="0">
                <a:solidFill>
                  <a:srgbClr val="000000"/>
                </a:solidFill>
              </a:rPr>
              <a:t> </a:t>
            </a:r>
            <a:r>
              <a:rPr lang="en-US" dirty="0"/>
              <a:t>Committee</a:t>
            </a:r>
          </a:p>
        </p:txBody>
      </p:sp>
      <p:sp>
        <p:nvSpPr>
          <p:cNvPr id="3" name="Text Placeholder 2"/>
          <p:cNvSpPr>
            <a:spLocks noGrp="1"/>
          </p:cNvSpPr>
          <p:nvPr>
            <p:ph type="subTitle" idx="1"/>
          </p:nvPr>
        </p:nvSpPr>
        <p:spPr/>
        <p:txBody>
          <a:bodyPr/>
          <a:lstStyle/>
          <a:p>
            <a:r>
              <a:rPr lang="en-US" dirty="0"/>
              <a:t>John Lenihan, Chair | Don Root, Vice Chair</a:t>
            </a:r>
          </a:p>
          <a:p>
            <a:endParaRPr lang="en-US" dirty="0"/>
          </a:p>
        </p:txBody>
      </p:sp>
      <p:sp>
        <p:nvSpPr>
          <p:cNvPr id="4" name="Slide Number Placeholder 3"/>
          <p:cNvSpPr>
            <a:spLocks noGrp="1"/>
          </p:cNvSpPr>
          <p:nvPr>
            <p:ph type="sldNum" sz="quarter" idx="12"/>
          </p:nvPr>
        </p:nvSpPr>
        <p:spPr/>
        <p:txBody>
          <a:bodyPr/>
          <a:lstStyle/>
          <a:p>
            <a:fld id="{72B28D19-2F09-C84D-AEEF-48F6C43FB5D1}" type="slidenum">
              <a:rPr lang="en-US" sz="1100" smtClean="0">
                <a:solidFill>
                  <a:srgbClr val="000000"/>
                </a:solidFill>
              </a:rPr>
              <a:pPr/>
              <a:t>6</a:t>
            </a:fld>
            <a:endParaRPr lang="en-US" sz="1100" dirty="0">
              <a:solidFill>
                <a:srgbClr val="000000"/>
              </a:solidFill>
            </a:endParaRPr>
          </a:p>
        </p:txBody>
      </p:sp>
    </p:spTree>
    <p:extLst>
      <p:ext uri="{BB962C8B-B14F-4D97-AF65-F5344CB8AC3E}">
        <p14:creationId xmlns:p14="http://schemas.microsoft.com/office/powerpoint/2010/main" val="1527155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Interoperability Committee </a:t>
            </a:r>
          </a:p>
        </p:txBody>
      </p:sp>
      <p:sp>
        <p:nvSpPr>
          <p:cNvPr id="3" name="Subtitle 2"/>
          <p:cNvSpPr>
            <a:spLocks noGrp="1"/>
          </p:cNvSpPr>
          <p:nvPr>
            <p:ph type="subTitle" idx="1"/>
          </p:nvPr>
        </p:nvSpPr>
        <p:spPr>
          <a:xfrm>
            <a:off x="946907" y="1231805"/>
            <a:ext cx="6964516" cy="5359146"/>
          </a:xfrm>
        </p:spPr>
        <p:txBody>
          <a:bodyPr/>
          <a:lstStyle/>
          <a:p>
            <a:pPr marL="342900" indent="-342900">
              <a:buFont typeface="Arial"/>
              <a:buChar char="•"/>
            </a:pPr>
            <a:r>
              <a:rPr lang="en-US" b="0" dirty="0"/>
              <a:t>Encryption Issues</a:t>
            </a:r>
          </a:p>
          <a:p>
            <a:pPr marL="798513" indent="-341313">
              <a:buFont typeface="Lucida Grande"/>
              <a:buChar char="–"/>
            </a:pPr>
            <a:r>
              <a:rPr lang="en-US" sz="2000" b="0" dirty="0"/>
              <a:t>The Interoperability Committee is reviewing how public safety agencies are using encryption and the impact when encryption is used on interoperability channels.</a:t>
            </a:r>
          </a:p>
          <a:p>
            <a:pPr marL="798513" indent="-341313">
              <a:buFont typeface="Lucida Grande"/>
              <a:buChar char="–"/>
            </a:pPr>
            <a:r>
              <a:rPr lang="en-US" sz="2000" b="0" dirty="0"/>
              <a:t>The input received will be submitted to the NPSTC Governing Board for review and possible adoption of a position statement.</a:t>
            </a:r>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7</a:t>
            </a:fld>
            <a:endParaRPr lang="en-US" dirty="0"/>
          </a:p>
        </p:txBody>
      </p:sp>
    </p:spTree>
    <p:extLst>
      <p:ext uri="{BB962C8B-B14F-4D97-AF65-F5344CB8AC3E}">
        <p14:creationId xmlns:p14="http://schemas.microsoft.com/office/powerpoint/2010/main" val="19121330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Interoperability Committee </a:t>
            </a:r>
          </a:p>
        </p:txBody>
      </p:sp>
      <p:sp>
        <p:nvSpPr>
          <p:cNvPr id="3" name="Subtitle 2"/>
          <p:cNvSpPr>
            <a:spLocks noGrp="1"/>
          </p:cNvSpPr>
          <p:nvPr>
            <p:ph type="subTitle" idx="1"/>
          </p:nvPr>
        </p:nvSpPr>
        <p:spPr>
          <a:xfrm>
            <a:off x="1115115" y="1142547"/>
            <a:ext cx="6964516" cy="5359146"/>
          </a:xfrm>
        </p:spPr>
        <p:txBody>
          <a:bodyPr/>
          <a:lstStyle/>
          <a:p>
            <a:pPr marL="342900" indent="-342900">
              <a:buFont typeface="Arial"/>
              <a:buChar char="•"/>
            </a:pPr>
            <a:r>
              <a:rPr lang="en-US" b="0" dirty="0"/>
              <a:t>Cross Border Working Group – Steve Mallory, Working Group Chair</a:t>
            </a:r>
          </a:p>
          <a:p>
            <a:pPr marL="798513" indent="-341313">
              <a:buFont typeface="Lucida Grande"/>
              <a:buChar char="–"/>
            </a:pPr>
            <a:r>
              <a:rPr lang="en-US" sz="2000" b="0" dirty="0"/>
              <a:t>Joint </a:t>
            </a:r>
            <a:r>
              <a:rPr lang="en-US" sz="2000" b="0" dirty="0" smtClean="0"/>
              <a:t>working </a:t>
            </a:r>
            <a:r>
              <a:rPr lang="en-US" sz="2000" b="0" dirty="0"/>
              <a:t>group with the Canadian Interoperability Technology Interest Group (CITIG)</a:t>
            </a:r>
          </a:p>
          <a:p>
            <a:pPr marL="798513" indent="-341313">
              <a:buFont typeface="Lucida Grande"/>
              <a:buChar char="–"/>
            </a:pPr>
            <a:r>
              <a:rPr lang="en-US" sz="2000" b="0" dirty="0"/>
              <a:t>Published a comprehensive report on cross border communications issues and best practices and a report on mobile and portable radio use at the US/Canadian border.</a:t>
            </a:r>
          </a:p>
          <a:p>
            <a:pPr marL="798513" indent="-341313">
              <a:buFont typeface="Lucida Grande"/>
              <a:buChar char="–"/>
            </a:pPr>
            <a:r>
              <a:rPr lang="en-US" sz="2000" b="0" dirty="0"/>
              <a:t>Currently working on:</a:t>
            </a:r>
          </a:p>
          <a:p>
            <a:pPr marL="1254125" indent="-339725">
              <a:buFont typeface="Arial"/>
              <a:buChar char="•"/>
            </a:pPr>
            <a:r>
              <a:rPr lang="en-US" sz="1600" b="0" dirty="0" smtClean="0"/>
              <a:t>Report </a:t>
            </a:r>
            <a:r>
              <a:rPr lang="en-US" sz="1600" b="0" dirty="0"/>
              <a:t>detailing all I/O channels along the </a:t>
            </a:r>
            <a:r>
              <a:rPr lang="en-US" sz="1600" b="0" dirty="0" smtClean="0"/>
              <a:t>border.</a:t>
            </a:r>
          </a:p>
          <a:p>
            <a:pPr marL="1254125" indent="-339725">
              <a:buFont typeface="Arial"/>
              <a:buChar char="•"/>
            </a:pPr>
            <a:r>
              <a:rPr lang="en-US" sz="1600" b="0" dirty="0" smtClean="0"/>
              <a:t>Report </a:t>
            </a:r>
            <a:r>
              <a:rPr lang="en-US" sz="1600" b="0" dirty="0"/>
              <a:t>detailing cross border base station licensing </a:t>
            </a:r>
            <a:r>
              <a:rPr lang="en-US" sz="1600" b="0" dirty="0" smtClean="0"/>
              <a:t>process.</a:t>
            </a:r>
          </a:p>
          <a:p>
            <a:pPr marL="1254125" indent="-339725">
              <a:buFont typeface="Arial"/>
              <a:buChar char="•"/>
            </a:pPr>
            <a:r>
              <a:rPr lang="en-US" sz="1600" b="0" dirty="0" smtClean="0"/>
              <a:t>Report </a:t>
            </a:r>
            <a:r>
              <a:rPr lang="en-US" sz="1600" b="0" dirty="0"/>
              <a:t>on Emergency Vehicle Border Crossing best practices.</a:t>
            </a:r>
          </a:p>
          <a:p>
            <a:pPr marL="798513" indent="-341313">
              <a:buFont typeface="Lucida Grande"/>
              <a:buChar char="–"/>
            </a:pPr>
            <a:r>
              <a:rPr lang="en-US" sz="2000" b="0" dirty="0"/>
              <a:t>Receive presentations from Border Interoperability Demonstration Project Grant (BIDP) agencies</a:t>
            </a:r>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8</a:t>
            </a:fld>
            <a:endParaRPr lang="en-US" dirty="0"/>
          </a:p>
        </p:txBody>
      </p:sp>
    </p:spTree>
    <p:extLst>
      <p:ext uri="{BB962C8B-B14F-4D97-AF65-F5344CB8AC3E}">
        <p14:creationId xmlns:p14="http://schemas.microsoft.com/office/powerpoint/2010/main" val="42268232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Interoperability Committee </a:t>
            </a:r>
          </a:p>
        </p:txBody>
      </p:sp>
      <p:sp>
        <p:nvSpPr>
          <p:cNvPr id="3" name="Subtitle 2"/>
          <p:cNvSpPr>
            <a:spLocks noGrp="1"/>
          </p:cNvSpPr>
          <p:nvPr>
            <p:ph type="subTitle" idx="1"/>
          </p:nvPr>
        </p:nvSpPr>
        <p:spPr>
          <a:xfrm>
            <a:off x="789911" y="1130678"/>
            <a:ext cx="8186648" cy="5244508"/>
          </a:xfrm>
        </p:spPr>
        <p:txBody>
          <a:bodyPr/>
          <a:lstStyle/>
          <a:p>
            <a:pPr marL="342900" indent="-342900">
              <a:buFont typeface="Arial"/>
              <a:buChar char="•"/>
            </a:pPr>
            <a:r>
              <a:rPr lang="en-US" b="0" dirty="0"/>
              <a:t>Common Channel Naming Working Group</a:t>
            </a:r>
          </a:p>
          <a:p>
            <a:pPr marL="922338" indent="-347663">
              <a:buFont typeface="Lucida Grande"/>
              <a:buChar char="–"/>
            </a:pPr>
            <a:r>
              <a:rPr lang="en-US" sz="2000" b="0" dirty="0"/>
              <a:t>NPSTC developed a common channel naming document and APCO developed a standard from that document. Channel names were synchronized with the OEC NIFOG.</a:t>
            </a:r>
          </a:p>
          <a:p>
            <a:pPr marL="922338" indent="-347663">
              <a:buFont typeface="Lucida Grande"/>
              <a:buChar char="–"/>
            </a:pPr>
            <a:r>
              <a:rPr lang="en-US" sz="2000" b="0" dirty="0"/>
              <a:t>Currently, the 2012 standard is being updated:</a:t>
            </a:r>
          </a:p>
          <a:p>
            <a:pPr marL="1322388" lvl="1" indent="-400050"/>
            <a:r>
              <a:rPr lang="en-US" sz="1600" dirty="0">
                <a:solidFill>
                  <a:srgbClr val="000000"/>
                </a:solidFill>
              </a:rPr>
              <a:t>Updated introduction to acknowledge 2014 FCC order </a:t>
            </a:r>
          </a:p>
          <a:p>
            <a:pPr marL="1322388" lvl="1" indent="-400050"/>
            <a:r>
              <a:rPr lang="en-US" sz="1600" dirty="0">
                <a:solidFill>
                  <a:srgbClr val="000000"/>
                </a:solidFill>
              </a:rPr>
              <a:t>Integrate 700 MHz Air-Ground Channels “AG” </a:t>
            </a:r>
            <a:r>
              <a:rPr lang="en-US" sz="1600" dirty="0" smtClean="0">
                <a:solidFill>
                  <a:srgbClr val="000000"/>
                </a:solidFill>
              </a:rPr>
              <a:t>(</a:t>
            </a:r>
            <a:r>
              <a:rPr lang="en-US" sz="1600" dirty="0">
                <a:solidFill>
                  <a:srgbClr val="000000"/>
                </a:solidFill>
              </a:rPr>
              <a:t>7AG78, 7AG80,7AG85, 7AG88 including “D”) </a:t>
            </a:r>
          </a:p>
          <a:p>
            <a:pPr marL="1322388" lvl="1" indent="-400050"/>
            <a:r>
              <a:rPr lang="en-US" sz="1600" dirty="0">
                <a:solidFill>
                  <a:srgbClr val="000000"/>
                </a:solidFill>
              </a:rPr>
              <a:t>Reformat Appendix Tables to follow NIMS ICS-217A format </a:t>
            </a:r>
          </a:p>
          <a:p>
            <a:pPr marL="1322388" lvl="1" indent="-400050"/>
            <a:r>
              <a:rPr lang="en-US" sz="1600" dirty="0">
                <a:solidFill>
                  <a:srgbClr val="000000"/>
                </a:solidFill>
              </a:rPr>
              <a:t>Add 155.1600 as a common-use channel for SAR (VSAR16) </a:t>
            </a:r>
          </a:p>
          <a:p>
            <a:pPr marL="1322388" lvl="1" indent="-400050"/>
            <a:r>
              <a:rPr lang="en-US" sz="1600" dirty="0">
                <a:solidFill>
                  <a:srgbClr val="000000"/>
                </a:solidFill>
              </a:rPr>
              <a:t>Clarified PL code of 156.7 with allowance for 136.5 for transportable relay stations on the VTAC channels. </a:t>
            </a:r>
          </a:p>
          <a:p>
            <a:pPr marL="914400" lvl="1" indent="-403225" defTabSz="0">
              <a:buFont typeface="Lucida Grande"/>
              <a:buChar char="–"/>
            </a:pPr>
            <a:r>
              <a:rPr lang="en-US" sz="2000" b="0" dirty="0">
                <a:solidFill>
                  <a:schemeClr val="tx1"/>
                </a:solidFill>
              </a:rPr>
              <a:t>The Working Group also completed a best practice naming methodology report for state mutual aid channels.</a:t>
            </a:r>
          </a:p>
        </p:txBody>
      </p:sp>
      <p:sp>
        <p:nvSpPr>
          <p:cNvPr id="4" name="Slide Number Placeholder 3"/>
          <p:cNvSpPr>
            <a:spLocks noGrp="1"/>
          </p:cNvSpPr>
          <p:nvPr>
            <p:ph type="sldNum" sz="quarter" idx="12"/>
          </p:nvPr>
        </p:nvSpPr>
        <p:spPr>
          <a:prstGeom prst="rect">
            <a:avLst/>
          </a:prstGeom>
        </p:spPr>
        <p:txBody>
          <a:bodyPr/>
          <a:lstStyle/>
          <a:p>
            <a:fld id="{8FD0AE77-BD58-924B-B88A-864CECC0E5BB}" type="slidenum">
              <a:rPr lang="en-US" smtClean="0"/>
              <a:t>9</a:t>
            </a:fld>
            <a:endParaRPr lang="en-US" dirty="0"/>
          </a:p>
        </p:txBody>
      </p:sp>
    </p:spTree>
    <p:extLst>
      <p:ext uri="{BB962C8B-B14F-4D97-AF65-F5344CB8AC3E}">
        <p14:creationId xmlns:p14="http://schemas.microsoft.com/office/powerpoint/2010/main" val="27202708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2164</TotalTime>
  <Words>1974</Words>
  <Application>Microsoft Macintosh PowerPoint</Application>
  <PresentationFormat>On-screen Show (4:3)</PresentationFormat>
  <Paragraphs>316</Paragraphs>
  <Slides>38</Slides>
  <Notes>4</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Section Dividers</vt:lpstr>
      <vt:lpstr>1_Layout</vt:lpstr>
      <vt:lpstr>National Public Safety Telecommunications Council Overview</vt:lpstr>
      <vt:lpstr>Welcome and Opening</vt:lpstr>
      <vt:lpstr>NPSTC Mission Statement</vt:lpstr>
      <vt:lpstr>NPSTC Governing Board (Voting Member Organizations)</vt:lpstr>
      <vt:lpstr>NPSTC Structure</vt:lpstr>
      <vt:lpstr>Interoperability Committee</vt:lpstr>
      <vt:lpstr>Interoperability Committee </vt:lpstr>
      <vt:lpstr>Interoperability Committee </vt:lpstr>
      <vt:lpstr>Interoperability Committee </vt:lpstr>
      <vt:lpstr>Interoperability Committee</vt:lpstr>
      <vt:lpstr>Interoperability Committee</vt:lpstr>
      <vt:lpstr>Interoperability Committee</vt:lpstr>
      <vt:lpstr>Spectrum Management Committee</vt:lpstr>
      <vt:lpstr>Spectrum Management Committee</vt:lpstr>
      <vt:lpstr>Spectrum Management Committee</vt:lpstr>
      <vt:lpstr>Spectrum Management Committee</vt:lpstr>
      <vt:lpstr>Filings Completed in 2015 (page 1 of 2)</vt:lpstr>
      <vt:lpstr> </vt:lpstr>
      <vt:lpstr>Technology and Broadband Committee</vt:lpstr>
      <vt:lpstr>Technology and Broadband Committee</vt:lpstr>
      <vt:lpstr>Technology and Broadband Committee</vt:lpstr>
      <vt:lpstr>Technology and Broadband Committee</vt:lpstr>
      <vt:lpstr>Technology and Broadband Committee</vt:lpstr>
      <vt:lpstr>Technology and Broadband Committee</vt:lpstr>
      <vt:lpstr>Technology and Broadband Committee</vt:lpstr>
      <vt:lpstr>Technology and Broadband Committee</vt:lpstr>
      <vt:lpstr>Technology and Broadband Committee</vt:lpstr>
      <vt:lpstr>Technology and Broadband Committee</vt:lpstr>
      <vt:lpstr>NPSTC Working Group Goals</vt:lpstr>
      <vt:lpstr>NPSTC Working Group Goals</vt:lpstr>
      <vt:lpstr>Working Group Activity Process</vt:lpstr>
      <vt:lpstr>How To Get Involved</vt:lpstr>
      <vt:lpstr>NPSTC Website and Calendar </vt:lpstr>
      <vt:lpstr>National Interoperability Exchange (NIIX)</vt:lpstr>
      <vt:lpstr>Social Media Outreach</vt:lpstr>
      <vt:lpstr>Reports Available for Review</vt:lpstr>
      <vt:lpstr>NPSTC Participation Sign Up</vt:lpstr>
      <vt:lpstr>Thank you!</vt:lpstr>
    </vt:vector>
  </TitlesOfParts>
  <Company>Grunt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Melvin</dc:creator>
  <cp:lastModifiedBy>Sandy Dawkins</cp:lastModifiedBy>
  <cp:revision>62</cp:revision>
  <dcterms:created xsi:type="dcterms:W3CDTF">2015-03-05T04:01:18Z</dcterms:created>
  <dcterms:modified xsi:type="dcterms:W3CDTF">2016-02-24T23:46:21Z</dcterms:modified>
</cp:coreProperties>
</file>