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  <p:sldMasterId id="2147484992" r:id="rId2"/>
  </p:sldMasterIdLst>
  <p:notesMasterIdLst>
    <p:notesMasterId r:id="rId109"/>
  </p:notesMasterIdLst>
  <p:handoutMasterIdLst>
    <p:handoutMasterId r:id="rId110"/>
  </p:handoutMasterIdLst>
  <p:sldIdLst>
    <p:sldId id="261" r:id="rId3"/>
    <p:sldId id="414" r:id="rId4"/>
    <p:sldId id="416" r:id="rId5"/>
    <p:sldId id="439" r:id="rId6"/>
    <p:sldId id="440" r:id="rId7"/>
    <p:sldId id="441" r:id="rId8"/>
    <p:sldId id="422" r:id="rId9"/>
    <p:sldId id="442" r:id="rId10"/>
    <p:sldId id="544" r:id="rId11"/>
    <p:sldId id="545" r:id="rId12"/>
    <p:sldId id="546" r:id="rId13"/>
    <p:sldId id="547" r:id="rId14"/>
    <p:sldId id="548" r:id="rId15"/>
    <p:sldId id="549" r:id="rId16"/>
    <p:sldId id="550" r:id="rId17"/>
    <p:sldId id="551" r:id="rId18"/>
    <p:sldId id="552" r:id="rId19"/>
    <p:sldId id="553" r:id="rId20"/>
    <p:sldId id="554" r:id="rId21"/>
    <p:sldId id="555" r:id="rId22"/>
    <p:sldId id="556" r:id="rId23"/>
    <p:sldId id="557" r:id="rId24"/>
    <p:sldId id="558" r:id="rId25"/>
    <p:sldId id="559" r:id="rId26"/>
    <p:sldId id="560" r:id="rId27"/>
    <p:sldId id="561" r:id="rId28"/>
    <p:sldId id="562" r:id="rId29"/>
    <p:sldId id="563" r:id="rId30"/>
    <p:sldId id="564" r:id="rId31"/>
    <p:sldId id="565" r:id="rId32"/>
    <p:sldId id="566" r:id="rId33"/>
    <p:sldId id="567" r:id="rId34"/>
    <p:sldId id="568" r:id="rId35"/>
    <p:sldId id="569" r:id="rId36"/>
    <p:sldId id="570" r:id="rId37"/>
    <p:sldId id="571" r:id="rId38"/>
    <p:sldId id="572" r:id="rId39"/>
    <p:sldId id="443" r:id="rId40"/>
    <p:sldId id="316" r:id="rId41"/>
    <p:sldId id="459" r:id="rId42"/>
    <p:sldId id="460" r:id="rId43"/>
    <p:sldId id="478" r:id="rId44"/>
    <p:sldId id="521" r:id="rId45"/>
    <p:sldId id="508" r:id="rId46"/>
    <p:sldId id="532" r:id="rId47"/>
    <p:sldId id="533" r:id="rId48"/>
    <p:sldId id="534" r:id="rId49"/>
    <p:sldId id="535" r:id="rId50"/>
    <p:sldId id="536" r:id="rId51"/>
    <p:sldId id="537" r:id="rId52"/>
    <p:sldId id="538" r:id="rId53"/>
    <p:sldId id="539" r:id="rId54"/>
    <p:sldId id="540" r:id="rId55"/>
    <p:sldId id="541" r:id="rId56"/>
    <p:sldId id="542" r:id="rId57"/>
    <p:sldId id="543" r:id="rId58"/>
    <p:sldId id="458" r:id="rId59"/>
    <p:sldId id="522" r:id="rId60"/>
    <p:sldId id="403" r:id="rId61"/>
    <p:sldId id="410" r:id="rId62"/>
    <p:sldId id="461" r:id="rId63"/>
    <p:sldId id="462" r:id="rId64"/>
    <p:sldId id="457" r:id="rId65"/>
    <p:sldId id="411" r:id="rId66"/>
    <p:sldId id="495" r:id="rId67"/>
    <p:sldId id="483" r:id="rId68"/>
    <p:sldId id="496" r:id="rId69"/>
    <p:sldId id="497" r:id="rId70"/>
    <p:sldId id="498" r:id="rId71"/>
    <p:sldId id="499" r:id="rId72"/>
    <p:sldId id="500" r:id="rId73"/>
    <p:sldId id="507" r:id="rId74"/>
    <p:sldId id="501" r:id="rId75"/>
    <p:sldId id="502" r:id="rId76"/>
    <p:sldId id="503" r:id="rId77"/>
    <p:sldId id="504" r:id="rId78"/>
    <p:sldId id="505" r:id="rId79"/>
    <p:sldId id="506" r:id="rId80"/>
    <p:sldId id="523" r:id="rId81"/>
    <p:sldId id="524" r:id="rId82"/>
    <p:sldId id="573" r:id="rId83"/>
    <p:sldId id="574" r:id="rId84"/>
    <p:sldId id="575" r:id="rId85"/>
    <p:sldId id="576" r:id="rId86"/>
    <p:sldId id="577" r:id="rId87"/>
    <p:sldId id="423" r:id="rId88"/>
    <p:sldId id="465" r:id="rId89"/>
    <p:sldId id="469" r:id="rId90"/>
    <p:sldId id="470" r:id="rId91"/>
    <p:sldId id="434" r:id="rId92"/>
    <p:sldId id="466" r:id="rId93"/>
    <p:sldId id="525" r:id="rId94"/>
    <p:sldId id="526" r:id="rId95"/>
    <p:sldId id="527" r:id="rId96"/>
    <p:sldId id="467" r:id="rId97"/>
    <p:sldId id="529" r:id="rId98"/>
    <p:sldId id="528" r:id="rId99"/>
    <p:sldId id="468" r:id="rId100"/>
    <p:sldId id="476" r:id="rId101"/>
    <p:sldId id="475" r:id="rId102"/>
    <p:sldId id="474" r:id="rId103"/>
    <p:sldId id="471" r:id="rId104"/>
    <p:sldId id="454" r:id="rId105"/>
    <p:sldId id="473" r:id="rId106"/>
    <p:sldId id="472" r:id="rId107"/>
    <p:sldId id="477" r:id="rId108"/>
  </p:sldIdLst>
  <p:sldSz cx="9144000" cy="6858000" type="screen4x3"/>
  <p:notesSz cx="7102475" cy="93694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" charset="0"/>
        <a:ea typeface="MS PGothic" charset="0"/>
        <a:cs typeface="MS PGothic" charset="0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" charset="0"/>
        <a:ea typeface="MS PGothic" charset="0"/>
        <a:cs typeface="MS PGothic" charset="0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" charset="0"/>
        <a:ea typeface="MS PGothic" charset="0"/>
        <a:cs typeface="MS PGothic" charset="0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" charset="0"/>
        <a:ea typeface="MS PGothic" charset="0"/>
        <a:cs typeface="MS PGothic" charset="0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" charset="0"/>
        <a:ea typeface="MS PGothic" charset="0"/>
        <a:cs typeface="MS PGothic" charset="0"/>
      </a:defRPr>
    </a:lvl5pPr>
    <a:lvl6pPr marL="2286000" algn="l" defTabSz="457200" rtl="0" eaLnBrk="1" latinLnBrk="0" hangingPunct="1">
      <a:defRPr sz="1600" kern="1200">
        <a:solidFill>
          <a:schemeClr val="tx1"/>
        </a:solidFill>
        <a:latin typeface="Times" charset="0"/>
        <a:ea typeface="MS PGothic" charset="0"/>
        <a:cs typeface="MS PGothic" charset="0"/>
      </a:defRPr>
    </a:lvl6pPr>
    <a:lvl7pPr marL="2743200" algn="l" defTabSz="457200" rtl="0" eaLnBrk="1" latinLnBrk="0" hangingPunct="1">
      <a:defRPr sz="1600" kern="1200">
        <a:solidFill>
          <a:schemeClr val="tx1"/>
        </a:solidFill>
        <a:latin typeface="Times" charset="0"/>
        <a:ea typeface="MS PGothic" charset="0"/>
        <a:cs typeface="MS PGothic" charset="0"/>
      </a:defRPr>
    </a:lvl7pPr>
    <a:lvl8pPr marL="3200400" algn="l" defTabSz="457200" rtl="0" eaLnBrk="1" latinLnBrk="0" hangingPunct="1">
      <a:defRPr sz="1600" kern="1200">
        <a:solidFill>
          <a:schemeClr val="tx1"/>
        </a:solidFill>
        <a:latin typeface="Times" charset="0"/>
        <a:ea typeface="MS PGothic" charset="0"/>
        <a:cs typeface="MS PGothic" charset="0"/>
      </a:defRPr>
    </a:lvl8pPr>
    <a:lvl9pPr marL="3657600" algn="l" defTabSz="457200" rtl="0" eaLnBrk="1" latinLnBrk="0" hangingPunct="1">
      <a:defRPr sz="1600" kern="1200">
        <a:solidFill>
          <a:schemeClr val="tx1"/>
        </a:solidFill>
        <a:latin typeface="Times" charset="0"/>
        <a:ea typeface="MS PGothic" charset="0"/>
        <a:cs typeface="MS PGothic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951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2F80"/>
    <a:srgbClr val="B1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80" autoAdjust="0"/>
  </p:normalViewPr>
  <p:slideViewPr>
    <p:cSldViewPr>
      <p:cViewPr varScale="1">
        <p:scale>
          <a:sx n="52" d="100"/>
          <a:sy n="52" d="100"/>
        </p:scale>
        <p:origin x="-348" y="-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1467"/>
    </p:cViewPr>
  </p:sorterViewPr>
  <p:notesViewPr>
    <p:cSldViewPr>
      <p:cViewPr varScale="1">
        <p:scale>
          <a:sx n="64" d="100"/>
          <a:sy n="64" d="100"/>
        </p:scale>
        <p:origin x="-1282" y="-72"/>
      </p:cViewPr>
      <p:guideLst>
        <p:guide orient="horz" pos="2951"/>
        <p:guide pos="223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07" Type="http://schemas.openxmlformats.org/officeDocument/2006/relationships/slide" Target="slides/slide105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slide" Target="slides/slide85.xml"/><Relationship Id="rId102" Type="http://schemas.openxmlformats.org/officeDocument/2006/relationships/slide" Target="slides/slide100.xml"/><Relationship Id="rId110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slide" Target="slides/slide103.xml"/><Relationship Id="rId113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103" Type="http://schemas.openxmlformats.org/officeDocument/2006/relationships/slide" Target="slides/slide101.xml"/><Relationship Id="rId108" Type="http://schemas.openxmlformats.org/officeDocument/2006/relationships/slide" Target="slides/slide106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1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6" Type="http://schemas.openxmlformats.org/officeDocument/2006/relationships/slide" Target="slides/slide104.xml"/><Relationship Id="rId114" Type="http://schemas.openxmlformats.org/officeDocument/2006/relationships/tableStyles" Target="tableStyle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notesMaster" Target="notesMasters/notesMaster1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slide" Target="slides/slide102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3465CE-C40A-ED42-B276-E50A79857AB3}" type="doc">
      <dgm:prSet loTypeId="urn:microsoft.com/office/officeart/2005/8/layout/hProcess9" loCatId="" qsTypeId="urn:microsoft.com/office/officeart/2005/8/quickstyle/simple4" qsCatId="simple" csTypeId="urn:microsoft.com/office/officeart/2005/8/colors/accent4_5" csCatId="accent4" phldr="1"/>
      <dgm:spPr/>
    </dgm:pt>
    <dgm:pt modelId="{FFD91899-75E7-5649-AD53-00AB7A14D267}">
      <dgm:prSet phldrT="[Text]"/>
      <dgm:spPr/>
      <dgm:t>
        <a:bodyPr/>
        <a:lstStyle/>
        <a:p>
          <a:r>
            <a:rPr lang="en-US" dirty="0" smtClean="0"/>
            <a:t>2004 SAFECOM Statement of Requirements (SoR)</a:t>
          </a:r>
          <a:endParaRPr lang="en-US" dirty="0"/>
        </a:p>
      </dgm:t>
    </dgm:pt>
    <dgm:pt modelId="{F9E424ED-A630-634C-9C2E-6F8647B48006}" type="parTrans" cxnId="{8579EDA2-5DD7-7F4F-A3DA-8BADA4C56B17}">
      <dgm:prSet/>
      <dgm:spPr/>
      <dgm:t>
        <a:bodyPr/>
        <a:lstStyle/>
        <a:p>
          <a:endParaRPr lang="en-US"/>
        </a:p>
      </dgm:t>
    </dgm:pt>
    <dgm:pt modelId="{14C4B4BA-4A91-7740-A943-139683C1238A}" type="sibTrans" cxnId="{8579EDA2-5DD7-7F4F-A3DA-8BADA4C56B17}">
      <dgm:prSet/>
      <dgm:spPr/>
      <dgm:t>
        <a:bodyPr/>
        <a:lstStyle/>
        <a:p>
          <a:endParaRPr lang="en-US"/>
        </a:p>
      </dgm:t>
    </dgm:pt>
    <dgm:pt modelId="{6B695247-C6A4-D84B-867B-EDAC0D09C3DF}">
      <dgm:prSet phldrT="[Text]"/>
      <dgm:spPr/>
      <dgm:t>
        <a:bodyPr/>
        <a:lstStyle/>
        <a:p>
          <a:r>
            <a:rPr lang="en-US" dirty="0" smtClean="0"/>
            <a:t>2007</a:t>
          </a:r>
        </a:p>
        <a:p>
          <a:r>
            <a:rPr lang="en-US" dirty="0" smtClean="0"/>
            <a:t> NPSTC BBWG SoR</a:t>
          </a:r>
          <a:endParaRPr lang="en-US" dirty="0"/>
        </a:p>
      </dgm:t>
    </dgm:pt>
    <dgm:pt modelId="{FFAD0EF0-4B36-604B-8329-86FD4BE96544}" type="parTrans" cxnId="{005F5A2E-36F1-0440-BFE6-7B826DE8393B}">
      <dgm:prSet/>
      <dgm:spPr/>
      <dgm:t>
        <a:bodyPr/>
        <a:lstStyle/>
        <a:p>
          <a:endParaRPr lang="en-US"/>
        </a:p>
      </dgm:t>
    </dgm:pt>
    <dgm:pt modelId="{508F0DD4-EA11-7746-B4B4-63E618EFAEDE}" type="sibTrans" cxnId="{005F5A2E-36F1-0440-BFE6-7B826DE8393B}">
      <dgm:prSet/>
      <dgm:spPr/>
      <dgm:t>
        <a:bodyPr/>
        <a:lstStyle/>
        <a:p>
          <a:endParaRPr lang="en-US"/>
        </a:p>
      </dgm:t>
    </dgm:pt>
    <dgm:pt modelId="{B4582525-6B4D-434A-B275-76A300281C06}">
      <dgm:prSet phldrT="[Text]"/>
      <dgm:spPr/>
      <dgm:t>
        <a:bodyPr/>
        <a:lstStyle/>
        <a:p>
          <a:r>
            <a:rPr lang="en-US" dirty="0" smtClean="0"/>
            <a:t>2009</a:t>
          </a:r>
        </a:p>
        <a:p>
          <a:r>
            <a:rPr lang="en-US" dirty="0" smtClean="0"/>
            <a:t> NPSTC BBWG Task Force Report</a:t>
          </a:r>
          <a:endParaRPr lang="en-US" dirty="0"/>
        </a:p>
      </dgm:t>
    </dgm:pt>
    <dgm:pt modelId="{E74DE7FB-A7DF-B344-8DF0-F6797F5094FD}" type="parTrans" cxnId="{3882497F-7AC0-C84C-9286-46FF0C3D795A}">
      <dgm:prSet/>
      <dgm:spPr/>
      <dgm:t>
        <a:bodyPr/>
        <a:lstStyle/>
        <a:p>
          <a:endParaRPr lang="en-US"/>
        </a:p>
      </dgm:t>
    </dgm:pt>
    <dgm:pt modelId="{64CD3AC6-EB46-E04F-B49D-37D239BD1A20}" type="sibTrans" cxnId="{3882497F-7AC0-C84C-9286-46FF0C3D795A}">
      <dgm:prSet/>
      <dgm:spPr/>
      <dgm:t>
        <a:bodyPr/>
        <a:lstStyle/>
        <a:p>
          <a:endParaRPr lang="en-US"/>
        </a:p>
      </dgm:t>
    </dgm:pt>
    <dgm:pt modelId="{50FAC068-5427-834B-8B21-1FEE77CC0CAA}">
      <dgm:prSet/>
      <dgm:spPr/>
      <dgm:t>
        <a:bodyPr/>
        <a:lstStyle/>
        <a:p>
          <a:r>
            <a:rPr lang="en-US" dirty="0" smtClean="0"/>
            <a:t>2011</a:t>
          </a:r>
        </a:p>
        <a:p>
          <a:r>
            <a:rPr lang="en-US" dirty="0" smtClean="0"/>
            <a:t> NPSTC Mission Critical Voice Requirements</a:t>
          </a:r>
          <a:endParaRPr lang="en-US" dirty="0"/>
        </a:p>
      </dgm:t>
    </dgm:pt>
    <dgm:pt modelId="{ED4BD91D-AE5E-B341-9609-31134C95AB35}" type="parTrans" cxnId="{44EFB41C-BF47-894B-8F6A-44FDF67A6085}">
      <dgm:prSet/>
      <dgm:spPr/>
      <dgm:t>
        <a:bodyPr/>
        <a:lstStyle/>
        <a:p>
          <a:endParaRPr lang="en-US"/>
        </a:p>
      </dgm:t>
    </dgm:pt>
    <dgm:pt modelId="{4B739ED9-51C1-3E48-AD7D-A0327092B3A6}" type="sibTrans" cxnId="{44EFB41C-BF47-894B-8F6A-44FDF67A6085}">
      <dgm:prSet/>
      <dgm:spPr/>
      <dgm:t>
        <a:bodyPr/>
        <a:lstStyle/>
        <a:p>
          <a:endParaRPr lang="en-US"/>
        </a:p>
      </dgm:t>
    </dgm:pt>
    <dgm:pt modelId="{0BA3E8A9-5E0C-7644-8772-9EE9AD030E02}">
      <dgm:prSet/>
      <dgm:spPr/>
      <dgm:t>
        <a:bodyPr/>
        <a:lstStyle/>
        <a:p>
          <a:r>
            <a:rPr lang="en-US" dirty="0" smtClean="0"/>
            <a:t>2011-2012 NPSTC BBWG SoR</a:t>
          </a:r>
          <a:endParaRPr lang="en-US" dirty="0"/>
        </a:p>
      </dgm:t>
    </dgm:pt>
    <dgm:pt modelId="{0EA3C7B2-6417-AA48-B352-B018FCBCC5AA}" type="parTrans" cxnId="{1DCE8BD8-9B10-914D-9145-20E2DA172899}">
      <dgm:prSet/>
      <dgm:spPr/>
      <dgm:t>
        <a:bodyPr/>
        <a:lstStyle/>
        <a:p>
          <a:endParaRPr lang="en-US"/>
        </a:p>
      </dgm:t>
    </dgm:pt>
    <dgm:pt modelId="{4A874044-0656-3243-9DC8-1D2FD56B4FC6}" type="sibTrans" cxnId="{1DCE8BD8-9B10-914D-9145-20E2DA172899}">
      <dgm:prSet/>
      <dgm:spPr/>
      <dgm:t>
        <a:bodyPr/>
        <a:lstStyle/>
        <a:p>
          <a:endParaRPr lang="en-US"/>
        </a:p>
      </dgm:t>
    </dgm:pt>
    <dgm:pt modelId="{D1BFBB8B-BBD0-E94D-BB93-E4834940C201}" type="pres">
      <dgm:prSet presAssocID="{923465CE-C40A-ED42-B276-E50A79857AB3}" presName="CompostProcess" presStyleCnt="0">
        <dgm:presLayoutVars>
          <dgm:dir/>
          <dgm:resizeHandles val="exact"/>
        </dgm:presLayoutVars>
      </dgm:prSet>
      <dgm:spPr/>
    </dgm:pt>
    <dgm:pt modelId="{5E1892DC-3A25-BC48-9184-F1872E1B93A9}" type="pres">
      <dgm:prSet presAssocID="{923465CE-C40A-ED42-B276-E50A79857AB3}" presName="arrow" presStyleLbl="bgShp" presStyleIdx="0" presStyleCnt="1"/>
      <dgm:spPr/>
    </dgm:pt>
    <dgm:pt modelId="{FFC40464-8FB7-294B-BB68-9CE78F2CEF21}" type="pres">
      <dgm:prSet presAssocID="{923465CE-C40A-ED42-B276-E50A79857AB3}" presName="linearProcess" presStyleCnt="0"/>
      <dgm:spPr/>
    </dgm:pt>
    <dgm:pt modelId="{DD99AE36-DAC3-7B44-BB3F-047A58D8A44B}" type="pres">
      <dgm:prSet presAssocID="{FFD91899-75E7-5649-AD53-00AB7A14D267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FD283F-DFE8-6541-9DCB-819F4317824A}" type="pres">
      <dgm:prSet presAssocID="{14C4B4BA-4A91-7740-A943-139683C1238A}" presName="sibTrans" presStyleCnt="0"/>
      <dgm:spPr/>
    </dgm:pt>
    <dgm:pt modelId="{5A7B4FD0-89B2-9046-A967-94EDC3861145}" type="pres">
      <dgm:prSet presAssocID="{6B695247-C6A4-D84B-867B-EDAC0D09C3DF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CA1E71-C0A9-7E4D-BE1E-0A05014ECEE6}" type="pres">
      <dgm:prSet presAssocID="{508F0DD4-EA11-7746-B4B4-63E618EFAEDE}" presName="sibTrans" presStyleCnt="0"/>
      <dgm:spPr/>
    </dgm:pt>
    <dgm:pt modelId="{285FFC77-DB0B-2A40-8C39-A98CA1BB4C2B}" type="pres">
      <dgm:prSet presAssocID="{B4582525-6B4D-434A-B275-76A300281C06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343485-0F5E-4F4F-A035-7E8DCFA6228E}" type="pres">
      <dgm:prSet presAssocID="{64CD3AC6-EB46-E04F-B49D-37D239BD1A20}" presName="sibTrans" presStyleCnt="0"/>
      <dgm:spPr/>
    </dgm:pt>
    <dgm:pt modelId="{81DBF921-2E20-EA42-9ED0-D5AECE22A3E4}" type="pres">
      <dgm:prSet presAssocID="{50FAC068-5427-834B-8B21-1FEE77CC0CAA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9C482D-14D8-104F-8B59-69BE894C0DB5}" type="pres">
      <dgm:prSet presAssocID="{4B739ED9-51C1-3E48-AD7D-A0327092B3A6}" presName="sibTrans" presStyleCnt="0"/>
      <dgm:spPr/>
    </dgm:pt>
    <dgm:pt modelId="{38C38527-930D-AE40-9A11-FEC0935FE2CB}" type="pres">
      <dgm:prSet presAssocID="{0BA3E8A9-5E0C-7644-8772-9EE9AD030E02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21DF225-A314-D04A-8F43-8AD2AFD9C9ED}" type="presOf" srcId="{6B695247-C6A4-D84B-867B-EDAC0D09C3DF}" destId="{5A7B4FD0-89B2-9046-A967-94EDC3861145}" srcOrd="0" destOrd="0" presId="urn:microsoft.com/office/officeart/2005/8/layout/hProcess9"/>
    <dgm:cxn modelId="{3882497F-7AC0-C84C-9286-46FF0C3D795A}" srcId="{923465CE-C40A-ED42-B276-E50A79857AB3}" destId="{B4582525-6B4D-434A-B275-76A300281C06}" srcOrd="2" destOrd="0" parTransId="{E74DE7FB-A7DF-B344-8DF0-F6797F5094FD}" sibTransId="{64CD3AC6-EB46-E04F-B49D-37D239BD1A20}"/>
    <dgm:cxn modelId="{8579EDA2-5DD7-7F4F-A3DA-8BADA4C56B17}" srcId="{923465CE-C40A-ED42-B276-E50A79857AB3}" destId="{FFD91899-75E7-5649-AD53-00AB7A14D267}" srcOrd="0" destOrd="0" parTransId="{F9E424ED-A630-634C-9C2E-6F8647B48006}" sibTransId="{14C4B4BA-4A91-7740-A943-139683C1238A}"/>
    <dgm:cxn modelId="{1DCE8BD8-9B10-914D-9145-20E2DA172899}" srcId="{923465CE-C40A-ED42-B276-E50A79857AB3}" destId="{0BA3E8A9-5E0C-7644-8772-9EE9AD030E02}" srcOrd="4" destOrd="0" parTransId="{0EA3C7B2-6417-AA48-B352-B018FCBCC5AA}" sibTransId="{4A874044-0656-3243-9DC8-1D2FD56B4FC6}"/>
    <dgm:cxn modelId="{89DFA1F3-BBDA-D84A-9499-88BD11C2B7D7}" type="presOf" srcId="{50FAC068-5427-834B-8B21-1FEE77CC0CAA}" destId="{81DBF921-2E20-EA42-9ED0-D5AECE22A3E4}" srcOrd="0" destOrd="0" presId="urn:microsoft.com/office/officeart/2005/8/layout/hProcess9"/>
    <dgm:cxn modelId="{AEF9D873-6A3E-1D4A-BC30-6A9972B01FCE}" type="presOf" srcId="{923465CE-C40A-ED42-B276-E50A79857AB3}" destId="{D1BFBB8B-BBD0-E94D-BB93-E4834940C201}" srcOrd="0" destOrd="0" presId="urn:microsoft.com/office/officeart/2005/8/layout/hProcess9"/>
    <dgm:cxn modelId="{1BC3958C-0233-0240-9437-B40EF3753CC6}" type="presOf" srcId="{B4582525-6B4D-434A-B275-76A300281C06}" destId="{285FFC77-DB0B-2A40-8C39-A98CA1BB4C2B}" srcOrd="0" destOrd="0" presId="urn:microsoft.com/office/officeart/2005/8/layout/hProcess9"/>
    <dgm:cxn modelId="{E33EA6F5-6155-784E-A7D3-FF7E4A57108D}" type="presOf" srcId="{0BA3E8A9-5E0C-7644-8772-9EE9AD030E02}" destId="{38C38527-930D-AE40-9A11-FEC0935FE2CB}" srcOrd="0" destOrd="0" presId="urn:microsoft.com/office/officeart/2005/8/layout/hProcess9"/>
    <dgm:cxn modelId="{005F5A2E-36F1-0440-BFE6-7B826DE8393B}" srcId="{923465CE-C40A-ED42-B276-E50A79857AB3}" destId="{6B695247-C6A4-D84B-867B-EDAC0D09C3DF}" srcOrd="1" destOrd="0" parTransId="{FFAD0EF0-4B36-604B-8329-86FD4BE96544}" sibTransId="{508F0DD4-EA11-7746-B4B4-63E618EFAEDE}"/>
    <dgm:cxn modelId="{D3B5525A-6909-D64B-8C65-F9D45D83C6D1}" type="presOf" srcId="{FFD91899-75E7-5649-AD53-00AB7A14D267}" destId="{DD99AE36-DAC3-7B44-BB3F-047A58D8A44B}" srcOrd="0" destOrd="0" presId="urn:microsoft.com/office/officeart/2005/8/layout/hProcess9"/>
    <dgm:cxn modelId="{44EFB41C-BF47-894B-8F6A-44FDF67A6085}" srcId="{923465CE-C40A-ED42-B276-E50A79857AB3}" destId="{50FAC068-5427-834B-8B21-1FEE77CC0CAA}" srcOrd="3" destOrd="0" parTransId="{ED4BD91D-AE5E-B341-9609-31134C95AB35}" sibTransId="{4B739ED9-51C1-3E48-AD7D-A0327092B3A6}"/>
    <dgm:cxn modelId="{0CA6B0D6-FBF9-4A44-B211-2AC1C6F35F46}" type="presParOf" srcId="{D1BFBB8B-BBD0-E94D-BB93-E4834940C201}" destId="{5E1892DC-3A25-BC48-9184-F1872E1B93A9}" srcOrd="0" destOrd="0" presId="urn:microsoft.com/office/officeart/2005/8/layout/hProcess9"/>
    <dgm:cxn modelId="{B3BE618C-C954-9E4E-82D1-C313956D5E3A}" type="presParOf" srcId="{D1BFBB8B-BBD0-E94D-BB93-E4834940C201}" destId="{FFC40464-8FB7-294B-BB68-9CE78F2CEF21}" srcOrd="1" destOrd="0" presId="urn:microsoft.com/office/officeart/2005/8/layout/hProcess9"/>
    <dgm:cxn modelId="{6BA7ACCA-3041-1149-B833-4A0A677A8C1D}" type="presParOf" srcId="{FFC40464-8FB7-294B-BB68-9CE78F2CEF21}" destId="{DD99AE36-DAC3-7B44-BB3F-047A58D8A44B}" srcOrd="0" destOrd="0" presId="urn:microsoft.com/office/officeart/2005/8/layout/hProcess9"/>
    <dgm:cxn modelId="{E043E07A-B04E-4549-A65D-1C59F2E53B61}" type="presParOf" srcId="{FFC40464-8FB7-294B-BB68-9CE78F2CEF21}" destId="{92FD283F-DFE8-6541-9DCB-819F4317824A}" srcOrd="1" destOrd="0" presId="urn:microsoft.com/office/officeart/2005/8/layout/hProcess9"/>
    <dgm:cxn modelId="{036CE024-06C5-6948-947B-9F5EFCF7C4F5}" type="presParOf" srcId="{FFC40464-8FB7-294B-BB68-9CE78F2CEF21}" destId="{5A7B4FD0-89B2-9046-A967-94EDC3861145}" srcOrd="2" destOrd="0" presId="urn:microsoft.com/office/officeart/2005/8/layout/hProcess9"/>
    <dgm:cxn modelId="{037A9C05-AA9C-5A49-8A7F-815EE700ABA7}" type="presParOf" srcId="{FFC40464-8FB7-294B-BB68-9CE78F2CEF21}" destId="{0FCA1E71-C0A9-7E4D-BE1E-0A05014ECEE6}" srcOrd="3" destOrd="0" presId="urn:microsoft.com/office/officeart/2005/8/layout/hProcess9"/>
    <dgm:cxn modelId="{C2A41ADB-8799-B043-B929-C696B1B8BD5B}" type="presParOf" srcId="{FFC40464-8FB7-294B-BB68-9CE78F2CEF21}" destId="{285FFC77-DB0B-2A40-8C39-A98CA1BB4C2B}" srcOrd="4" destOrd="0" presId="urn:microsoft.com/office/officeart/2005/8/layout/hProcess9"/>
    <dgm:cxn modelId="{49DBCF88-A5D9-084C-9A45-09E688DF93A8}" type="presParOf" srcId="{FFC40464-8FB7-294B-BB68-9CE78F2CEF21}" destId="{F8343485-0F5E-4F4F-A035-7E8DCFA6228E}" srcOrd="5" destOrd="0" presId="urn:microsoft.com/office/officeart/2005/8/layout/hProcess9"/>
    <dgm:cxn modelId="{54B256CB-4223-DD4A-9060-84641A3FD46A}" type="presParOf" srcId="{FFC40464-8FB7-294B-BB68-9CE78F2CEF21}" destId="{81DBF921-2E20-EA42-9ED0-D5AECE22A3E4}" srcOrd="6" destOrd="0" presId="urn:microsoft.com/office/officeart/2005/8/layout/hProcess9"/>
    <dgm:cxn modelId="{29B53FEE-91E6-654C-AD68-2C646A9A6C33}" type="presParOf" srcId="{FFC40464-8FB7-294B-BB68-9CE78F2CEF21}" destId="{C99C482D-14D8-104F-8B59-69BE894C0DB5}" srcOrd="7" destOrd="0" presId="urn:microsoft.com/office/officeart/2005/8/layout/hProcess9"/>
    <dgm:cxn modelId="{4DA51606-8A85-0A4A-B081-FDAE958F9971}" type="presParOf" srcId="{FFC40464-8FB7-294B-BB68-9CE78F2CEF21}" destId="{38C38527-930D-AE40-9A11-FEC0935FE2CB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23465CE-C40A-ED42-B276-E50A79857AB3}" type="doc">
      <dgm:prSet loTypeId="urn:microsoft.com/office/officeart/2005/8/layout/hProcess9" loCatId="" qsTypeId="urn:microsoft.com/office/officeart/2005/8/quickstyle/simple4" qsCatId="simple" csTypeId="urn:microsoft.com/office/officeart/2005/8/colors/accent4_5" csCatId="accent4" phldr="1"/>
      <dgm:spPr/>
    </dgm:pt>
    <dgm:pt modelId="{FFD91899-75E7-5649-AD53-00AB7A14D267}">
      <dgm:prSet phldrT="[Text]"/>
      <dgm:spPr>
        <a:solidFill>
          <a:srgbClr val="800000">
            <a:alpha val="90000"/>
          </a:srgbClr>
        </a:solidFill>
      </dgm:spPr>
      <dgm:t>
        <a:bodyPr/>
        <a:lstStyle/>
        <a:p>
          <a:r>
            <a:rPr lang="en-US" dirty="0" smtClean="0"/>
            <a:t>2004 SAFECOM Statement of Requirements (SoR)</a:t>
          </a:r>
          <a:endParaRPr lang="en-US" dirty="0"/>
        </a:p>
      </dgm:t>
    </dgm:pt>
    <dgm:pt modelId="{F9E424ED-A630-634C-9C2E-6F8647B48006}" type="parTrans" cxnId="{8579EDA2-5DD7-7F4F-A3DA-8BADA4C56B17}">
      <dgm:prSet/>
      <dgm:spPr/>
      <dgm:t>
        <a:bodyPr/>
        <a:lstStyle/>
        <a:p>
          <a:endParaRPr lang="en-US"/>
        </a:p>
      </dgm:t>
    </dgm:pt>
    <dgm:pt modelId="{14C4B4BA-4A91-7740-A943-139683C1238A}" type="sibTrans" cxnId="{8579EDA2-5DD7-7F4F-A3DA-8BADA4C56B17}">
      <dgm:prSet/>
      <dgm:spPr/>
      <dgm:t>
        <a:bodyPr/>
        <a:lstStyle/>
        <a:p>
          <a:endParaRPr lang="en-US"/>
        </a:p>
      </dgm:t>
    </dgm:pt>
    <dgm:pt modelId="{6B695247-C6A4-D84B-867B-EDAC0D09C3DF}">
      <dgm:prSet phldrT="[Text]"/>
      <dgm:spPr/>
      <dgm:t>
        <a:bodyPr/>
        <a:lstStyle/>
        <a:p>
          <a:r>
            <a:rPr lang="en-US" dirty="0" smtClean="0"/>
            <a:t>2007</a:t>
          </a:r>
        </a:p>
        <a:p>
          <a:r>
            <a:rPr lang="en-US" dirty="0" smtClean="0"/>
            <a:t> NPSTC BBWG SoR</a:t>
          </a:r>
          <a:endParaRPr lang="en-US" dirty="0"/>
        </a:p>
      </dgm:t>
    </dgm:pt>
    <dgm:pt modelId="{FFAD0EF0-4B36-604B-8329-86FD4BE96544}" type="parTrans" cxnId="{005F5A2E-36F1-0440-BFE6-7B826DE8393B}">
      <dgm:prSet/>
      <dgm:spPr/>
      <dgm:t>
        <a:bodyPr/>
        <a:lstStyle/>
        <a:p>
          <a:endParaRPr lang="en-US"/>
        </a:p>
      </dgm:t>
    </dgm:pt>
    <dgm:pt modelId="{508F0DD4-EA11-7746-B4B4-63E618EFAEDE}" type="sibTrans" cxnId="{005F5A2E-36F1-0440-BFE6-7B826DE8393B}">
      <dgm:prSet/>
      <dgm:spPr/>
      <dgm:t>
        <a:bodyPr/>
        <a:lstStyle/>
        <a:p>
          <a:endParaRPr lang="en-US"/>
        </a:p>
      </dgm:t>
    </dgm:pt>
    <dgm:pt modelId="{B4582525-6B4D-434A-B275-76A300281C06}">
      <dgm:prSet phldrT="[Text]"/>
      <dgm:spPr/>
      <dgm:t>
        <a:bodyPr/>
        <a:lstStyle/>
        <a:p>
          <a:r>
            <a:rPr lang="en-US" dirty="0" smtClean="0"/>
            <a:t>2009</a:t>
          </a:r>
        </a:p>
        <a:p>
          <a:r>
            <a:rPr lang="en-US" dirty="0" smtClean="0"/>
            <a:t> NPSTC BBWG Task Force Report</a:t>
          </a:r>
          <a:endParaRPr lang="en-US" dirty="0"/>
        </a:p>
      </dgm:t>
    </dgm:pt>
    <dgm:pt modelId="{E74DE7FB-A7DF-B344-8DF0-F6797F5094FD}" type="parTrans" cxnId="{3882497F-7AC0-C84C-9286-46FF0C3D795A}">
      <dgm:prSet/>
      <dgm:spPr/>
      <dgm:t>
        <a:bodyPr/>
        <a:lstStyle/>
        <a:p>
          <a:endParaRPr lang="en-US"/>
        </a:p>
      </dgm:t>
    </dgm:pt>
    <dgm:pt modelId="{64CD3AC6-EB46-E04F-B49D-37D239BD1A20}" type="sibTrans" cxnId="{3882497F-7AC0-C84C-9286-46FF0C3D795A}">
      <dgm:prSet/>
      <dgm:spPr/>
      <dgm:t>
        <a:bodyPr/>
        <a:lstStyle/>
        <a:p>
          <a:endParaRPr lang="en-US"/>
        </a:p>
      </dgm:t>
    </dgm:pt>
    <dgm:pt modelId="{50FAC068-5427-834B-8B21-1FEE77CC0CAA}">
      <dgm:prSet/>
      <dgm:spPr/>
      <dgm:t>
        <a:bodyPr/>
        <a:lstStyle/>
        <a:p>
          <a:r>
            <a:rPr lang="en-US" dirty="0" smtClean="0"/>
            <a:t>2011</a:t>
          </a:r>
        </a:p>
        <a:p>
          <a:r>
            <a:rPr lang="en-US" dirty="0" smtClean="0"/>
            <a:t> NPSTC Mission Critical Voice Requirements</a:t>
          </a:r>
          <a:endParaRPr lang="en-US" dirty="0"/>
        </a:p>
      </dgm:t>
    </dgm:pt>
    <dgm:pt modelId="{ED4BD91D-AE5E-B341-9609-31134C95AB35}" type="parTrans" cxnId="{44EFB41C-BF47-894B-8F6A-44FDF67A6085}">
      <dgm:prSet/>
      <dgm:spPr/>
      <dgm:t>
        <a:bodyPr/>
        <a:lstStyle/>
        <a:p>
          <a:endParaRPr lang="en-US"/>
        </a:p>
      </dgm:t>
    </dgm:pt>
    <dgm:pt modelId="{4B739ED9-51C1-3E48-AD7D-A0327092B3A6}" type="sibTrans" cxnId="{44EFB41C-BF47-894B-8F6A-44FDF67A6085}">
      <dgm:prSet/>
      <dgm:spPr/>
      <dgm:t>
        <a:bodyPr/>
        <a:lstStyle/>
        <a:p>
          <a:endParaRPr lang="en-US"/>
        </a:p>
      </dgm:t>
    </dgm:pt>
    <dgm:pt modelId="{0BA3E8A9-5E0C-7644-8772-9EE9AD030E02}">
      <dgm:prSet/>
      <dgm:spPr/>
      <dgm:t>
        <a:bodyPr/>
        <a:lstStyle/>
        <a:p>
          <a:r>
            <a:rPr lang="en-US" dirty="0" smtClean="0"/>
            <a:t>2011-2012 NPSTC BBWG SoR</a:t>
          </a:r>
          <a:endParaRPr lang="en-US" dirty="0"/>
        </a:p>
      </dgm:t>
    </dgm:pt>
    <dgm:pt modelId="{0EA3C7B2-6417-AA48-B352-B018FCBCC5AA}" type="parTrans" cxnId="{1DCE8BD8-9B10-914D-9145-20E2DA172899}">
      <dgm:prSet/>
      <dgm:spPr/>
      <dgm:t>
        <a:bodyPr/>
        <a:lstStyle/>
        <a:p>
          <a:endParaRPr lang="en-US"/>
        </a:p>
      </dgm:t>
    </dgm:pt>
    <dgm:pt modelId="{4A874044-0656-3243-9DC8-1D2FD56B4FC6}" type="sibTrans" cxnId="{1DCE8BD8-9B10-914D-9145-20E2DA172899}">
      <dgm:prSet/>
      <dgm:spPr/>
      <dgm:t>
        <a:bodyPr/>
        <a:lstStyle/>
        <a:p>
          <a:endParaRPr lang="en-US"/>
        </a:p>
      </dgm:t>
    </dgm:pt>
    <dgm:pt modelId="{D1BFBB8B-BBD0-E94D-BB93-E4834940C201}" type="pres">
      <dgm:prSet presAssocID="{923465CE-C40A-ED42-B276-E50A79857AB3}" presName="CompostProcess" presStyleCnt="0">
        <dgm:presLayoutVars>
          <dgm:dir/>
          <dgm:resizeHandles val="exact"/>
        </dgm:presLayoutVars>
      </dgm:prSet>
      <dgm:spPr/>
    </dgm:pt>
    <dgm:pt modelId="{5E1892DC-3A25-BC48-9184-F1872E1B93A9}" type="pres">
      <dgm:prSet presAssocID="{923465CE-C40A-ED42-B276-E50A79857AB3}" presName="arrow" presStyleLbl="bgShp" presStyleIdx="0" presStyleCnt="1" custAng="0" custLinFactNeighborY="1006"/>
      <dgm:spPr/>
    </dgm:pt>
    <dgm:pt modelId="{FFC40464-8FB7-294B-BB68-9CE78F2CEF21}" type="pres">
      <dgm:prSet presAssocID="{923465CE-C40A-ED42-B276-E50A79857AB3}" presName="linearProcess" presStyleCnt="0"/>
      <dgm:spPr/>
    </dgm:pt>
    <dgm:pt modelId="{DD99AE36-DAC3-7B44-BB3F-047A58D8A44B}" type="pres">
      <dgm:prSet presAssocID="{FFD91899-75E7-5649-AD53-00AB7A14D267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FD283F-DFE8-6541-9DCB-819F4317824A}" type="pres">
      <dgm:prSet presAssocID="{14C4B4BA-4A91-7740-A943-139683C1238A}" presName="sibTrans" presStyleCnt="0"/>
      <dgm:spPr/>
    </dgm:pt>
    <dgm:pt modelId="{5A7B4FD0-89B2-9046-A967-94EDC3861145}" type="pres">
      <dgm:prSet presAssocID="{6B695247-C6A4-D84B-867B-EDAC0D09C3DF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CA1E71-C0A9-7E4D-BE1E-0A05014ECEE6}" type="pres">
      <dgm:prSet presAssocID="{508F0DD4-EA11-7746-B4B4-63E618EFAEDE}" presName="sibTrans" presStyleCnt="0"/>
      <dgm:spPr/>
    </dgm:pt>
    <dgm:pt modelId="{285FFC77-DB0B-2A40-8C39-A98CA1BB4C2B}" type="pres">
      <dgm:prSet presAssocID="{B4582525-6B4D-434A-B275-76A300281C06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343485-0F5E-4F4F-A035-7E8DCFA6228E}" type="pres">
      <dgm:prSet presAssocID="{64CD3AC6-EB46-E04F-B49D-37D239BD1A20}" presName="sibTrans" presStyleCnt="0"/>
      <dgm:spPr/>
    </dgm:pt>
    <dgm:pt modelId="{81DBF921-2E20-EA42-9ED0-D5AECE22A3E4}" type="pres">
      <dgm:prSet presAssocID="{50FAC068-5427-834B-8B21-1FEE77CC0CAA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9C482D-14D8-104F-8B59-69BE894C0DB5}" type="pres">
      <dgm:prSet presAssocID="{4B739ED9-51C1-3E48-AD7D-A0327092B3A6}" presName="sibTrans" presStyleCnt="0"/>
      <dgm:spPr/>
    </dgm:pt>
    <dgm:pt modelId="{38C38527-930D-AE40-9A11-FEC0935FE2CB}" type="pres">
      <dgm:prSet presAssocID="{0BA3E8A9-5E0C-7644-8772-9EE9AD030E02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192DE29-E4FD-D142-883A-C4E3ED961F0B}" type="presOf" srcId="{6B695247-C6A4-D84B-867B-EDAC0D09C3DF}" destId="{5A7B4FD0-89B2-9046-A967-94EDC3861145}" srcOrd="0" destOrd="0" presId="urn:microsoft.com/office/officeart/2005/8/layout/hProcess9"/>
    <dgm:cxn modelId="{D25E9740-96B9-6C43-BE09-F268103D177C}" type="presOf" srcId="{923465CE-C40A-ED42-B276-E50A79857AB3}" destId="{D1BFBB8B-BBD0-E94D-BB93-E4834940C201}" srcOrd="0" destOrd="0" presId="urn:microsoft.com/office/officeart/2005/8/layout/hProcess9"/>
    <dgm:cxn modelId="{3882497F-7AC0-C84C-9286-46FF0C3D795A}" srcId="{923465CE-C40A-ED42-B276-E50A79857AB3}" destId="{B4582525-6B4D-434A-B275-76A300281C06}" srcOrd="2" destOrd="0" parTransId="{E74DE7FB-A7DF-B344-8DF0-F6797F5094FD}" sibTransId="{64CD3AC6-EB46-E04F-B49D-37D239BD1A20}"/>
    <dgm:cxn modelId="{8579EDA2-5DD7-7F4F-A3DA-8BADA4C56B17}" srcId="{923465CE-C40A-ED42-B276-E50A79857AB3}" destId="{FFD91899-75E7-5649-AD53-00AB7A14D267}" srcOrd="0" destOrd="0" parTransId="{F9E424ED-A630-634C-9C2E-6F8647B48006}" sibTransId="{14C4B4BA-4A91-7740-A943-139683C1238A}"/>
    <dgm:cxn modelId="{1DCE8BD8-9B10-914D-9145-20E2DA172899}" srcId="{923465CE-C40A-ED42-B276-E50A79857AB3}" destId="{0BA3E8A9-5E0C-7644-8772-9EE9AD030E02}" srcOrd="4" destOrd="0" parTransId="{0EA3C7B2-6417-AA48-B352-B018FCBCC5AA}" sibTransId="{4A874044-0656-3243-9DC8-1D2FD56B4FC6}"/>
    <dgm:cxn modelId="{90D63628-E90E-2E43-98BF-2834A51D045C}" type="presOf" srcId="{0BA3E8A9-5E0C-7644-8772-9EE9AD030E02}" destId="{38C38527-930D-AE40-9A11-FEC0935FE2CB}" srcOrd="0" destOrd="0" presId="urn:microsoft.com/office/officeart/2005/8/layout/hProcess9"/>
    <dgm:cxn modelId="{B3719AC8-F5D1-384C-BBF5-7C64A9A00D34}" type="presOf" srcId="{B4582525-6B4D-434A-B275-76A300281C06}" destId="{285FFC77-DB0B-2A40-8C39-A98CA1BB4C2B}" srcOrd="0" destOrd="0" presId="urn:microsoft.com/office/officeart/2005/8/layout/hProcess9"/>
    <dgm:cxn modelId="{005F5A2E-36F1-0440-BFE6-7B826DE8393B}" srcId="{923465CE-C40A-ED42-B276-E50A79857AB3}" destId="{6B695247-C6A4-D84B-867B-EDAC0D09C3DF}" srcOrd="1" destOrd="0" parTransId="{FFAD0EF0-4B36-604B-8329-86FD4BE96544}" sibTransId="{508F0DD4-EA11-7746-B4B4-63E618EFAEDE}"/>
    <dgm:cxn modelId="{800C72FA-0619-DC41-B842-5F4D1853847E}" type="presOf" srcId="{50FAC068-5427-834B-8B21-1FEE77CC0CAA}" destId="{81DBF921-2E20-EA42-9ED0-D5AECE22A3E4}" srcOrd="0" destOrd="0" presId="urn:microsoft.com/office/officeart/2005/8/layout/hProcess9"/>
    <dgm:cxn modelId="{44EFB41C-BF47-894B-8F6A-44FDF67A6085}" srcId="{923465CE-C40A-ED42-B276-E50A79857AB3}" destId="{50FAC068-5427-834B-8B21-1FEE77CC0CAA}" srcOrd="3" destOrd="0" parTransId="{ED4BD91D-AE5E-B341-9609-31134C95AB35}" sibTransId="{4B739ED9-51C1-3E48-AD7D-A0327092B3A6}"/>
    <dgm:cxn modelId="{629B9AFC-A489-F643-A024-76E51249A743}" type="presOf" srcId="{FFD91899-75E7-5649-AD53-00AB7A14D267}" destId="{DD99AE36-DAC3-7B44-BB3F-047A58D8A44B}" srcOrd="0" destOrd="0" presId="urn:microsoft.com/office/officeart/2005/8/layout/hProcess9"/>
    <dgm:cxn modelId="{23961F26-F18D-5A49-9E4B-98FAA517C121}" type="presParOf" srcId="{D1BFBB8B-BBD0-E94D-BB93-E4834940C201}" destId="{5E1892DC-3A25-BC48-9184-F1872E1B93A9}" srcOrd="0" destOrd="0" presId="urn:microsoft.com/office/officeart/2005/8/layout/hProcess9"/>
    <dgm:cxn modelId="{21D13F4A-6E4B-3544-9C1B-6C73E97B9DE8}" type="presParOf" srcId="{D1BFBB8B-BBD0-E94D-BB93-E4834940C201}" destId="{FFC40464-8FB7-294B-BB68-9CE78F2CEF21}" srcOrd="1" destOrd="0" presId="urn:microsoft.com/office/officeart/2005/8/layout/hProcess9"/>
    <dgm:cxn modelId="{DFB5562B-69A3-9B4E-A67D-9E4F41FE1E2B}" type="presParOf" srcId="{FFC40464-8FB7-294B-BB68-9CE78F2CEF21}" destId="{DD99AE36-DAC3-7B44-BB3F-047A58D8A44B}" srcOrd="0" destOrd="0" presId="urn:microsoft.com/office/officeart/2005/8/layout/hProcess9"/>
    <dgm:cxn modelId="{D00FDE03-D2F0-544D-82E0-7CAC0CF8DEBC}" type="presParOf" srcId="{FFC40464-8FB7-294B-BB68-9CE78F2CEF21}" destId="{92FD283F-DFE8-6541-9DCB-819F4317824A}" srcOrd="1" destOrd="0" presId="urn:microsoft.com/office/officeart/2005/8/layout/hProcess9"/>
    <dgm:cxn modelId="{ECF792D7-2E5A-AB4B-9A11-FBACAEE12725}" type="presParOf" srcId="{FFC40464-8FB7-294B-BB68-9CE78F2CEF21}" destId="{5A7B4FD0-89B2-9046-A967-94EDC3861145}" srcOrd="2" destOrd="0" presId="urn:microsoft.com/office/officeart/2005/8/layout/hProcess9"/>
    <dgm:cxn modelId="{556AD598-D850-4540-87D0-07C7EC082809}" type="presParOf" srcId="{FFC40464-8FB7-294B-BB68-9CE78F2CEF21}" destId="{0FCA1E71-C0A9-7E4D-BE1E-0A05014ECEE6}" srcOrd="3" destOrd="0" presId="urn:microsoft.com/office/officeart/2005/8/layout/hProcess9"/>
    <dgm:cxn modelId="{FE11E54C-3635-0845-8E54-F13660621F84}" type="presParOf" srcId="{FFC40464-8FB7-294B-BB68-9CE78F2CEF21}" destId="{285FFC77-DB0B-2A40-8C39-A98CA1BB4C2B}" srcOrd="4" destOrd="0" presId="urn:microsoft.com/office/officeart/2005/8/layout/hProcess9"/>
    <dgm:cxn modelId="{93140EB3-BFE0-4549-8568-809FAFD33AC3}" type="presParOf" srcId="{FFC40464-8FB7-294B-BB68-9CE78F2CEF21}" destId="{F8343485-0F5E-4F4F-A035-7E8DCFA6228E}" srcOrd="5" destOrd="0" presId="urn:microsoft.com/office/officeart/2005/8/layout/hProcess9"/>
    <dgm:cxn modelId="{09BF325D-EA16-6641-B569-02313DF7C1DA}" type="presParOf" srcId="{FFC40464-8FB7-294B-BB68-9CE78F2CEF21}" destId="{81DBF921-2E20-EA42-9ED0-D5AECE22A3E4}" srcOrd="6" destOrd="0" presId="urn:microsoft.com/office/officeart/2005/8/layout/hProcess9"/>
    <dgm:cxn modelId="{D91767D0-32EF-0A4F-B502-C019A777A291}" type="presParOf" srcId="{FFC40464-8FB7-294B-BB68-9CE78F2CEF21}" destId="{C99C482D-14D8-104F-8B59-69BE894C0DB5}" srcOrd="7" destOrd="0" presId="urn:microsoft.com/office/officeart/2005/8/layout/hProcess9"/>
    <dgm:cxn modelId="{68FF0DA4-4487-E64A-8B59-EECBDBC9B3F7}" type="presParOf" srcId="{FFC40464-8FB7-294B-BB68-9CE78F2CEF21}" destId="{38C38527-930D-AE40-9A11-FEC0935FE2CB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23465CE-C40A-ED42-B276-E50A79857AB3}" type="doc">
      <dgm:prSet loTypeId="urn:microsoft.com/office/officeart/2005/8/layout/hProcess9" loCatId="" qsTypeId="urn:microsoft.com/office/officeart/2005/8/quickstyle/simple4" qsCatId="simple" csTypeId="urn:microsoft.com/office/officeart/2005/8/colors/accent4_5" csCatId="accent4" phldr="1"/>
      <dgm:spPr/>
    </dgm:pt>
    <dgm:pt modelId="{FFD91899-75E7-5649-AD53-00AB7A14D267}">
      <dgm:prSet phldrT="[Text]"/>
      <dgm:spPr/>
      <dgm:t>
        <a:bodyPr/>
        <a:lstStyle/>
        <a:p>
          <a:r>
            <a:rPr lang="en-US" dirty="0" smtClean="0"/>
            <a:t>2004 SAFECOM Statement of Requirements (SoR)</a:t>
          </a:r>
          <a:endParaRPr lang="en-US" dirty="0"/>
        </a:p>
      </dgm:t>
    </dgm:pt>
    <dgm:pt modelId="{F9E424ED-A630-634C-9C2E-6F8647B48006}" type="parTrans" cxnId="{8579EDA2-5DD7-7F4F-A3DA-8BADA4C56B17}">
      <dgm:prSet/>
      <dgm:spPr/>
      <dgm:t>
        <a:bodyPr/>
        <a:lstStyle/>
        <a:p>
          <a:endParaRPr lang="en-US"/>
        </a:p>
      </dgm:t>
    </dgm:pt>
    <dgm:pt modelId="{14C4B4BA-4A91-7740-A943-139683C1238A}" type="sibTrans" cxnId="{8579EDA2-5DD7-7F4F-A3DA-8BADA4C56B17}">
      <dgm:prSet/>
      <dgm:spPr/>
      <dgm:t>
        <a:bodyPr/>
        <a:lstStyle/>
        <a:p>
          <a:endParaRPr lang="en-US"/>
        </a:p>
      </dgm:t>
    </dgm:pt>
    <dgm:pt modelId="{6B695247-C6A4-D84B-867B-EDAC0D09C3DF}">
      <dgm:prSet phldrT="[Text]"/>
      <dgm:spPr>
        <a:solidFill>
          <a:srgbClr val="800000">
            <a:alpha val="80000"/>
          </a:srgbClr>
        </a:solidFill>
      </dgm:spPr>
      <dgm:t>
        <a:bodyPr/>
        <a:lstStyle/>
        <a:p>
          <a:r>
            <a:rPr lang="en-US" dirty="0" smtClean="0"/>
            <a:t>2007</a:t>
          </a:r>
        </a:p>
        <a:p>
          <a:r>
            <a:rPr lang="en-US" dirty="0" smtClean="0"/>
            <a:t> NPSTC BBWG SoR</a:t>
          </a:r>
          <a:endParaRPr lang="en-US" dirty="0"/>
        </a:p>
      </dgm:t>
    </dgm:pt>
    <dgm:pt modelId="{FFAD0EF0-4B36-604B-8329-86FD4BE96544}" type="parTrans" cxnId="{005F5A2E-36F1-0440-BFE6-7B826DE8393B}">
      <dgm:prSet/>
      <dgm:spPr/>
      <dgm:t>
        <a:bodyPr/>
        <a:lstStyle/>
        <a:p>
          <a:endParaRPr lang="en-US"/>
        </a:p>
      </dgm:t>
    </dgm:pt>
    <dgm:pt modelId="{508F0DD4-EA11-7746-B4B4-63E618EFAEDE}" type="sibTrans" cxnId="{005F5A2E-36F1-0440-BFE6-7B826DE8393B}">
      <dgm:prSet/>
      <dgm:spPr/>
      <dgm:t>
        <a:bodyPr/>
        <a:lstStyle/>
        <a:p>
          <a:endParaRPr lang="en-US"/>
        </a:p>
      </dgm:t>
    </dgm:pt>
    <dgm:pt modelId="{B4582525-6B4D-434A-B275-76A300281C06}">
      <dgm:prSet phldrT="[Text]"/>
      <dgm:spPr/>
      <dgm:t>
        <a:bodyPr/>
        <a:lstStyle/>
        <a:p>
          <a:r>
            <a:rPr lang="en-US" dirty="0" smtClean="0"/>
            <a:t>2009</a:t>
          </a:r>
        </a:p>
        <a:p>
          <a:r>
            <a:rPr lang="en-US" dirty="0" smtClean="0"/>
            <a:t> NPSTC BBWG Task Force Report</a:t>
          </a:r>
          <a:endParaRPr lang="en-US" dirty="0"/>
        </a:p>
      </dgm:t>
    </dgm:pt>
    <dgm:pt modelId="{E74DE7FB-A7DF-B344-8DF0-F6797F5094FD}" type="parTrans" cxnId="{3882497F-7AC0-C84C-9286-46FF0C3D795A}">
      <dgm:prSet/>
      <dgm:spPr/>
      <dgm:t>
        <a:bodyPr/>
        <a:lstStyle/>
        <a:p>
          <a:endParaRPr lang="en-US"/>
        </a:p>
      </dgm:t>
    </dgm:pt>
    <dgm:pt modelId="{64CD3AC6-EB46-E04F-B49D-37D239BD1A20}" type="sibTrans" cxnId="{3882497F-7AC0-C84C-9286-46FF0C3D795A}">
      <dgm:prSet/>
      <dgm:spPr/>
      <dgm:t>
        <a:bodyPr/>
        <a:lstStyle/>
        <a:p>
          <a:endParaRPr lang="en-US"/>
        </a:p>
      </dgm:t>
    </dgm:pt>
    <dgm:pt modelId="{50FAC068-5427-834B-8B21-1FEE77CC0CAA}">
      <dgm:prSet/>
      <dgm:spPr/>
      <dgm:t>
        <a:bodyPr/>
        <a:lstStyle/>
        <a:p>
          <a:r>
            <a:rPr lang="en-US" dirty="0" smtClean="0"/>
            <a:t>2011</a:t>
          </a:r>
        </a:p>
        <a:p>
          <a:r>
            <a:rPr lang="en-US" dirty="0" smtClean="0"/>
            <a:t> NPSTC Mission Critical Voice Requirements</a:t>
          </a:r>
          <a:endParaRPr lang="en-US" dirty="0"/>
        </a:p>
      </dgm:t>
    </dgm:pt>
    <dgm:pt modelId="{ED4BD91D-AE5E-B341-9609-31134C95AB35}" type="parTrans" cxnId="{44EFB41C-BF47-894B-8F6A-44FDF67A6085}">
      <dgm:prSet/>
      <dgm:spPr/>
      <dgm:t>
        <a:bodyPr/>
        <a:lstStyle/>
        <a:p>
          <a:endParaRPr lang="en-US"/>
        </a:p>
      </dgm:t>
    </dgm:pt>
    <dgm:pt modelId="{4B739ED9-51C1-3E48-AD7D-A0327092B3A6}" type="sibTrans" cxnId="{44EFB41C-BF47-894B-8F6A-44FDF67A6085}">
      <dgm:prSet/>
      <dgm:spPr/>
      <dgm:t>
        <a:bodyPr/>
        <a:lstStyle/>
        <a:p>
          <a:endParaRPr lang="en-US"/>
        </a:p>
      </dgm:t>
    </dgm:pt>
    <dgm:pt modelId="{0BA3E8A9-5E0C-7644-8772-9EE9AD030E02}">
      <dgm:prSet/>
      <dgm:spPr/>
      <dgm:t>
        <a:bodyPr/>
        <a:lstStyle/>
        <a:p>
          <a:r>
            <a:rPr lang="en-US" dirty="0" smtClean="0"/>
            <a:t>2011-2012 NPSTC BBWG SoR</a:t>
          </a:r>
          <a:endParaRPr lang="en-US" dirty="0"/>
        </a:p>
      </dgm:t>
    </dgm:pt>
    <dgm:pt modelId="{0EA3C7B2-6417-AA48-B352-B018FCBCC5AA}" type="parTrans" cxnId="{1DCE8BD8-9B10-914D-9145-20E2DA172899}">
      <dgm:prSet/>
      <dgm:spPr/>
      <dgm:t>
        <a:bodyPr/>
        <a:lstStyle/>
        <a:p>
          <a:endParaRPr lang="en-US"/>
        </a:p>
      </dgm:t>
    </dgm:pt>
    <dgm:pt modelId="{4A874044-0656-3243-9DC8-1D2FD56B4FC6}" type="sibTrans" cxnId="{1DCE8BD8-9B10-914D-9145-20E2DA172899}">
      <dgm:prSet/>
      <dgm:spPr/>
      <dgm:t>
        <a:bodyPr/>
        <a:lstStyle/>
        <a:p>
          <a:endParaRPr lang="en-US"/>
        </a:p>
      </dgm:t>
    </dgm:pt>
    <dgm:pt modelId="{D1BFBB8B-BBD0-E94D-BB93-E4834940C201}" type="pres">
      <dgm:prSet presAssocID="{923465CE-C40A-ED42-B276-E50A79857AB3}" presName="CompostProcess" presStyleCnt="0">
        <dgm:presLayoutVars>
          <dgm:dir/>
          <dgm:resizeHandles val="exact"/>
        </dgm:presLayoutVars>
      </dgm:prSet>
      <dgm:spPr/>
    </dgm:pt>
    <dgm:pt modelId="{5E1892DC-3A25-BC48-9184-F1872E1B93A9}" type="pres">
      <dgm:prSet presAssocID="{923465CE-C40A-ED42-B276-E50A79857AB3}" presName="arrow" presStyleLbl="bgShp" presStyleIdx="0" presStyleCnt="1"/>
      <dgm:spPr/>
    </dgm:pt>
    <dgm:pt modelId="{FFC40464-8FB7-294B-BB68-9CE78F2CEF21}" type="pres">
      <dgm:prSet presAssocID="{923465CE-C40A-ED42-B276-E50A79857AB3}" presName="linearProcess" presStyleCnt="0"/>
      <dgm:spPr/>
    </dgm:pt>
    <dgm:pt modelId="{DD99AE36-DAC3-7B44-BB3F-047A58D8A44B}" type="pres">
      <dgm:prSet presAssocID="{FFD91899-75E7-5649-AD53-00AB7A14D267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FD283F-DFE8-6541-9DCB-819F4317824A}" type="pres">
      <dgm:prSet presAssocID="{14C4B4BA-4A91-7740-A943-139683C1238A}" presName="sibTrans" presStyleCnt="0"/>
      <dgm:spPr/>
    </dgm:pt>
    <dgm:pt modelId="{5A7B4FD0-89B2-9046-A967-94EDC3861145}" type="pres">
      <dgm:prSet presAssocID="{6B695247-C6A4-D84B-867B-EDAC0D09C3DF}" presName="textNode" presStyleLbl="node1" presStyleIdx="1" presStyleCnt="5" custLinFactNeighborY="-8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CA1E71-C0A9-7E4D-BE1E-0A05014ECEE6}" type="pres">
      <dgm:prSet presAssocID="{508F0DD4-EA11-7746-B4B4-63E618EFAEDE}" presName="sibTrans" presStyleCnt="0"/>
      <dgm:spPr/>
    </dgm:pt>
    <dgm:pt modelId="{285FFC77-DB0B-2A40-8C39-A98CA1BB4C2B}" type="pres">
      <dgm:prSet presAssocID="{B4582525-6B4D-434A-B275-76A300281C06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343485-0F5E-4F4F-A035-7E8DCFA6228E}" type="pres">
      <dgm:prSet presAssocID="{64CD3AC6-EB46-E04F-B49D-37D239BD1A20}" presName="sibTrans" presStyleCnt="0"/>
      <dgm:spPr/>
    </dgm:pt>
    <dgm:pt modelId="{81DBF921-2E20-EA42-9ED0-D5AECE22A3E4}" type="pres">
      <dgm:prSet presAssocID="{50FAC068-5427-834B-8B21-1FEE77CC0CAA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9C482D-14D8-104F-8B59-69BE894C0DB5}" type="pres">
      <dgm:prSet presAssocID="{4B739ED9-51C1-3E48-AD7D-A0327092B3A6}" presName="sibTrans" presStyleCnt="0"/>
      <dgm:spPr/>
    </dgm:pt>
    <dgm:pt modelId="{38C38527-930D-AE40-9A11-FEC0935FE2CB}" type="pres">
      <dgm:prSet presAssocID="{0BA3E8A9-5E0C-7644-8772-9EE9AD030E02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BCA740E-9108-AD4F-9276-AFBD1EEB6291}" type="presOf" srcId="{B4582525-6B4D-434A-B275-76A300281C06}" destId="{285FFC77-DB0B-2A40-8C39-A98CA1BB4C2B}" srcOrd="0" destOrd="0" presId="urn:microsoft.com/office/officeart/2005/8/layout/hProcess9"/>
    <dgm:cxn modelId="{31C3FA21-BE20-A041-B37A-7A79520E449C}" type="presOf" srcId="{923465CE-C40A-ED42-B276-E50A79857AB3}" destId="{D1BFBB8B-BBD0-E94D-BB93-E4834940C201}" srcOrd="0" destOrd="0" presId="urn:microsoft.com/office/officeart/2005/8/layout/hProcess9"/>
    <dgm:cxn modelId="{3882497F-7AC0-C84C-9286-46FF0C3D795A}" srcId="{923465CE-C40A-ED42-B276-E50A79857AB3}" destId="{B4582525-6B4D-434A-B275-76A300281C06}" srcOrd="2" destOrd="0" parTransId="{E74DE7FB-A7DF-B344-8DF0-F6797F5094FD}" sibTransId="{64CD3AC6-EB46-E04F-B49D-37D239BD1A20}"/>
    <dgm:cxn modelId="{5499B630-7C80-2740-8978-C67395699B1A}" type="presOf" srcId="{0BA3E8A9-5E0C-7644-8772-9EE9AD030E02}" destId="{38C38527-930D-AE40-9A11-FEC0935FE2CB}" srcOrd="0" destOrd="0" presId="urn:microsoft.com/office/officeart/2005/8/layout/hProcess9"/>
    <dgm:cxn modelId="{8579EDA2-5DD7-7F4F-A3DA-8BADA4C56B17}" srcId="{923465CE-C40A-ED42-B276-E50A79857AB3}" destId="{FFD91899-75E7-5649-AD53-00AB7A14D267}" srcOrd="0" destOrd="0" parTransId="{F9E424ED-A630-634C-9C2E-6F8647B48006}" sibTransId="{14C4B4BA-4A91-7740-A943-139683C1238A}"/>
    <dgm:cxn modelId="{06A768A0-AD66-324B-AA42-D66CD54CDC1E}" type="presOf" srcId="{50FAC068-5427-834B-8B21-1FEE77CC0CAA}" destId="{81DBF921-2E20-EA42-9ED0-D5AECE22A3E4}" srcOrd="0" destOrd="0" presId="urn:microsoft.com/office/officeart/2005/8/layout/hProcess9"/>
    <dgm:cxn modelId="{1DCE8BD8-9B10-914D-9145-20E2DA172899}" srcId="{923465CE-C40A-ED42-B276-E50A79857AB3}" destId="{0BA3E8A9-5E0C-7644-8772-9EE9AD030E02}" srcOrd="4" destOrd="0" parTransId="{0EA3C7B2-6417-AA48-B352-B018FCBCC5AA}" sibTransId="{4A874044-0656-3243-9DC8-1D2FD56B4FC6}"/>
    <dgm:cxn modelId="{5C8109DC-CDE6-EC4A-8AEE-1A519E39574E}" type="presOf" srcId="{FFD91899-75E7-5649-AD53-00AB7A14D267}" destId="{DD99AE36-DAC3-7B44-BB3F-047A58D8A44B}" srcOrd="0" destOrd="0" presId="urn:microsoft.com/office/officeart/2005/8/layout/hProcess9"/>
    <dgm:cxn modelId="{005F5A2E-36F1-0440-BFE6-7B826DE8393B}" srcId="{923465CE-C40A-ED42-B276-E50A79857AB3}" destId="{6B695247-C6A4-D84B-867B-EDAC0D09C3DF}" srcOrd="1" destOrd="0" parTransId="{FFAD0EF0-4B36-604B-8329-86FD4BE96544}" sibTransId="{508F0DD4-EA11-7746-B4B4-63E618EFAEDE}"/>
    <dgm:cxn modelId="{44EFB41C-BF47-894B-8F6A-44FDF67A6085}" srcId="{923465CE-C40A-ED42-B276-E50A79857AB3}" destId="{50FAC068-5427-834B-8B21-1FEE77CC0CAA}" srcOrd="3" destOrd="0" parTransId="{ED4BD91D-AE5E-B341-9609-31134C95AB35}" sibTransId="{4B739ED9-51C1-3E48-AD7D-A0327092B3A6}"/>
    <dgm:cxn modelId="{6911A5C3-3D18-BC43-9FD9-70F3147212F4}" type="presOf" srcId="{6B695247-C6A4-D84B-867B-EDAC0D09C3DF}" destId="{5A7B4FD0-89B2-9046-A967-94EDC3861145}" srcOrd="0" destOrd="0" presId="urn:microsoft.com/office/officeart/2005/8/layout/hProcess9"/>
    <dgm:cxn modelId="{3F327EB2-A794-B248-8BF1-68463C882E1F}" type="presParOf" srcId="{D1BFBB8B-BBD0-E94D-BB93-E4834940C201}" destId="{5E1892DC-3A25-BC48-9184-F1872E1B93A9}" srcOrd="0" destOrd="0" presId="urn:microsoft.com/office/officeart/2005/8/layout/hProcess9"/>
    <dgm:cxn modelId="{4B3F8DDB-34D2-2048-8056-84483D893ACE}" type="presParOf" srcId="{D1BFBB8B-BBD0-E94D-BB93-E4834940C201}" destId="{FFC40464-8FB7-294B-BB68-9CE78F2CEF21}" srcOrd="1" destOrd="0" presId="urn:microsoft.com/office/officeart/2005/8/layout/hProcess9"/>
    <dgm:cxn modelId="{0022424D-BC7E-7C43-9E8D-4C14741A9CC3}" type="presParOf" srcId="{FFC40464-8FB7-294B-BB68-9CE78F2CEF21}" destId="{DD99AE36-DAC3-7B44-BB3F-047A58D8A44B}" srcOrd="0" destOrd="0" presId="urn:microsoft.com/office/officeart/2005/8/layout/hProcess9"/>
    <dgm:cxn modelId="{F40319E9-7F18-AE40-9EA0-309A2372450D}" type="presParOf" srcId="{FFC40464-8FB7-294B-BB68-9CE78F2CEF21}" destId="{92FD283F-DFE8-6541-9DCB-819F4317824A}" srcOrd="1" destOrd="0" presId="urn:microsoft.com/office/officeart/2005/8/layout/hProcess9"/>
    <dgm:cxn modelId="{6BE55113-D268-3042-9A9C-02EA83271FF8}" type="presParOf" srcId="{FFC40464-8FB7-294B-BB68-9CE78F2CEF21}" destId="{5A7B4FD0-89B2-9046-A967-94EDC3861145}" srcOrd="2" destOrd="0" presId="urn:microsoft.com/office/officeart/2005/8/layout/hProcess9"/>
    <dgm:cxn modelId="{633F7179-20F0-F748-9B9C-4AEBC993D712}" type="presParOf" srcId="{FFC40464-8FB7-294B-BB68-9CE78F2CEF21}" destId="{0FCA1E71-C0A9-7E4D-BE1E-0A05014ECEE6}" srcOrd="3" destOrd="0" presId="urn:microsoft.com/office/officeart/2005/8/layout/hProcess9"/>
    <dgm:cxn modelId="{E2076A6F-FAB2-484B-AA89-FD5B97BEAF66}" type="presParOf" srcId="{FFC40464-8FB7-294B-BB68-9CE78F2CEF21}" destId="{285FFC77-DB0B-2A40-8C39-A98CA1BB4C2B}" srcOrd="4" destOrd="0" presId="urn:microsoft.com/office/officeart/2005/8/layout/hProcess9"/>
    <dgm:cxn modelId="{B86C6276-C16D-E844-AD7B-97D2DDA73111}" type="presParOf" srcId="{FFC40464-8FB7-294B-BB68-9CE78F2CEF21}" destId="{F8343485-0F5E-4F4F-A035-7E8DCFA6228E}" srcOrd="5" destOrd="0" presId="urn:microsoft.com/office/officeart/2005/8/layout/hProcess9"/>
    <dgm:cxn modelId="{5D976A02-C0AD-7247-A7B8-27969D48704B}" type="presParOf" srcId="{FFC40464-8FB7-294B-BB68-9CE78F2CEF21}" destId="{81DBF921-2E20-EA42-9ED0-D5AECE22A3E4}" srcOrd="6" destOrd="0" presId="urn:microsoft.com/office/officeart/2005/8/layout/hProcess9"/>
    <dgm:cxn modelId="{84CF9D06-D9D8-364C-8E1A-1872F0465E9F}" type="presParOf" srcId="{FFC40464-8FB7-294B-BB68-9CE78F2CEF21}" destId="{C99C482D-14D8-104F-8B59-69BE894C0DB5}" srcOrd="7" destOrd="0" presId="urn:microsoft.com/office/officeart/2005/8/layout/hProcess9"/>
    <dgm:cxn modelId="{AB3549D2-BE39-6B45-AE1B-30B1734CFF2E}" type="presParOf" srcId="{FFC40464-8FB7-294B-BB68-9CE78F2CEF21}" destId="{38C38527-930D-AE40-9A11-FEC0935FE2CB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23465CE-C40A-ED42-B276-E50A79857AB3}" type="doc">
      <dgm:prSet loTypeId="urn:microsoft.com/office/officeart/2005/8/layout/hProcess9" loCatId="" qsTypeId="urn:microsoft.com/office/officeart/2005/8/quickstyle/simple4" qsCatId="simple" csTypeId="urn:microsoft.com/office/officeart/2005/8/colors/accent4_5" csCatId="accent4" phldr="1"/>
      <dgm:spPr/>
    </dgm:pt>
    <dgm:pt modelId="{FFD91899-75E7-5649-AD53-00AB7A14D267}">
      <dgm:prSet phldrT="[Text]"/>
      <dgm:spPr/>
      <dgm:t>
        <a:bodyPr/>
        <a:lstStyle/>
        <a:p>
          <a:r>
            <a:rPr lang="en-US" dirty="0" smtClean="0"/>
            <a:t>2004 SAFECOM Statement of Requirements (SoR)</a:t>
          </a:r>
          <a:endParaRPr lang="en-US" dirty="0"/>
        </a:p>
      </dgm:t>
    </dgm:pt>
    <dgm:pt modelId="{F9E424ED-A630-634C-9C2E-6F8647B48006}" type="parTrans" cxnId="{8579EDA2-5DD7-7F4F-A3DA-8BADA4C56B17}">
      <dgm:prSet/>
      <dgm:spPr/>
      <dgm:t>
        <a:bodyPr/>
        <a:lstStyle/>
        <a:p>
          <a:endParaRPr lang="en-US"/>
        </a:p>
      </dgm:t>
    </dgm:pt>
    <dgm:pt modelId="{14C4B4BA-4A91-7740-A943-139683C1238A}" type="sibTrans" cxnId="{8579EDA2-5DD7-7F4F-A3DA-8BADA4C56B17}">
      <dgm:prSet/>
      <dgm:spPr/>
      <dgm:t>
        <a:bodyPr/>
        <a:lstStyle/>
        <a:p>
          <a:endParaRPr lang="en-US"/>
        </a:p>
      </dgm:t>
    </dgm:pt>
    <dgm:pt modelId="{6B695247-C6A4-D84B-867B-EDAC0D09C3DF}">
      <dgm:prSet phldrT="[Text]"/>
      <dgm:spPr/>
      <dgm:t>
        <a:bodyPr/>
        <a:lstStyle/>
        <a:p>
          <a:r>
            <a:rPr lang="en-US" dirty="0" smtClean="0"/>
            <a:t>2007</a:t>
          </a:r>
        </a:p>
        <a:p>
          <a:r>
            <a:rPr lang="en-US" dirty="0" smtClean="0"/>
            <a:t> NPSTC BBWG SoR</a:t>
          </a:r>
          <a:endParaRPr lang="en-US" dirty="0"/>
        </a:p>
      </dgm:t>
    </dgm:pt>
    <dgm:pt modelId="{FFAD0EF0-4B36-604B-8329-86FD4BE96544}" type="parTrans" cxnId="{005F5A2E-36F1-0440-BFE6-7B826DE8393B}">
      <dgm:prSet/>
      <dgm:spPr/>
      <dgm:t>
        <a:bodyPr/>
        <a:lstStyle/>
        <a:p>
          <a:endParaRPr lang="en-US"/>
        </a:p>
      </dgm:t>
    </dgm:pt>
    <dgm:pt modelId="{508F0DD4-EA11-7746-B4B4-63E618EFAEDE}" type="sibTrans" cxnId="{005F5A2E-36F1-0440-BFE6-7B826DE8393B}">
      <dgm:prSet/>
      <dgm:spPr/>
      <dgm:t>
        <a:bodyPr/>
        <a:lstStyle/>
        <a:p>
          <a:endParaRPr lang="en-US"/>
        </a:p>
      </dgm:t>
    </dgm:pt>
    <dgm:pt modelId="{B4582525-6B4D-434A-B275-76A300281C06}">
      <dgm:prSet phldrT="[Text]"/>
      <dgm:spPr>
        <a:solidFill>
          <a:srgbClr val="800000">
            <a:alpha val="70000"/>
          </a:srgbClr>
        </a:solidFill>
      </dgm:spPr>
      <dgm:t>
        <a:bodyPr/>
        <a:lstStyle/>
        <a:p>
          <a:r>
            <a:rPr lang="en-US" dirty="0" smtClean="0"/>
            <a:t>2009</a:t>
          </a:r>
        </a:p>
        <a:p>
          <a:r>
            <a:rPr lang="en-US" dirty="0" smtClean="0"/>
            <a:t> NPSTC BBWG Task Force Report</a:t>
          </a:r>
          <a:endParaRPr lang="en-US" dirty="0"/>
        </a:p>
      </dgm:t>
    </dgm:pt>
    <dgm:pt modelId="{E74DE7FB-A7DF-B344-8DF0-F6797F5094FD}" type="parTrans" cxnId="{3882497F-7AC0-C84C-9286-46FF0C3D795A}">
      <dgm:prSet/>
      <dgm:spPr/>
      <dgm:t>
        <a:bodyPr/>
        <a:lstStyle/>
        <a:p>
          <a:endParaRPr lang="en-US"/>
        </a:p>
      </dgm:t>
    </dgm:pt>
    <dgm:pt modelId="{64CD3AC6-EB46-E04F-B49D-37D239BD1A20}" type="sibTrans" cxnId="{3882497F-7AC0-C84C-9286-46FF0C3D795A}">
      <dgm:prSet/>
      <dgm:spPr/>
      <dgm:t>
        <a:bodyPr/>
        <a:lstStyle/>
        <a:p>
          <a:endParaRPr lang="en-US"/>
        </a:p>
      </dgm:t>
    </dgm:pt>
    <dgm:pt modelId="{50FAC068-5427-834B-8B21-1FEE77CC0CAA}">
      <dgm:prSet/>
      <dgm:spPr/>
      <dgm:t>
        <a:bodyPr/>
        <a:lstStyle/>
        <a:p>
          <a:r>
            <a:rPr lang="en-US" dirty="0" smtClean="0"/>
            <a:t>2011</a:t>
          </a:r>
        </a:p>
        <a:p>
          <a:r>
            <a:rPr lang="en-US" dirty="0" smtClean="0"/>
            <a:t> NPSTC Mission Critical Voice Requirements</a:t>
          </a:r>
          <a:endParaRPr lang="en-US" dirty="0"/>
        </a:p>
      </dgm:t>
    </dgm:pt>
    <dgm:pt modelId="{ED4BD91D-AE5E-B341-9609-31134C95AB35}" type="parTrans" cxnId="{44EFB41C-BF47-894B-8F6A-44FDF67A6085}">
      <dgm:prSet/>
      <dgm:spPr/>
      <dgm:t>
        <a:bodyPr/>
        <a:lstStyle/>
        <a:p>
          <a:endParaRPr lang="en-US"/>
        </a:p>
      </dgm:t>
    </dgm:pt>
    <dgm:pt modelId="{4B739ED9-51C1-3E48-AD7D-A0327092B3A6}" type="sibTrans" cxnId="{44EFB41C-BF47-894B-8F6A-44FDF67A6085}">
      <dgm:prSet/>
      <dgm:spPr/>
      <dgm:t>
        <a:bodyPr/>
        <a:lstStyle/>
        <a:p>
          <a:endParaRPr lang="en-US"/>
        </a:p>
      </dgm:t>
    </dgm:pt>
    <dgm:pt modelId="{0BA3E8A9-5E0C-7644-8772-9EE9AD030E02}">
      <dgm:prSet/>
      <dgm:spPr/>
      <dgm:t>
        <a:bodyPr/>
        <a:lstStyle/>
        <a:p>
          <a:r>
            <a:rPr lang="en-US" dirty="0" smtClean="0"/>
            <a:t>2011-2012 NPSTC BBWG SoR</a:t>
          </a:r>
          <a:endParaRPr lang="en-US" dirty="0"/>
        </a:p>
      </dgm:t>
    </dgm:pt>
    <dgm:pt modelId="{0EA3C7B2-6417-AA48-B352-B018FCBCC5AA}" type="parTrans" cxnId="{1DCE8BD8-9B10-914D-9145-20E2DA172899}">
      <dgm:prSet/>
      <dgm:spPr/>
      <dgm:t>
        <a:bodyPr/>
        <a:lstStyle/>
        <a:p>
          <a:endParaRPr lang="en-US"/>
        </a:p>
      </dgm:t>
    </dgm:pt>
    <dgm:pt modelId="{4A874044-0656-3243-9DC8-1D2FD56B4FC6}" type="sibTrans" cxnId="{1DCE8BD8-9B10-914D-9145-20E2DA172899}">
      <dgm:prSet/>
      <dgm:spPr/>
      <dgm:t>
        <a:bodyPr/>
        <a:lstStyle/>
        <a:p>
          <a:endParaRPr lang="en-US"/>
        </a:p>
      </dgm:t>
    </dgm:pt>
    <dgm:pt modelId="{D1BFBB8B-BBD0-E94D-BB93-E4834940C201}" type="pres">
      <dgm:prSet presAssocID="{923465CE-C40A-ED42-B276-E50A79857AB3}" presName="CompostProcess" presStyleCnt="0">
        <dgm:presLayoutVars>
          <dgm:dir/>
          <dgm:resizeHandles val="exact"/>
        </dgm:presLayoutVars>
      </dgm:prSet>
      <dgm:spPr/>
    </dgm:pt>
    <dgm:pt modelId="{5E1892DC-3A25-BC48-9184-F1872E1B93A9}" type="pres">
      <dgm:prSet presAssocID="{923465CE-C40A-ED42-B276-E50A79857AB3}" presName="arrow" presStyleLbl="bgShp" presStyleIdx="0" presStyleCnt="1"/>
      <dgm:spPr/>
    </dgm:pt>
    <dgm:pt modelId="{FFC40464-8FB7-294B-BB68-9CE78F2CEF21}" type="pres">
      <dgm:prSet presAssocID="{923465CE-C40A-ED42-B276-E50A79857AB3}" presName="linearProcess" presStyleCnt="0"/>
      <dgm:spPr/>
    </dgm:pt>
    <dgm:pt modelId="{DD99AE36-DAC3-7B44-BB3F-047A58D8A44B}" type="pres">
      <dgm:prSet presAssocID="{FFD91899-75E7-5649-AD53-00AB7A14D267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FD283F-DFE8-6541-9DCB-819F4317824A}" type="pres">
      <dgm:prSet presAssocID="{14C4B4BA-4A91-7740-A943-139683C1238A}" presName="sibTrans" presStyleCnt="0"/>
      <dgm:spPr/>
    </dgm:pt>
    <dgm:pt modelId="{5A7B4FD0-89B2-9046-A967-94EDC3861145}" type="pres">
      <dgm:prSet presAssocID="{6B695247-C6A4-D84B-867B-EDAC0D09C3DF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CA1E71-C0A9-7E4D-BE1E-0A05014ECEE6}" type="pres">
      <dgm:prSet presAssocID="{508F0DD4-EA11-7746-B4B4-63E618EFAEDE}" presName="sibTrans" presStyleCnt="0"/>
      <dgm:spPr/>
    </dgm:pt>
    <dgm:pt modelId="{285FFC77-DB0B-2A40-8C39-A98CA1BB4C2B}" type="pres">
      <dgm:prSet presAssocID="{B4582525-6B4D-434A-B275-76A300281C06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343485-0F5E-4F4F-A035-7E8DCFA6228E}" type="pres">
      <dgm:prSet presAssocID="{64CD3AC6-EB46-E04F-B49D-37D239BD1A20}" presName="sibTrans" presStyleCnt="0"/>
      <dgm:spPr/>
    </dgm:pt>
    <dgm:pt modelId="{81DBF921-2E20-EA42-9ED0-D5AECE22A3E4}" type="pres">
      <dgm:prSet presAssocID="{50FAC068-5427-834B-8B21-1FEE77CC0CAA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9C482D-14D8-104F-8B59-69BE894C0DB5}" type="pres">
      <dgm:prSet presAssocID="{4B739ED9-51C1-3E48-AD7D-A0327092B3A6}" presName="sibTrans" presStyleCnt="0"/>
      <dgm:spPr/>
    </dgm:pt>
    <dgm:pt modelId="{38C38527-930D-AE40-9A11-FEC0935FE2CB}" type="pres">
      <dgm:prSet presAssocID="{0BA3E8A9-5E0C-7644-8772-9EE9AD030E02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4F4AD06-F5F0-2E4A-8B80-B49919FAA72C}" type="presOf" srcId="{923465CE-C40A-ED42-B276-E50A79857AB3}" destId="{D1BFBB8B-BBD0-E94D-BB93-E4834940C201}" srcOrd="0" destOrd="0" presId="urn:microsoft.com/office/officeart/2005/8/layout/hProcess9"/>
    <dgm:cxn modelId="{3882497F-7AC0-C84C-9286-46FF0C3D795A}" srcId="{923465CE-C40A-ED42-B276-E50A79857AB3}" destId="{B4582525-6B4D-434A-B275-76A300281C06}" srcOrd="2" destOrd="0" parTransId="{E74DE7FB-A7DF-B344-8DF0-F6797F5094FD}" sibTransId="{64CD3AC6-EB46-E04F-B49D-37D239BD1A20}"/>
    <dgm:cxn modelId="{8579EDA2-5DD7-7F4F-A3DA-8BADA4C56B17}" srcId="{923465CE-C40A-ED42-B276-E50A79857AB3}" destId="{FFD91899-75E7-5649-AD53-00AB7A14D267}" srcOrd="0" destOrd="0" parTransId="{F9E424ED-A630-634C-9C2E-6F8647B48006}" sibTransId="{14C4B4BA-4A91-7740-A943-139683C1238A}"/>
    <dgm:cxn modelId="{1DCE8BD8-9B10-914D-9145-20E2DA172899}" srcId="{923465CE-C40A-ED42-B276-E50A79857AB3}" destId="{0BA3E8A9-5E0C-7644-8772-9EE9AD030E02}" srcOrd="4" destOrd="0" parTransId="{0EA3C7B2-6417-AA48-B352-B018FCBCC5AA}" sibTransId="{4A874044-0656-3243-9DC8-1D2FD56B4FC6}"/>
    <dgm:cxn modelId="{09589D07-E4B6-4D4E-BFF8-45390C3FDF75}" type="presOf" srcId="{0BA3E8A9-5E0C-7644-8772-9EE9AD030E02}" destId="{38C38527-930D-AE40-9A11-FEC0935FE2CB}" srcOrd="0" destOrd="0" presId="urn:microsoft.com/office/officeart/2005/8/layout/hProcess9"/>
    <dgm:cxn modelId="{576779F6-D81B-B34C-AD65-D14A271A8B56}" type="presOf" srcId="{50FAC068-5427-834B-8B21-1FEE77CC0CAA}" destId="{81DBF921-2E20-EA42-9ED0-D5AECE22A3E4}" srcOrd="0" destOrd="0" presId="urn:microsoft.com/office/officeart/2005/8/layout/hProcess9"/>
    <dgm:cxn modelId="{7616074B-6232-0F46-8CDB-1208F01B1B05}" type="presOf" srcId="{FFD91899-75E7-5649-AD53-00AB7A14D267}" destId="{DD99AE36-DAC3-7B44-BB3F-047A58D8A44B}" srcOrd="0" destOrd="0" presId="urn:microsoft.com/office/officeart/2005/8/layout/hProcess9"/>
    <dgm:cxn modelId="{1E3C5CD3-AC0D-DD4D-9F19-B3DF25B71657}" type="presOf" srcId="{6B695247-C6A4-D84B-867B-EDAC0D09C3DF}" destId="{5A7B4FD0-89B2-9046-A967-94EDC3861145}" srcOrd="0" destOrd="0" presId="urn:microsoft.com/office/officeart/2005/8/layout/hProcess9"/>
    <dgm:cxn modelId="{005F5A2E-36F1-0440-BFE6-7B826DE8393B}" srcId="{923465CE-C40A-ED42-B276-E50A79857AB3}" destId="{6B695247-C6A4-D84B-867B-EDAC0D09C3DF}" srcOrd="1" destOrd="0" parTransId="{FFAD0EF0-4B36-604B-8329-86FD4BE96544}" sibTransId="{508F0DD4-EA11-7746-B4B4-63E618EFAEDE}"/>
    <dgm:cxn modelId="{BDB0260F-5577-A446-BB97-AEAD6AE98B8C}" type="presOf" srcId="{B4582525-6B4D-434A-B275-76A300281C06}" destId="{285FFC77-DB0B-2A40-8C39-A98CA1BB4C2B}" srcOrd="0" destOrd="0" presId="urn:microsoft.com/office/officeart/2005/8/layout/hProcess9"/>
    <dgm:cxn modelId="{44EFB41C-BF47-894B-8F6A-44FDF67A6085}" srcId="{923465CE-C40A-ED42-B276-E50A79857AB3}" destId="{50FAC068-5427-834B-8B21-1FEE77CC0CAA}" srcOrd="3" destOrd="0" parTransId="{ED4BD91D-AE5E-B341-9609-31134C95AB35}" sibTransId="{4B739ED9-51C1-3E48-AD7D-A0327092B3A6}"/>
    <dgm:cxn modelId="{5F480768-3596-6E45-84B8-A6743935B953}" type="presParOf" srcId="{D1BFBB8B-BBD0-E94D-BB93-E4834940C201}" destId="{5E1892DC-3A25-BC48-9184-F1872E1B93A9}" srcOrd="0" destOrd="0" presId="urn:microsoft.com/office/officeart/2005/8/layout/hProcess9"/>
    <dgm:cxn modelId="{C27BB294-6FA2-964D-AA59-51CF946B8AB2}" type="presParOf" srcId="{D1BFBB8B-BBD0-E94D-BB93-E4834940C201}" destId="{FFC40464-8FB7-294B-BB68-9CE78F2CEF21}" srcOrd="1" destOrd="0" presId="urn:microsoft.com/office/officeart/2005/8/layout/hProcess9"/>
    <dgm:cxn modelId="{C8544F32-5192-8142-9980-12F5603A8CF9}" type="presParOf" srcId="{FFC40464-8FB7-294B-BB68-9CE78F2CEF21}" destId="{DD99AE36-DAC3-7B44-BB3F-047A58D8A44B}" srcOrd="0" destOrd="0" presId="urn:microsoft.com/office/officeart/2005/8/layout/hProcess9"/>
    <dgm:cxn modelId="{737497EE-6FCC-DD40-8088-3561B0861C07}" type="presParOf" srcId="{FFC40464-8FB7-294B-BB68-9CE78F2CEF21}" destId="{92FD283F-DFE8-6541-9DCB-819F4317824A}" srcOrd="1" destOrd="0" presId="urn:microsoft.com/office/officeart/2005/8/layout/hProcess9"/>
    <dgm:cxn modelId="{4592C712-260C-0644-B572-95711ECC1822}" type="presParOf" srcId="{FFC40464-8FB7-294B-BB68-9CE78F2CEF21}" destId="{5A7B4FD0-89B2-9046-A967-94EDC3861145}" srcOrd="2" destOrd="0" presId="urn:microsoft.com/office/officeart/2005/8/layout/hProcess9"/>
    <dgm:cxn modelId="{7B272A9C-4BB0-2844-BF28-F9304DA08983}" type="presParOf" srcId="{FFC40464-8FB7-294B-BB68-9CE78F2CEF21}" destId="{0FCA1E71-C0A9-7E4D-BE1E-0A05014ECEE6}" srcOrd="3" destOrd="0" presId="urn:microsoft.com/office/officeart/2005/8/layout/hProcess9"/>
    <dgm:cxn modelId="{748E1EF4-7A21-F64B-97D4-ABB6E0EB33E0}" type="presParOf" srcId="{FFC40464-8FB7-294B-BB68-9CE78F2CEF21}" destId="{285FFC77-DB0B-2A40-8C39-A98CA1BB4C2B}" srcOrd="4" destOrd="0" presId="urn:microsoft.com/office/officeart/2005/8/layout/hProcess9"/>
    <dgm:cxn modelId="{9F84F569-7878-D34C-85AD-EC9FA9AF66BF}" type="presParOf" srcId="{FFC40464-8FB7-294B-BB68-9CE78F2CEF21}" destId="{F8343485-0F5E-4F4F-A035-7E8DCFA6228E}" srcOrd="5" destOrd="0" presId="urn:microsoft.com/office/officeart/2005/8/layout/hProcess9"/>
    <dgm:cxn modelId="{12040DD9-D5BA-4A43-903F-C62941169951}" type="presParOf" srcId="{FFC40464-8FB7-294B-BB68-9CE78F2CEF21}" destId="{81DBF921-2E20-EA42-9ED0-D5AECE22A3E4}" srcOrd="6" destOrd="0" presId="urn:microsoft.com/office/officeart/2005/8/layout/hProcess9"/>
    <dgm:cxn modelId="{758A0A8E-4BE6-B341-BE5E-6294DB19F3F7}" type="presParOf" srcId="{FFC40464-8FB7-294B-BB68-9CE78F2CEF21}" destId="{C99C482D-14D8-104F-8B59-69BE894C0DB5}" srcOrd="7" destOrd="0" presId="urn:microsoft.com/office/officeart/2005/8/layout/hProcess9"/>
    <dgm:cxn modelId="{AC2C0680-DC49-FB45-93BC-5F1746D777F5}" type="presParOf" srcId="{FFC40464-8FB7-294B-BB68-9CE78F2CEF21}" destId="{38C38527-930D-AE40-9A11-FEC0935FE2CB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23465CE-C40A-ED42-B276-E50A79857AB3}" type="doc">
      <dgm:prSet loTypeId="urn:microsoft.com/office/officeart/2005/8/layout/hProcess9" loCatId="" qsTypeId="urn:microsoft.com/office/officeart/2005/8/quickstyle/simple4" qsCatId="simple" csTypeId="urn:microsoft.com/office/officeart/2005/8/colors/accent4_5" csCatId="accent4" phldr="1"/>
      <dgm:spPr/>
    </dgm:pt>
    <dgm:pt modelId="{FFD91899-75E7-5649-AD53-00AB7A14D267}">
      <dgm:prSet phldrT="[Text]"/>
      <dgm:spPr/>
      <dgm:t>
        <a:bodyPr/>
        <a:lstStyle/>
        <a:p>
          <a:r>
            <a:rPr lang="en-US" dirty="0" smtClean="0"/>
            <a:t>2004 SAFECOM Statement of Requirements (SoR)</a:t>
          </a:r>
          <a:endParaRPr lang="en-US" dirty="0"/>
        </a:p>
      </dgm:t>
    </dgm:pt>
    <dgm:pt modelId="{F9E424ED-A630-634C-9C2E-6F8647B48006}" type="parTrans" cxnId="{8579EDA2-5DD7-7F4F-A3DA-8BADA4C56B17}">
      <dgm:prSet/>
      <dgm:spPr/>
      <dgm:t>
        <a:bodyPr/>
        <a:lstStyle/>
        <a:p>
          <a:endParaRPr lang="en-US"/>
        </a:p>
      </dgm:t>
    </dgm:pt>
    <dgm:pt modelId="{14C4B4BA-4A91-7740-A943-139683C1238A}" type="sibTrans" cxnId="{8579EDA2-5DD7-7F4F-A3DA-8BADA4C56B17}">
      <dgm:prSet/>
      <dgm:spPr/>
      <dgm:t>
        <a:bodyPr/>
        <a:lstStyle/>
        <a:p>
          <a:endParaRPr lang="en-US"/>
        </a:p>
      </dgm:t>
    </dgm:pt>
    <dgm:pt modelId="{6B695247-C6A4-D84B-867B-EDAC0D09C3DF}">
      <dgm:prSet phldrT="[Text]"/>
      <dgm:spPr/>
      <dgm:t>
        <a:bodyPr/>
        <a:lstStyle/>
        <a:p>
          <a:r>
            <a:rPr lang="en-US" dirty="0" smtClean="0"/>
            <a:t>2007</a:t>
          </a:r>
        </a:p>
        <a:p>
          <a:r>
            <a:rPr lang="en-US" dirty="0" smtClean="0"/>
            <a:t> NPSTC BBWG SoR</a:t>
          </a:r>
          <a:endParaRPr lang="en-US" dirty="0"/>
        </a:p>
      </dgm:t>
    </dgm:pt>
    <dgm:pt modelId="{FFAD0EF0-4B36-604B-8329-86FD4BE96544}" type="parTrans" cxnId="{005F5A2E-36F1-0440-BFE6-7B826DE8393B}">
      <dgm:prSet/>
      <dgm:spPr/>
      <dgm:t>
        <a:bodyPr/>
        <a:lstStyle/>
        <a:p>
          <a:endParaRPr lang="en-US"/>
        </a:p>
      </dgm:t>
    </dgm:pt>
    <dgm:pt modelId="{508F0DD4-EA11-7746-B4B4-63E618EFAEDE}" type="sibTrans" cxnId="{005F5A2E-36F1-0440-BFE6-7B826DE8393B}">
      <dgm:prSet/>
      <dgm:spPr/>
      <dgm:t>
        <a:bodyPr/>
        <a:lstStyle/>
        <a:p>
          <a:endParaRPr lang="en-US"/>
        </a:p>
      </dgm:t>
    </dgm:pt>
    <dgm:pt modelId="{B4582525-6B4D-434A-B275-76A300281C06}">
      <dgm:prSet phldrT="[Text]"/>
      <dgm:spPr/>
      <dgm:t>
        <a:bodyPr/>
        <a:lstStyle/>
        <a:p>
          <a:r>
            <a:rPr lang="en-US" dirty="0" smtClean="0"/>
            <a:t>2009</a:t>
          </a:r>
        </a:p>
        <a:p>
          <a:r>
            <a:rPr lang="en-US" dirty="0" smtClean="0"/>
            <a:t> NPSTC BBWG Task Force Report</a:t>
          </a:r>
          <a:endParaRPr lang="en-US" dirty="0"/>
        </a:p>
      </dgm:t>
    </dgm:pt>
    <dgm:pt modelId="{E74DE7FB-A7DF-B344-8DF0-F6797F5094FD}" type="parTrans" cxnId="{3882497F-7AC0-C84C-9286-46FF0C3D795A}">
      <dgm:prSet/>
      <dgm:spPr/>
      <dgm:t>
        <a:bodyPr/>
        <a:lstStyle/>
        <a:p>
          <a:endParaRPr lang="en-US"/>
        </a:p>
      </dgm:t>
    </dgm:pt>
    <dgm:pt modelId="{64CD3AC6-EB46-E04F-B49D-37D239BD1A20}" type="sibTrans" cxnId="{3882497F-7AC0-C84C-9286-46FF0C3D795A}">
      <dgm:prSet/>
      <dgm:spPr/>
      <dgm:t>
        <a:bodyPr/>
        <a:lstStyle/>
        <a:p>
          <a:endParaRPr lang="en-US"/>
        </a:p>
      </dgm:t>
    </dgm:pt>
    <dgm:pt modelId="{50FAC068-5427-834B-8B21-1FEE77CC0CAA}">
      <dgm:prSet/>
      <dgm:spPr>
        <a:solidFill>
          <a:srgbClr val="800000">
            <a:alpha val="60000"/>
          </a:srgbClr>
        </a:solidFill>
      </dgm:spPr>
      <dgm:t>
        <a:bodyPr/>
        <a:lstStyle/>
        <a:p>
          <a:r>
            <a:rPr lang="en-US" dirty="0" smtClean="0"/>
            <a:t>2011</a:t>
          </a:r>
        </a:p>
        <a:p>
          <a:r>
            <a:rPr lang="en-US" dirty="0" smtClean="0"/>
            <a:t> NPSTC Mission Critical Voice Requirements</a:t>
          </a:r>
          <a:endParaRPr lang="en-US" dirty="0"/>
        </a:p>
      </dgm:t>
    </dgm:pt>
    <dgm:pt modelId="{ED4BD91D-AE5E-B341-9609-31134C95AB35}" type="parTrans" cxnId="{44EFB41C-BF47-894B-8F6A-44FDF67A6085}">
      <dgm:prSet/>
      <dgm:spPr/>
      <dgm:t>
        <a:bodyPr/>
        <a:lstStyle/>
        <a:p>
          <a:endParaRPr lang="en-US"/>
        </a:p>
      </dgm:t>
    </dgm:pt>
    <dgm:pt modelId="{4B739ED9-51C1-3E48-AD7D-A0327092B3A6}" type="sibTrans" cxnId="{44EFB41C-BF47-894B-8F6A-44FDF67A6085}">
      <dgm:prSet/>
      <dgm:spPr/>
      <dgm:t>
        <a:bodyPr/>
        <a:lstStyle/>
        <a:p>
          <a:endParaRPr lang="en-US"/>
        </a:p>
      </dgm:t>
    </dgm:pt>
    <dgm:pt modelId="{0BA3E8A9-5E0C-7644-8772-9EE9AD030E02}">
      <dgm:prSet/>
      <dgm:spPr/>
      <dgm:t>
        <a:bodyPr/>
        <a:lstStyle/>
        <a:p>
          <a:r>
            <a:rPr lang="en-US" dirty="0" smtClean="0"/>
            <a:t>2011-2012 NPSTC BBWG SoR</a:t>
          </a:r>
          <a:endParaRPr lang="en-US" dirty="0"/>
        </a:p>
      </dgm:t>
    </dgm:pt>
    <dgm:pt modelId="{0EA3C7B2-6417-AA48-B352-B018FCBCC5AA}" type="parTrans" cxnId="{1DCE8BD8-9B10-914D-9145-20E2DA172899}">
      <dgm:prSet/>
      <dgm:spPr/>
      <dgm:t>
        <a:bodyPr/>
        <a:lstStyle/>
        <a:p>
          <a:endParaRPr lang="en-US"/>
        </a:p>
      </dgm:t>
    </dgm:pt>
    <dgm:pt modelId="{4A874044-0656-3243-9DC8-1D2FD56B4FC6}" type="sibTrans" cxnId="{1DCE8BD8-9B10-914D-9145-20E2DA172899}">
      <dgm:prSet/>
      <dgm:spPr/>
      <dgm:t>
        <a:bodyPr/>
        <a:lstStyle/>
        <a:p>
          <a:endParaRPr lang="en-US"/>
        </a:p>
      </dgm:t>
    </dgm:pt>
    <dgm:pt modelId="{D1BFBB8B-BBD0-E94D-BB93-E4834940C201}" type="pres">
      <dgm:prSet presAssocID="{923465CE-C40A-ED42-B276-E50A79857AB3}" presName="CompostProcess" presStyleCnt="0">
        <dgm:presLayoutVars>
          <dgm:dir/>
          <dgm:resizeHandles val="exact"/>
        </dgm:presLayoutVars>
      </dgm:prSet>
      <dgm:spPr/>
    </dgm:pt>
    <dgm:pt modelId="{5E1892DC-3A25-BC48-9184-F1872E1B93A9}" type="pres">
      <dgm:prSet presAssocID="{923465CE-C40A-ED42-B276-E50A79857AB3}" presName="arrow" presStyleLbl="bgShp" presStyleIdx="0" presStyleCnt="1"/>
      <dgm:spPr/>
    </dgm:pt>
    <dgm:pt modelId="{FFC40464-8FB7-294B-BB68-9CE78F2CEF21}" type="pres">
      <dgm:prSet presAssocID="{923465CE-C40A-ED42-B276-E50A79857AB3}" presName="linearProcess" presStyleCnt="0"/>
      <dgm:spPr/>
    </dgm:pt>
    <dgm:pt modelId="{DD99AE36-DAC3-7B44-BB3F-047A58D8A44B}" type="pres">
      <dgm:prSet presAssocID="{FFD91899-75E7-5649-AD53-00AB7A14D267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FD283F-DFE8-6541-9DCB-819F4317824A}" type="pres">
      <dgm:prSet presAssocID="{14C4B4BA-4A91-7740-A943-139683C1238A}" presName="sibTrans" presStyleCnt="0"/>
      <dgm:spPr/>
    </dgm:pt>
    <dgm:pt modelId="{5A7B4FD0-89B2-9046-A967-94EDC3861145}" type="pres">
      <dgm:prSet presAssocID="{6B695247-C6A4-D84B-867B-EDAC0D09C3DF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CA1E71-C0A9-7E4D-BE1E-0A05014ECEE6}" type="pres">
      <dgm:prSet presAssocID="{508F0DD4-EA11-7746-B4B4-63E618EFAEDE}" presName="sibTrans" presStyleCnt="0"/>
      <dgm:spPr/>
    </dgm:pt>
    <dgm:pt modelId="{285FFC77-DB0B-2A40-8C39-A98CA1BB4C2B}" type="pres">
      <dgm:prSet presAssocID="{B4582525-6B4D-434A-B275-76A300281C06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343485-0F5E-4F4F-A035-7E8DCFA6228E}" type="pres">
      <dgm:prSet presAssocID="{64CD3AC6-EB46-E04F-B49D-37D239BD1A20}" presName="sibTrans" presStyleCnt="0"/>
      <dgm:spPr/>
    </dgm:pt>
    <dgm:pt modelId="{81DBF921-2E20-EA42-9ED0-D5AECE22A3E4}" type="pres">
      <dgm:prSet presAssocID="{50FAC068-5427-834B-8B21-1FEE77CC0CAA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9C482D-14D8-104F-8B59-69BE894C0DB5}" type="pres">
      <dgm:prSet presAssocID="{4B739ED9-51C1-3E48-AD7D-A0327092B3A6}" presName="sibTrans" presStyleCnt="0"/>
      <dgm:spPr/>
    </dgm:pt>
    <dgm:pt modelId="{38C38527-930D-AE40-9A11-FEC0935FE2CB}" type="pres">
      <dgm:prSet presAssocID="{0BA3E8A9-5E0C-7644-8772-9EE9AD030E02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BD45106-34BB-A64E-A547-773320126FF6}" type="presOf" srcId="{FFD91899-75E7-5649-AD53-00AB7A14D267}" destId="{DD99AE36-DAC3-7B44-BB3F-047A58D8A44B}" srcOrd="0" destOrd="0" presId="urn:microsoft.com/office/officeart/2005/8/layout/hProcess9"/>
    <dgm:cxn modelId="{8C5B6BC9-9153-3141-9B36-CD286E4EC3A3}" type="presOf" srcId="{923465CE-C40A-ED42-B276-E50A79857AB3}" destId="{D1BFBB8B-BBD0-E94D-BB93-E4834940C201}" srcOrd="0" destOrd="0" presId="urn:microsoft.com/office/officeart/2005/8/layout/hProcess9"/>
    <dgm:cxn modelId="{C76017B9-3640-FC43-8F1F-2C204E786FFC}" type="presOf" srcId="{B4582525-6B4D-434A-B275-76A300281C06}" destId="{285FFC77-DB0B-2A40-8C39-A98CA1BB4C2B}" srcOrd="0" destOrd="0" presId="urn:microsoft.com/office/officeart/2005/8/layout/hProcess9"/>
    <dgm:cxn modelId="{3882497F-7AC0-C84C-9286-46FF0C3D795A}" srcId="{923465CE-C40A-ED42-B276-E50A79857AB3}" destId="{B4582525-6B4D-434A-B275-76A300281C06}" srcOrd="2" destOrd="0" parTransId="{E74DE7FB-A7DF-B344-8DF0-F6797F5094FD}" sibTransId="{64CD3AC6-EB46-E04F-B49D-37D239BD1A20}"/>
    <dgm:cxn modelId="{8579EDA2-5DD7-7F4F-A3DA-8BADA4C56B17}" srcId="{923465CE-C40A-ED42-B276-E50A79857AB3}" destId="{FFD91899-75E7-5649-AD53-00AB7A14D267}" srcOrd="0" destOrd="0" parTransId="{F9E424ED-A630-634C-9C2E-6F8647B48006}" sibTransId="{14C4B4BA-4A91-7740-A943-139683C1238A}"/>
    <dgm:cxn modelId="{B37F5E5B-F4FD-0D42-AD08-3DF4FB190EE4}" type="presOf" srcId="{50FAC068-5427-834B-8B21-1FEE77CC0CAA}" destId="{81DBF921-2E20-EA42-9ED0-D5AECE22A3E4}" srcOrd="0" destOrd="0" presId="urn:microsoft.com/office/officeart/2005/8/layout/hProcess9"/>
    <dgm:cxn modelId="{1DCE8BD8-9B10-914D-9145-20E2DA172899}" srcId="{923465CE-C40A-ED42-B276-E50A79857AB3}" destId="{0BA3E8A9-5E0C-7644-8772-9EE9AD030E02}" srcOrd="4" destOrd="0" parTransId="{0EA3C7B2-6417-AA48-B352-B018FCBCC5AA}" sibTransId="{4A874044-0656-3243-9DC8-1D2FD56B4FC6}"/>
    <dgm:cxn modelId="{005F5A2E-36F1-0440-BFE6-7B826DE8393B}" srcId="{923465CE-C40A-ED42-B276-E50A79857AB3}" destId="{6B695247-C6A4-D84B-867B-EDAC0D09C3DF}" srcOrd="1" destOrd="0" parTransId="{FFAD0EF0-4B36-604B-8329-86FD4BE96544}" sibTransId="{508F0DD4-EA11-7746-B4B4-63E618EFAEDE}"/>
    <dgm:cxn modelId="{71B7A5EA-B233-4044-983E-983DBDE950FD}" type="presOf" srcId="{0BA3E8A9-5E0C-7644-8772-9EE9AD030E02}" destId="{38C38527-930D-AE40-9A11-FEC0935FE2CB}" srcOrd="0" destOrd="0" presId="urn:microsoft.com/office/officeart/2005/8/layout/hProcess9"/>
    <dgm:cxn modelId="{366C00CE-35B2-6749-AD5A-377DAE4A77F3}" type="presOf" srcId="{6B695247-C6A4-D84B-867B-EDAC0D09C3DF}" destId="{5A7B4FD0-89B2-9046-A967-94EDC3861145}" srcOrd="0" destOrd="0" presId="urn:microsoft.com/office/officeart/2005/8/layout/hProcess9"/>
    <dgm:cxn modelId="{44EFB41C-BF47-894B-8F6A-44FDF67A6085}" srcId="{923465CE-C40A-ED42-B276-E50A79857AB3}" destId="{50FAC068-5427-834B-8B21-1FEE77CC0CAA}" srcOrd="3" destOrd="0" parTransId="{ED4BD91D-AE5E-B341-9609-31134C95AB35}" sibTransId="{4B739ED9-51C1-3E48-AD7D-A0327092B3A6}"/>
    <dgm:cxn modelId="{81199ED4-DB0C-1E49-A3D8-4FC5E1B6CCEC}" type="presParOf" srcId="{D1BFBB8B-BBD0-E94D-BB93-E4834940C201}" destId="{5E1892DC-3A25-BC48-9184-F1872E1B93A9}" srcOrd="0" destOrd="0" presId="urn:microsoft.com/office/officeart/2005/8/layout/hProcess9"/>
    <dgm:cxn modelId="{1818BBAF-5748-0C4A-B180-DD4A3397C791}" type="presParOf" srcId="{D1BFBB8B-BBD0-E94D-BB93-E4834940C201}" destId="{FFC40464-8FB7-294B-BB68-9CE78F2CEF21}" srcOrd="1" destOrd="0" presId="urn:microsoft.com/office/officeart/2005/8/layout/hProcess9"/>
    <dgm:cxn modelId="{6993183D-767E-1844-B20E-3C2DE072A098}" type="presParOf" srcId="{FFC40464-8FB7-294B-BB68-9CE78F2CEF21}" destId="{DD99AE36-DAC3-7B44-BB3F-047A58D8A44B}" srcOrd="0" destOrd="0" presId="urn:microsoft.com/office/officeart/2005/8/layout/hProcess9"/>
    <dgm:cxn modelId="{D803DF7E-917C-814A-BB20-49DD5759A459}" type="presParOf" srcId="{FFC40464-8FB7-294B-BB68-9CE78F2CEF21}" destId="{92FD283F-DFE8-6541-9DCB-819F4317824A}" srcOrd="1" destOrd="0" presId="urn:microsoft.com/office/officeart/2005/8/layout/hProcess9"/>
    <dgm:cxn modelId="{DA74199B-B05A-FB40-8C15-C189D3139BC2}" type="presParOf" srcId="{FFC40464-8FB7-294B-BB68-9CE78F2CEF21}" destId="{5A7B4FD0-89B2-9046-A967-94EDC3861145}" srcOrd="2" destOrd="0" presId="urn:microsoft.com/office/officeart/2005/8/layout/hProcess9"/>
    <dgm:cxn modelId="{7EF449E4-E9EB-2F4F-9875-9F87098D6516}" type="presParOf" srcId="{FFC40464-8FB7-294B-BB68-9CE78F2CEF21}" destId="{0FCA1E71-C0A9-7E4D-BE1E-0A05014ECEE6}" srcOrd="3" destOrd="0" presId="urn:microsoft.com/office/officeart/2005/8/layout/hProcess9"/>
    <dgm:cxn modelId="{32BDBEF5-8DB6-574A-A4BA-59791CC3CA7E}" type="presParOf" srcId="{FFC40464-8FB7-294B-BB68-9CE78F2CEF21}" destId="{285FFC77-DB0B-2A40-8C39-A98CA1BB4C2B}" srcOrd="4" destOrd="0" presId="urn:microsoft.com/office/officeart/2005/8/layout/hProcess9"/>
    <dgm:cxn modelId="{33E874B6-0564-0A41-9776-D29B15B1948E}" type="presParOf" srcId="{FFC40464-8FB7-294B-BB68-9CE78F2CEF21}" destId="{F8343485-0F5E-4F4F-A035-7E8DCFA6228E}" srcOrd="5" destOrd="0" presId="urn:microsoft.com/office/officeart/2005/8/layout/hProcess9"/>
    <dgm:cxn modelId="{4A6EE7D2-1157-8F4B-96BC-7C291A15B21E}" type="presParOf" srcId="{FFC40464-8FB7-294B-BB68-9CE78F2CEF21}" destId="{81DBF921-2E20-EA42-9ED0-D5AECE22A3E4}" srcOrd="6" destOrd="0" presId="urn:microsoft.com/office/officeart/2005/8/layout/hProcess9"/>
    <dgm:cxn modelId="{8BB90011-03D4-C340-A168-A0063325C468}" type="presParOf" srcId="{FFC40464-8FB7-294B-BB68-9CE78F2CEF21}" destId="{C99C482D-14D8-104F-8B59-69BE894C0DB5}" srcOrd="7" destOrd="0" presId="urn:microsoft.com/office/officeart/2005/8/layout/hProcess9"/>
    <dgm:cxn modelId="{90F4DF2A-F53D-2E46-84B4-DAED3A5B4EA4}" type="presParOf" srcId="{FFC40464-8FB7-294B-BB68-9CE78F2CEF21}" destId="{38C38527-930D-AE40-9A11-FEC0935FE2CB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23465CE-C40A-ED42-B276-E50A79857AB3}" type="doc">
      <dgm:prSet loTypeId="urn:microsoft.com/office/officeart/2005/8/layout/hProcess9" loCatId="" qsTypeId="urn:microsoft.com/office/officeart/2005/8/quickstyle/simple4" qsCatId="simple" csTypeId="urn:microsoft.com/office/officeart/2005/8/colors/accent4_5" csCatId="accent4" phldr="1"/>
      <dgm:spPr/>
    </dgm:pt>
    <dgm:pt modelId="{FFD91899-75E7-5649-AD53-00AB7A14D267}">
      <dgm:prSet phldrT="[Text]"/>
      <dgm:spPr/>
      <dgm:t>
        <a:bodyPr/>
        <a:lstStyle/>
        <a:p>
          <a:r>
            <a:rPr lang="en-US" dirty="0" smtClean="0"/>
            <a:t>2004 SAFECOM Statement of Requirements (SoR)</a:t>
          </a:r>
          <a:endParaRPr lang="en-US" dirty="0"/>
        </a:p>
      </dgm:t>
    </dgm:pt>
    <dgm:pt modelId="{F9E424ED-A630-634C-9C2E-6F8647B48006}" type="parTrans" cxnId="{8579EDA2-5DD7-7F4F-A3DA-8BADA4C56B17}">
      <dgm:prSet/>
      <dgm:spPr/>
      <dgm:t>
        <a:bodyPr/>
        <a:lstStyle/>
        <a:p>
          <a:endParaRPr lang="en-US"/>
        </a:p>
      </dgm:t>
    </dgm:pt>
    <dgm:pt modelId="{14C4B4BA-4A91-7740-A943-139683C1238A}" type="sibTrans" cxnId="{8579EDA2-5DD7-7F4F-A3DA-8BADA4C56B17}">
      <dgm:prSet/>
      <dgm:spPr/>
      <dgm:t>
        <a:bodyPr/>
        <a:lstStyle/>
        <a:p>
          <a:endParaRPr lang="en-US"/>
        </a:p>
      </dgm:t>
    </dgm:pt>
    <dgm:pt modelId="{6B695247-C6A4-D84B-867B-EDAC0D09C3DF}">
      <dgm:prSet phldrT="[Text]"/>
      <dgm:spPr/>
      <dgm:t>
        <a:bodyPr/>
        <a:lstStyle/>
        <a:p>
          <a:r>
            <a:rPr lang="en-US" dirty="0" smtClean="0"/>
            <a:t>2007</a:t>
          </a:r>
        </a:p>
        <a:p>
          <a:r>
            <a:rPr lang="en-US" dirty="0" smtClean="0"/>
            <a:t> NPSTC BBWG SoR</a:t>
          </a:r>
          <a:endParaRPr lang="en-US" dirty="0"/>
        </a:p>
      </dgm:t>
    </dgm:pt>
    <dgm:pt modelId="{FFAD0EF0-4B36-604B-8329-86FD4BE96544}" type="parTrans" cxnId="{005F5A2E-36F1-0440-BFE6-7B826DE8393B}">
      <dgm:prSet/>
      <dgm:spPr/>
      <dgm:t>
        <a:bodyPr/>
        <a:lstStyle/>
        <a:p>
          <a:endParaRPr lang="en-US"/>
        </a:p>
      </dgm:t>
    </dgm:pt>
    <dgm:pt modelId="{508F0DD4-EA11-7746-B4B4-63E618EFAEDE}" type="sibTrans" cxnId="{005F5A2E-36F1-0440-BFE6-7B826DE8393B}">
      <dgm:prSet/>
      <dgm:spPr/>
      <dgm:t>
        <a:bodyPr/>
        <a:lstStyle/>
        <a:p>
          <a:endParaRPr lang="en-US"/>
        </a:p>
      </dgm:t>
    </dgm:pt>
    <dgm:pt modelId="{B4582525-6B4D-434A-B275-76A300281C06}">
      <dgm:prSet phldrT="[Text]"/>
      <dgm:spPr/>
      <dgm:t>
        <a:bodyPr/>
        <a:lstStyle/>
        <a:p>
          <a:r>
            <a:rPr lang="en-US" dirty="0" smtClean="0"/>
            <a:t>2009</a:t>
          </a:r>
        </a:p>
        <a:p>
          <a:r>
            <a:rPr lang="en-US" dirty="0" smtClean="0"/>
            <a:t> NPSTC BBWG Task Force Report</a:t>
          </a:r>
          <a:endParaRPr lang="en-US" dirty="0"/>
        </a:p>
      </dgm:t>
    </dgm:pt>
    <dgm:pt modelId="{E74DE7FB-A7DF-B344-8DF0-F6797F5094FD}" type="parTrans" cxnId="{3882497F-7AC0-C84C-9286-46FF0C3D795A}">
      <dgm:prSet/>
      <dgm:spPr/>
      <dgm:t>
        <a:bodyPr/>
        <a:lstStyle/>
        <a:p>
          <a:endParaRPr lang="en-US"/>
        </a:p>
      </dgm:t>
    </dgm:pt>
    <dgm:pt modelId="{64CD3AC6-EB46-E04F-B49D-37D239BD1A20}" type="sibTrans" cxnId="{3882497F-7AC0-C84C-9286-46FF0C3D795A}">
      <dgm:prSet/>
      <dgm:spPr/>
      <dgm:t>
        <a:bodyPr/>
        <a:lstStyle/>
        <a:p>
          <a:endParaRPr lang="en-US"/>
        </a:p>
      </dgm:t>
    </dgm:pt>
    <dgm:pt modelId="{50FAC068-5427-834B-8B21-1FEE77CC0CAA}">
      <dgm:prSet/>
      <dgm:spPr/>
      <dgm:t>
        <a:bodyPr/>
        <a:lstStyle/>
        <a:p>
          <a:r>
            <a:rPr lang="en-US" dirty="0" smtClean="0"/>
            <a:t>2011</a:t>
          </a:r>
        </a:p>
        <a:p>
          <a:r>
            <a:rPr lang="en-US" dirty="0" smtClean="0"/>
            <a:t> NPSTC Mission Critical Voice Requirements</a:t>
          </a:r>
          <a:endParaRPr lang="en-US" dirty="0"/>
        </a:p>
      </dgm:t>
    </dgm:pt>
    <dgm:pt modelId="{ED4BD91D-AE5E-B341-9609-31134C95AB35}" type="parTrans" cxnId="{44EFB41C-BF47-894B-8F6A-44FDF67A6085}">
      <dgm:prSet/>
      <dgm:spPr/>
      <dgm:t>
        <a:bodyPr/>
        <a:lstStyle/>
        <a:p>
          <a:endParaRPr lang="en-US"/>
        </a:p>
      </dgm:t>
    </dgm:pt>
    <dgm:pt modelId="{4B739ED9-51C1-3E48-AD7D-A0327092B3A6}" type="sibTrans" cxnId="{44EFB41C-BF47-894B-8F6A-44FDF67A6085}">
      <dgm:prSet/>
      <dgm:spPr/>
      <dgm:t>
        <a:bodyPr/>
        <a:lstStyle/>
        <a:p>
          <a:endParaRPr lang="en-US"/>
        </a:p>
      </dgm:t>
    </dgm:pt>
    <dgm:pt modelId="{0BA3E8A9-5E0C-7644-8772-9EE9AD030E02}">
      <dgm:prSet/>
      <dgm:spPr>
        <a:solidFill>
          <a:srgbClr val="800000">
            <a:alpha val="50000"/>
          </a:srgbClr>
        </a:solidFill>
      </dgm:spPr>
      <dgm:t>
        <a:bodyPr/>
        <a:lstStyle/>
        <a:p>
          <a:r>
            <a:rPr lang="en-US" dirty="0" smtClean="0"/>
            <a:t>2011-2012 NPSTC BBWG SoR</a:t>
          </a:r>
          <a:endParaRPr lang="en-US" dirty="0"/>
        </a:p>
      </dgm:t>
    </dgm:pt>
    <dgm:pt modelId="{0EA3C7B2-6417-AA48-B352-B018FCBCC5AA}" type="parTrans" cxnId="{1DCE8BD8-9B10-914D-9145-20E2DA172899}">
      <dgm:prSet/>
      <dgm:spPr/>
      <dgm:t>
        <a:bodyPr/>
        <a:lstStyle/>
        <a:p>
          <a:endParaRPr lang="en-US"/>
        </a:p>
      </dgm:t>
    </dgm:pt>
    <dgm:pt modelId="{4A874044-0656-3243-9DC8-1D2FD56B4FC6}" type="sibTrans" cxnId="{1DCE8BD8-9B10-914D-9145-20E2DA172899}">
      <dgm:prSet/>
      <dgm:spPr/>
      <dgm:t>
        <a:bodyPr/>
        <a:lstStyle/>
        <a:p>
          <a:endParaRPr lang="en-US"/>
        </a:p>
      </dgm:t>
    </dgm:pt>
    <dgm:pt modelId="{D1BFBB8B-BBD0-E94D-BB93-E4834940C201}" type="pres">
      <dgm:prSet presAssocID="{923465CE-C40A-ED42-B276-E50A79857AB3}" presName="CompostProcess" presStyleCnt="0">
        <dgm:presLayoutVars>
          <dgm:dir/>
          <dgm:resizeHandles val="exact"/>
        </dgm:presLayoutVars>
      </dgm:prSet>
      <dgm:spPr/>
    </dgm:pt>
    <dgm:pt modelId="{5E1892DC-3A25-BC48-9184-F1872E1B93A9}" type="pres">
      <dgm:prSet presAssocID="{923465CE-C40A-ED42-B276-E50A79857AB3}" presName="arrow" presStyleLbl="bgShp" presStyleIdx="0" presStyleCnt="1"/>
      <dgm:spPr/>
    </dgm:pt>
    <dgm:pt modelId="{FFC40464-8FB7-294B-BB68-9CE78F2CEF21}" type="pres">
      <dgm:prSet presAssocID="{923465CE-C40A-ED42-B276-E50A79857AB3}" presName="linearProcess" presStyleCnt="0"/>
      <dgm:spPr/>
    </dgm:pt>
    <dgm:pt modelId="{DD99AE36-DAC3-7B44-BB3F-047A58D8A44B}" type="pres">
      <dgm:prSet presAssocID="{FFD91899-75E7-5649-AD53-00AB7A14D267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FD283F-DFE8-6541-9DCB-819F4317824A}" type="pres">
      <dgm:prSet presAssocID="{14C4B4BA-4A91-7740-A943-139683C1238A}" presName="sibTrans" presStyleCnt="0"/>
      <dgm:spPr/>
    </dgm:pt>
    <dgm:pt modelId="{5A7B4FD0-89B2-9046-A967-94EDC3861145}" type="pres">
      <dgm:prSet presAssocID="{6B695247-C6A4-D84B-867B-EDAC0D09C3DF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CA1E71-C0A9-7E4D-BE1E-0A05014ECEE6}" type="pres">
      <dgm:prSet presAssocID="{508F0DD4-EA11-7746-B4B4-63E618EFAEDE}" presName="sibTrans" presStyleCnt="0"/>
      <dgm:spPr/>
    </dgm:pt>
    <dgm:pt modelId="{285FFC77-DB0B-2A40-8C39-A98CA1BB4C2B}" type="pres">
      <dgm:prSet presAssocID="{B4582525-6B4D-434A-B275-76A300281C06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343485-0F5E-4F4F-A035-7E8DCFA6228E}" type="pres">
      <dgm:prSet presAssocID="{64CD3AC6-EB46-E04F-B49D-37D239BD1A20}" presName="sibTrans" presStyleCnt="0"/>
      <dgm:spPr/>
    </dgm:pt>
    <dgm:pt modelId="{81DBF921-2E20-EA42-9ED0-D5AECE22A3E4}" type="pres">
      <dgm:prSet presAssocID="{50FAC068-5427-834B-8B21-1FEE77CC0CAA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9C482D-14D8-104F-8B59-69BE894C0DB5}" type="pres">
      <dgm:prSet presAssocID="{4B739ED9-51C1-3E48-AD7D-A0327092B3A6}" presName="sibTrans" presStyleCnt="0"/>
      <dgm:spPr/>
    </dgm:pt>
    <dgm:pt modelId="{38C38527-930D-AE40-9A11-FEC0935FE2CB}" type="pres">
      <dgm:prSet presAssocID="{0BA3E8A9-5E0C-7644-8772-9EE9AD030E02}" presName="textNode" presStyleLbl="node1" presStyleIdx="4" presStyleCnt="5" custLinFactNeighborY="30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902703E-46C9-094D-927A-CE6E09567125}" type="presOf" srcId="{923465CE-C40A-ED42-B276-E50A79857AB3}" destId="{D1BFBB8B-BBD0-E94D-BB93-E4834940C201}" srcOrd="0" destOrd="0" presId="urn:microsoft.com/office/officeart/2005/8/layout/hProcess9"/>
    <dgm:cxn modelId="{7825C961-2F06-F24F-B36F-C9FD1DE4BE98}" type="presOf" srcId="{50FAC068-5427-834B-8B21-1FEE77CC0CAA}" destId="{81DBF921-2E20-EA42-9ED0-D5AECE22A3E4}" srcOrd="0" destOrd="0" presId="urn:microsoft.com/office/officeart/2005/8/layout/hProcess9"/>
    <dgm:cxn modelId="{AEAC900B-A86A-CA4A-AEA1-C2CECB8F2C2A}" type="presOf" srcId="{0BA3E8A9-5E0C-7644-8772-9EE9AD030E02}" destId="{38C38527-930D-AE40-9A11-FEC0935FE2CB}" srcOrd="0" destOrd="0" presId="urn:microsoft.com/office/officeart/2005/8/layout/hProcess9"/>
    <dgm:cxn modelId="{3882497F-7AC0-C84C-9286-46FF0C3D795A}" srcId="{923465CE-C40A-ED42-B276-E50A79857AB3}" destId="{B4582525-6B4D-434A-B275-76A300281C06}" srcOrd="2" destOrd="0" parTransId="{E74DE7FB-A7DF-B344-8DF0-F6797F5094FD}" sibTransId="{64CD3AC6-EB46-E04F-B49D-37D239BD1A20}"/>
    <dgm:cxn modelId="{8579EDA2-5DD7-7F4F-A3DA-8BADA4C56B17}" srcId="{923465CE-C40A-ED42-B276-E50A79857AB3}" destId="{FFD91899-75E7-5649-AD53-00AB7A14D267}" srcOrd="0" destOrd="0" parTransId="{F9E424ED-A630-634C-9C2E-6F8647B48006}" sibTransId="{14C4B4BA-4A91-7740-A943-139683C1238A}"/>
    <dgm:cxn modelId="{1DCE8BD8-9B10-914D-9145-20E2DA172899}" srcId="{923465CE-C40A-ED42-B276-E50A79857AB3}" destId="{0BA3E8A9-5E0C-7644-8772-9EE9AD030E02}" srcOrd="4" destOrd="0" parTransId="{0EA3C7B2-6417-AA48-B352-B018FCBCC5AA}" sibTransId="{4A874044-0656-3243-9DC8-1D2FD56B4FC6}"/>
    <dgm:cxn modelId="{FD8075AF-FE7E-5B4C-B790-711011203C14}" type="presOf" srcId="{6B695247-C6A4-D84B-867B-EDAC0D09C3DF}" destId="{5A7B4FD0-89B2-9046-A967-94EDC3861145}" srcOrd="0" destOrd="0" presId="urn:microsoft.com/office/officeart/2005/8/layout/hProcess9"/>
    <dgm:cxn modelId="{005F5A2E-36F1-0440-BFE6-7B826DE8393B}" srcId="{923465CE-C40A-ED42-B276-E50A79857AB3}" destId="{6B695247-C6A4-D84B-867B-EDAC0D09C3DF}" srcOrd="1" destOrd="0" parTransId="{FFAD0EF0-4B36-604B-8329-86FD4BE96544}" sibTransId="{508F0DD4-EA11-7746-B4B4-63E618EFAEDE}"/>
    <dgm:cxn modelId="{3795F8F5-5984-8242-87A3-583B3BBE1230}" type="presOf" srcId="{FFD91899-75E7-5649-AD53-00AB7A14D267}" destId="{DD99AE36-DAC3-7B44-BB3F-047A58D8A44B}" srcOrd="0" destOrd="0" presId="urn:microsoft.com/office/officeart/2005/8/layout/hProcess9"/>
    <dgm:cxn modelId="{44EFB41C-BF47-894B-8F6A-44FDF67A6085}" srcId="{923465CE-C40A-ED42-B276-E50A79857AB3}" destId="{50FAC068-5427-834B-8B21-1FEE77CC0CAA}" srcOrd="3" destOrd="0" parTransId="{ED4BD91D-AE5E-B341-9609-31134C95AB35}" sibTransId="{4B739ED9-51C1-3E48-AD7D-A0327092B3A6}"/>
    <dgm:cxn modelId="{B8BFBEE0-BAB6-0047-A7D4-D7DACE0A89E3}" type="presOf" srcId="{B4582525-6B4D-434A-B275-76A300281C06}" destId="{285FFC77-DB0B-2A40-8C39-A98CA1BB4C2B}" srcOrd="0" destOrd="0" presId="urn:microsoft.com/office/officeart/2005/8/layout/hProcess9"/>
    <dgm:cxn modelId="{D9DFD5FA-ADFE-F84A-B999-D09A0EA9C752}" type="presParOf" srcId="{D1BFBB8B-BBD0-E94D-BB93-E4834940C201}" destId="{5E1892DC-3A25-BC48-9184-F1872E1B93A9}" srcOrd="0" destOrd="0" presId="urn:microsoft.com/office/officeart/2005/8/layout/hProcess9"/>
    <dgm:cxn modelId="{187EB25B-DC3F-A84F-8615-641504630BD2}" type="presParOf" srcId="{D1BFBB8B-BBD0-E94D-BB93-E4834940C201}" destId="{FFC40464-8FB7-294B-BB68-9CE78F2CEF21}" srcOrd="1" destOrd="0" presId="urn:microsoft.com/office/officeart/2005/8/layout/hProcess9"/>
    <dgm:cxn modelId="{97330D0B-DE33-A941-B04C-03142F2ABBA4}" type="presParOf" srcId="{FFC40464-8FB7-294B-BB68-9CE78F2CEF21}" destId="{DD99AE36-DAC3-7B44-BB3F-047A58D8A44B}" srcOrd="0" destOrd="0" presId="urn:microsoft.com/office/officeart/2005/8/layout/hProcess9"/>
    <dgm:cxn modelId="{A438A10A-F6A1-D341-8299-A7166F1B6315}" type="presParOf" srcId="{FFC40464-8FB7-294B-BB68-9CE78F2CEF21}" destId="{92FD283F-DFE8-6541-9DCB-819F4317824A}" srcOrd="1" destOrd="0" presId="urn:microsoft.com/office/officeart/2005/8/layout/hProcess9"/>
    <dgm:cxn modelId="{10053FE9-B831-F34D-9328-46153A1A9C4D}" type="presParOf" srcId="{FFC40464-8FB7-294B-BB68-9CE78F2CEF21}" destId="{5A7B4FD0-89B2-9046-A967-94EDC3861145}" srcOrd="2" destOrd="0" presId="urn:microsoft.com/office/officeart/2005/8/layout/hProcess9"/>
    <dgm:cxn modelId="{6C0872F1-2577-A246-930A-2FD99ACC1C04}" type="presParOf" srcId="{FFC40464-8FB7-294B-BB68-9CE78F2CEF21}" destId="{0FCA1E71-C0A9-7E4D-BE1E-0A05014ECEE6}" srcOrd="3" destOrd="0" presId="urn:microsoft.com/office/officeart/2005/8/layout/hProcess9"/>
    <dgm:cxn modelId="{3B1636E9-F205-BD44-B329-9FFB021266C4}" type="presParOf" srcId="{FFC40464-8FB7-294B-BB68-9CE78F2CEF21}" destId="{285FFC77-DB0B-2A40-8C39-A98CA1BB4C2B}" srcOrd="4" destOrd="0" presId="urn:microsoft.com/office/officeart/2005/8/layout/hProcess9"/>
    <dgm:cxn modelId="{0C8B9754-5FC8-C543-B40B-6657426B187C}" type="presParOf" srcId="{FFC40464-8FB7-294B-BB68-9CE78F2CEF21}" destId="{F8343485-0F5E-4F4F-A035-7E8DCFA6228E}" srcOrd="5" destOrd="0" presId="urn:microsoft.com/office/officeart/2005/8/layout/hProcess9"/>
    <dgm:cxn modelId="{90413C08-0DB1-4748-A23C-0B6A7369802D}" type="presParOf" srcId="{FFC40464-8FB7-294B-BB68-9CE78F2CEF21}" destId="{81DBF921-2E20-EA42-9ED0-D5AECE22A3E4}" srcOrd="6" destOrd="0" presId="urn:microsoft.com/office/officeart/2005/8/layout/hProcess9"/>
    <dgm:cxn modelId="{10B8C340-9EE8-3B47-A88A-60DB2A6D0A75}" type="presParOf" srcId="{FFC40464-8FB7-294B-BB68-9CE78F2CEF21}" destId="{C99C482D-14D8-104F-8B59-69BE894C0DB5}" srcOrd="7" destOrd="0" presId="urn:microsoft.com/office/officeart/2005/8/layout/hProcess9"/>
    <dgm:cxn modelId="{B4ADD89A-5AEA-5A48-90E4-B22C136207C3}" type="presParOf" srcId="{FFC40464-8FB7-294B-BB68-9CE78F2CEF21}" destId="{38C38527-930D-AE40-9A11-FEC0935FE2CB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1892DC-3A25-BC48-9184-F1872E1B93A9}">
      <dsp:nvSpPr>
        <dsp:cNvPr id="0" name=""/>
        <dsp:cNvSpPr/>
      </dsp:nvSpPr>
      <dsp:spPr>
        <a:xfrm>
          <a:off x="594359" y="0"/>
          <a:ext cx="6736080" cy="4800600"/>
        </a:xfrm>
        <a:prstGeom prst="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D99AE36-DAC3-7B44-BB3F-047A58D8A44B}">
      <dsp:nvSpPr>
        <dsp:cNvPr id="0" name=""/>
        <dsp:cNvSpPr/>
      </dsp:nvSpPr>
      <dsp:spPr>
        <a:xfrm>
          <a:off x="3482" y="1440179"/>
          <a:ext cx="1522660" cy="1920240"/>
        </a:xfrm>
        <a:prstGeom prst="round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2004 SAFECOM Statement of Requirements (SoR)</a:t>
          </a:r>
          <a:endParaRPr lang="en-US" sz="1500" kern="1200" dirty="0"/>
        </a:p>
      </dsp:txBody>
      <dsp:txXfrm>
        <a:off x="77812" y="1514509"/>
        <a:ext cx="1374000" cy="1771580"/>
      </dsp:txXfrm>
    </dsp:sp>
    <dsp:sp modelId="{5A7B4FD0-89B2-9046-A967-94EDC3861145}">
      <dsp:nvSpPr>
        <dsp:cNvPr id="0" name=""/>
        <dsp:cNvSpPr/>
      </dsp:nvSpPr>
      <dsp:spPr>
        <a:xfrm>
          <a:off x="1602276" y="1440179"/>
          <a:ext cx="1522660" cy="1920240"/>
        </a:xfrm>
        <a:prstGeom prst="round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10000"/>
                <a:tint val="100000"/>
                <a:shade val="100000"/>
                <a:satMod val="13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1000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2007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 NPSTC BBWG SoR</a:t>
          </a:r>
          <a:endParaRPr lang="en-US" sz="1500" kern="1200" dirty="0"/>
        </a:p>
      </dsp:txBody>
      <dsp:txXfrm>
        <a:off x="1676606" y="1514509"/>
        <a:ext cx="1374000" cy="1771580"/>
      </dsp:txXfrm>
    </dsp:sp>
    <dsp:sp modelId="{285FFC77-DB0B-2A40-8C39-A98CA1BB4C2B}">
      <dsp:nvSpPr>
        <dsp:cNvPr id="0" name=""/>
        <dsp:cNvSpPr/>
      </dsp:nvSpPr>
      <dsp:spPr>
        <a:xfrm>
          <a:off x="3201069" y="1440179"/>
          <a:ext cx="1522660" cy="1920240"/>
        </a:xfrm>
        <a:prstGeom prst="round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20000"/>
                <a:tint val="100000"/>
                <a:shade val="100000"/>
                <a:satMod val="13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2000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2009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 NPSTC BBWG Task Force Report</a:t>
          </a:r>
          <a:endParaRPr lang="en-US" sz="1500" kern="1200" dirty="0"/>
        </a:p>
      </dsp:txBody>
      <dsp:txXfrm>
        <a:off x="3275399" y="1514509"/>
        <a:ext cx="1374000" cy="1771580"/>
      </dsp:txXfrm>
    </dsp:sp>
    <dsp:sp modelId="{81DBF921-2E20-EA42-9ED0-D5AECE22A3E4}">
      <dsp:nvSpPr>
        <dsp:cNvPr id="0" name=""/>
        <dsp:cNvSpPr/>
      </dsp:nvSpPr>
      <dsp:spPr>
        <a:xfrm>
          <a:off x="4799863" y="1440179"/>
          <a:ext cx="1522660" cy="1920240"/>
        </a:xfrm>
        <a:prstGeom prst="round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30000"/>
                <a:tint val="100000"/>
                <a:shade val="100000"/>
                <a:satMod val="13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3000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2011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 NPSTC Mission Critical Voice Requirements</a:t>
          </a:r>
          <a:endParaRPr lang="en-US" sz="1500" kern="1200" dirty="0"/>
        </a:p>
      </dsp:txBody>
      <dsp:txXfrm>
        <a:off x="4874193" y="1514509"/>
        <a:ext cx="1374000" cy="1771580"/>
      </dsp:txXfrm>
    </dsp:sp>
    <dsp:sp modelId="{38C38527-930D-AE40-9A11-FEC0935FE2CB}">
      <dsp:nvSpPr>
        <dsp:cNvPr id="0" name=""/>
        <dsp:cNvSpPr/>
      </dsp:nvSpPr>
      <dsp:spPr>
        <a:xfrm>
          <a:off x="6398656" y="1440179"/>
          <a:ext cx="1522660" cy="1920240"/>
        </a:xfrm>
        <a:prstGeom prst="round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40000"/>
                <a:tint val="100000"/>
                <a:shade val="100000"/>
                <a:satMod val="13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4000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2011-2012 NPSTC BBWG SoR</a:t>
          </a:r>
          <a:endParaRPr lang="en-US" sz="1500" kern="1200" dirty="0"/>
        </a:p>
      </dsp:txBody>
      <dsp:txXfrm>
        <a:off x="6472986" y="1514509"/>
        <a:ext cx="1374000" cy="17715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1892DC-3A25-BC48-9184-F1872E1B93A9}">
      <dsp:nvSpPr>
        <dsp:cNvPr id="0" name=""/>
        <dsp:cNvSpPr/>
      </dsp:nvSpPr>
      <dsp:spPr>
        <a:xfrm>
          <a:off x="611504" y="0"/>
          <a:ext cx="6930390" cy="4800600"/>
        </a:xfrm>
        <a:prstGeom prst="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D99AE36-DAC3-7B44-BB3F-047A58D8A44B}">
      <dsp:nvSpPr>
        <dsp:cNvPr id="0" name=""/>
        <dsp:cNvSpPr/>
      </dsp:nvSpPr>
      <dsp:spPr>
        <a:xfrm>
          <a:off x="3583" y="1440179"/>
          <a:ext cx="1566583" cy="1920240"/>
        </a:xfrm>
        <a:prstGeom prst="roundRect">
          <a:avLst/>
        </a:prstGeom>
        <a:solidFill>
          <a:srgbClr val="800000">
            <a:alpha val="90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2004 SAFECOM Statement of Requirements (SoR)</a:t>
          </a:r>
          <a:endParaRPr lang="en-US" sz="1600" kern="1200" dirty="0"/>
        </a:p>
      </dsp:txBody>
      <dsp:txXfrm>
        <a:off x="80057" y="1516653"/>
        <a:ext cx="1413635" cy="1767292"/>
      </dsp:txXfrm>
    </dsp:sp>
    <dsp:sp modelId="{5A7B4FD0-89B2-9046-A967-94EDC3861145}">
      <dsp:nvSpPr>
        <dsp:cNvPr id="0" name=""/>
        <dsp:cNvSpPr/>
      </dsp:nvSpPr>
      <dsp:spPr>
        <a:xfrm>
          <a:off x="1648495" y="1440179"/>
          <a:ext cx="1566583" cy="1920240"/>
        </a:xfrm>
        <a:prstGeom prst="round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10000"/>
                <a:tint val="100000"/>
                <a:shade val="100000"/>
                <a:satMod val="13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1000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2007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 NPSTC BBWG SoR</a:t>
          </a:r>
          <a:endParaRPr lang="en-US" sz="1600" kern="1200" dirty="0"/>
        </a:p>
      </dsp:txBody>
      <dsp:txXfrm>
        <a:off x="1724969" y="1516653"/>
        <a:ext cx="1413635" cy="1767292"/>
      </dsp:txXfrm>
    </dsp:sp>
    <dsp:sp modelId="{285FFC77-DB0B-2A40-8C39-A98CA1BB4C2B}">
      <dsp:nvSpPr>
        <dsp:cNvPr id="0" name=""/>
        <dsp:cNvSpPr/>
      </dsp:nvSpPr>
      <dsp:spPr>
        <a:xfrm>
          <a:off x="3293408" y="1440179"/>
          <a:ext cx="1566583" cy="1920240"/>
        </a:xfrm>
        <a:prstGeom prst="round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20000"/>
                <a:tint val="100000"/>
                <a:shade val="100000"/>
                <a:satMod val="13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2000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2009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 NPSTC BBWG Task Force Report</a:t>
          </a:r>
          <a:endParaRPr lang="en-US" sz="1600" kern="1200" dirty="0"/>
        </a:p>
      </dsp:txBody>
      <dsp:txXfrm>
        <a:off x="3369882" y="1516653"/>
        <a:ext cx="1413635" cy="1767292"/>
      </dsp:txXfrm>
    </dsp:sp>
    <dsp:sp modelId="{81DBF921-2E20-EA42-9ED0-D5AECE22A3E4}">
      <dsp:nvSpPr>
        <dsp:cNvPr id="0" name=""/>
        <dsp:cNvSpPr/>
      </dsp:nvSpPr>
      <dsp:spPr>
        <a:xfrm>
          <a:off x="4938320" y="1440179"/>
          <a:ext cx="1566583" cy="1920240"/>
        </a:xfrm>
        <a:prstGeom prst="round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30000"/>
                <a:tint val="100000"/>
                <a:shade val="100000"/>
                <a:satMod val="13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3000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2011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 NPSTC Mission Critical Voice Requirements</a:t>
          </a:r>
          <a:endParaRPr lang="en-US" sz="1600" kern="1200" dirty="0"/>
        </a:p>
      </dsp:txBody>
      <dsp:txXfrm>
        <a:off x="5014794" y="1516653"/>
        <a:ext cx="1413635" cy="1767292"/>
      </dsp:txXfrm>
    </dsp:sp>
    <dsp:sp modelId="{38C38527-930D-AE40-9A11-FEC0935FE2CB}">
      <dsp:nvSpPr>
        <dsp:cNvPr id="0" name=""/>
        <dsp:cNvSpPr/>
      </dsp:nvSpPr>
      <dsp:spPr>
        <a:xfrm>
          <a:off x="6583233" y="1440179"/>
          <a:ext cx="1566583" cy="1920240"/>
        </a:xfrm>
        <a:prstGeom prst="round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40000"/>
                <a:tint val="100000"/>
                <a:shade val="100000"/>
                <a:satMod val="13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4000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2011-2012 NPSTC BBWG SoR</a:t>
          </a:r>
          <a:endParaRPr lang="en-US" sz="1600" kern="1200" dirty="0"/>
        </a:p>
      </dsp:txBody>
      <dsp:txXfrm>
        <a:off x="6659707" y="1516653"/>
        <a:ext cx="1413635" cy="176729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1892DC-3A25-BC48-9184-F1872E1B93A9}">
      <dsp:nvSpPr>
        <dsp:cNvPr id="0" name=""/>
        <dsp:cNvSpPr/>
      </dsp:nvSpPr>
      <dsp:spPr>
        <a:xfrm>
          <a:off x="611504" y="0"/>
          <a:ext cx="6930390" cy="4800600"/>
        </a:xfrm>
        <a:prstGeom prst="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D99AE36-DAC3-7B44-BB3F-047A58D8A44B}">
      <dsp:nvSpPr>
        <dsp:cNvPr id="0" name=""/>
        <dsp:cNvSpPr/>
      </dsp:nvSpPr>
      <dsp:spPr>
        <a:xfrm>
          <a:off x="3583" y="1440179"/>
          <a:ext cx="1566583" cy="1920240"/>
        </a:xfrm>
        <a:prstGeom prst="round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2004 SAFECOM Statement of Requirements (SoR)</a:t>
          </a:r>
          <a:endParaRPr lang="en-US" sz="1600" kern="1200" dirty="0"/>
        </a:p>
      </dsp:txBody>
      <dsp:txXfrm>
        <a:off x="80057" y="1516653"/>
        <a:ext cx="1413635" cy="1767292"/>
      </dsp:txXfrm>
    </dsp:sp>
    <dsp:sp modelId="{5A7B4FD0-89B2-9046-A967-94EDC3861145}">
      <dsp:nvSpPr>
        <dsp:cNvPr id="0" name=""/>
        <dsp:cNvSpPr/>
      </dsp:nvSpPr>
      <dsp:spPr>
        <a:xfrm>
          <a:off x="1648495" y="1424606"/>
          <a:ext cx="1566583" cy="1920240"/>
        </a:xfrm>
        <a:prstGeom prst="roundRect">
          <a:avLst/>
        </a:prstGeom>
        <a:solidFill>
          <a:srgbClr val="800000">
            <a:alpha val="80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2007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 NPSTC BBWG SoR</a:t>
          </a:r>
          <a:endParaRPr lang="en-US" sz="1600" kern="1200" dirty="0"/>
        </a:p>
      </dsp:txBody>
      <dsp:txXfrm>
        <a:off x="1724969" y="1501080"/>
        <a:ext cx="1413635" cy="1767292"/>
      </dsp:txXfrm>
    </dsp:sp>
    <dsp:sp modelId="{285FFC77-DB0B-2A40-8C39-A98CA1BB4C2B}">
      <dsp:nvSpPr>
        <dsp:cNvPr id="0" name=""/>
        <dsp:cNvSpPr/>
      </dsp:nvSpPr>
      <dsp:spPr>
        <a:xfrm>
          <a:off x="3293408" y="1440179"/>
          <a:ext cx="1566583" cy="1920240"/>
        </a:xfrm>
        <a:prstGeom prst="round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20000"/>
                <a:tint val="100000"/>
                <a:shade val="100000"/>
                <a:satMod val="13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2000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2009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 NPSTC BBWG Task Force Report</a:t>
          </a:r>
          <a:endParaRPr lang="en-US" sz="1600" kern="1200" dirty="0"/>
        </a:p>
      </dsp:txBody>
      <dsp:txXfrm>
        <a:off x="3369882" y="1516653"/>
        <a:ext cx="1413635" cy="1767292"/>
      </dsp:txXfrm>
    </dsp:sp>
    <dsp:sp modelId="{81DBF921-2E20-EA42-9ED0-D5AECE22A3E4}">
      <dsp:nvSpPr>
        <dsp:cNvPr id="0" name=""/>
        <dsp:cNvSpPr/>
      </dsp:nvSpPr>
      <dsp:spPr>
        <a:xfrm>
          <a:off x="4938320" y="1440179"/>
          <a:ext cx="1566583" cy="1920240"/>
        </a:xfrm>
        <a:prstGeom prst="round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30000"/>
                <a:tint val="100000"/>
                <a:shade val="100000"/>
                <a:satMod val="13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3000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2011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 NPSTC Mission Critical Voice Requirements</a:t>
          </a:r>
          <a:endParaRPr lang="en-US" sz="1600" kern="1200" dirty="0"/>
        </a:p>
      </dsp:txBody>
      <dsp:txXfrm>
        <a:off x="5014794" y="1516653"/>
        <a:ext cx="1413635" cy="1767292"/>
      </dsp:txXfrm>
    </dsp:sp>
    <dsp:sp modelId="{38C38527-930D-AE40-9A11-FEC0935FE2CB}">
      <dsp:nvSpPr>
        <dsp:cNvPr id="0" name=""/>
        <dsp:cNvSpPr/>
      </dsp:nvSpPr>
      <dsp:spPr>
        <a:xfrm>
          <a:off x="6583233" y="1440179"/>
          <a:ext cx="1566583" cy="1920240"/>
        </a:xfrm>
        <a:prstGeom prst="round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40000"/>
                <a:tint val="100000"/>
                <a:shade val="100000"/>
                <a:satMod val="13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4000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2011-2012 NPSTC BBWG SoR</a:t>
          </a:r>
          <a:endParaRPr lang="en-US" sz="1600" kern="1200" dirty="0"/>
        </a:p>
      </dsp:txBody>
      <dsp:txXfrm>
        <a:off x="6659707" y="1516653"/>
        <a:ext cx="1413635" cy="176729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1892DC-3A25-BC48-9184-F1872E1B93A9}">
      <dsp:nvSpPr>
        <dsp:cNvPr id="0" name=""/>
        <dsp:cNvSpPr/>
      </dsp:nvSpPr>
      <dsp:spPr>
        <a:xfrm>
          <a:off x="611504" y="0"/>
          <a:ext cx="6930390" cy="4800600"/>
        </a:xfrm>
        <a:prstGeom prst="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D99AE36-DAC3-7B44-BB3F-047A58D8A44B}">
      <dsp:nvSpPr>
        <dsp:cNvPr id="0" name=""/>
        <dsp:cNvSpPr/>
      </dsp:nvSpPr>
      <dsp:spPr>
        <a:xfrm>
          <a:off x="3583" y="1440179"/>
          <a:ext cx="1566583" cy="1920240"/>
        </a:xfrm>
        <a:prstGeom prst="round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2004 SAFECOM Statement of Requirements (SoR)</a:t>
          </a:r>
          <a:endParaRPr lang="en-US" sz="1600" kern="1200" dirty="0"/>
        </a:p>
      </dsp:txBody>
      <dsp:txXfrm>
        <a:off x="80057" y="1516653"/>
        <a:ext cx="1413635" cy="1767292"/>
      </dsp:txXfrm>
    </dsp:sp>
    <dsp:sp modelId="{5A7B4FD0-89B2-9046-A967-94EDC3861145}">
      <dsp:nvSpPr>
        <dsp:cNvPr id="0" name=""/>
        <dsp:cNvSpPr/>
      </dsp:nvSpPr>
      <dsp:spPr>
        <a:xfrm>
          <a:off x="1648495" y="1440179"/>
          <a:ext cx="1566583" cy="1920240"/>
        </a:xfrm>
        <a:prstGeom prst="round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10000"/>
                <a:tint val="100000"/>
                <a:shade val="100000"/>
                <a:satMod val="13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1000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2007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 NPSTC BBWG SoR</a:t>
          </a:r>
          <a:endParaRPr lang="en-US" sz="1600" kern="1200" dirty="0"/>
        </a:p>
      </dsp:txBody>
      <dsp:txXfrm>
        <a:off x="1724969" y="1516653"/>
        <a:ext cx="1413635" cy="1767292"/>
      </dsp:txXfrm>
    </dsp:sp>
    <dsp:sp modelId="{285FFC77-DB0B-2A40-8C39-A98CA1BB4C2B}">
      <dsp:nvSpPr>
        <dsp:cNvPr id="0" name=""/>
        <dsp:cNvSpPr/>
      </dsp:nvSpPr>
      <dsp:spPr>
        <a:xfrm>
          <a:off x="3293408" y="1440179"/>
          <a:ext cx="1566583" cy="1920240"/>
        </a:xfrm>
        <a:prstGeom prst="roundRect">
          <a:avLst/>
        </a:prstGeom>
        <a:solidFill>
          <a:srgbClr val="800000">
            <a:alpha val="70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2009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 NPSTC BBWG Task Force Report</a:t>
          </a:r>
          <a:endParaRPr lang="en-US" sz="1600" kern="1200" dirty="0"/>
        </a:p>
      </dsp:txBody>
      <dsp:txXfrm>
        <a:off x="3369882" y="1516653"/>
        <a:ext cx="1413635" cy="1767292"/>
      </dsp:txXfrm>
    </dsp:sp>
    <dsp:sp modelId="{81DBF921-2E20-EA42-9ED0-D5AECE22A3E4}">
      <dsp:nvSpPr>
        <dsp:cNvPr id="0" name=""/>
        <dsp:cNvSpPr/>
      </dsp:nvSpPr>
      <dsp:spPr>
        <a:xfrm>
          <a:off x="4938320" y="1440179"/>
          <a:ext cx="1566583" cy="1920240"/>
        </a:xfrm>
        <a:prstGeom prst="round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30000"/>
                <a:tint val="100000"/>
                <a:shade val="100000"/>
                <a:satMod val="13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3000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2011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 NPSTC Mission Critical Voice Requirements</a:t>
          </a:r>
          <a:endParaRPr lang="en-US" sz="1600" kern="1200" dirty="0"/>
        </a:p>
      </dsp:txBody>
      <dsp:txXfrm>
        <a:off x="5014794" y="1516653"/>
        <a:ext cx="1413635" cy="1767292"/>
      </dsp:txXfrm>
    </dsp:sp>
    <dsp:sp modelId="{38C38527-930D-AE40-9A11-FEC0935FE2CB}">
      <dsp:nvSpPr>
        <dsp:cNvPr id="0" name=""/>
        <dsp:cNvSpPr/>
      </dsp:nvSpPr>
      <dsp:spPr>
        <a:xfrm>
          <a:off x="6583233" y="1440179"/>
          <a:ext cx="1566583" cy="1920240"/>
        </a:xfrm>
        <a:prstGeom prst="round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40000"/>
                <a:tint val="100000"/>
                <a:shade val="100000"/>
                <a:satMod val="13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4000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2011-2012 NPSTC BBWG SoR</a:t>
          </a:r>
          <a:endParaRPr lang="en-US" sz="1600" kern="1200" dirty="0"/>
        </a:p>
      </dsp:txBody>
      <dsp:txXfrm>
        <a:off x="6659707" y="1516653"/>
        <a:ext cx="1413635" cy="176729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1892DC-3A25-BC48-9184-F1872E1B93A9}">
      <dsp:nvSpPr>
        <dsp:cNvPr id="0" name=""/>
        <dsp:cNvSpPr/>
      </dsp:nvSpPr>
      <dsp:spPr>
        <a:xfrm>
          <a:off x="611504" y="0"/>
          <a:ext cx="6930390" cy="4800600"/>
        </a:xfrm>
        <a:prstGeom prst="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D99AE36-DAC3-7B44-BB3F-047A58D8A44B}">
      <dsp:nvSpPr>
        <dsp:cNvPr id="0" name=""/>
        <dsp:cNvSpPr/>
      </dsp:nvSpPr>
      <dsp:spPr>
        <a:xfrm>
          <a:off x="3583" y="1440179"/>
          <a:ext cx="1566583" cy="1920240"/>
        </a:xfrm>
        <a:prstGeom prst="round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2004 SAFECOM Statement of Requirements (SoR)</a:t>
          </a:r>
          <a:endParaRPr lang="en-US" sz="1600" kern="1200" dirty="0"/>
        </a:p>
      </dsp:txBody>
      <dsp:txXfrm>
        <a:off x="80057" y="1516653"/>
        <a:ext cx="1413635" cy="1767292"/>
      </dsp:txXfrm>
    </dsp:sp>
    <dsp:sp modelId="{5A7B4FD0-89B2-9046-A967-94EDC3861145}">
      <dsp:nvSpPr>
        <dsp:cNvPr id="0" name=""/>
        <dsp:cNvSpPr/>
      </dsp:nvSpPr>
      <dsp:spPr>
        <a:xfrm>
          <a:off x="1648495" y="1440179"/>
          <a:ext cx="1566583" cy="1920240"/>
        </a:xfrm>
        <a:prstGeom prst="round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10000"/>
                <a:tint val="100000"/>
                <a:shade val="100000"/>
                <a:satMod val="13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1000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2007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 NPSTC BBWG SoR</a:t>
          </a:r>
          <a:endParaRPr lang="en-US" sz="1600" kern="1200" dirty="0"/>
        </a:p>
      </dsp:txBody>
      <dsp:txXfrm>
        <a:off x="1724969" y="1516653"/>
        <a:ext cx="1413635" cy="1767292"/>
      </dsp:txXfrm>
    </dsp:sp>
    <dsp:sp modelId="{285FFC77-DB0B-2A40-8C39-A98CA1BB4C2B}">
      <dsp:nvSpPr>
        <dsp:cNvPr id="0" name=""/>
        <dsp:cNvSpPr/>
      </dsp:nvSpPr>
      <dsp:spPr>
        <a:xfrm>
          <a:off x="3293408" y="1440179"/>
          <a:ext cx="1566583" cy="1920240"/>
        </a:xfrm>
        <a:prstGeom prst="round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20000"/>
                <a:tint val="100000"/>
                <a:shade val="100000"/>
                <a:satMod val="13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2000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2009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 NPSTC BBWG Task Force Report</a:t>
          </a:r>
          <a:endParaRPr lang="en-US" sz="1600" kern="1200" dirty="0"/>
        </a:p>
      </dsp:txBody>
      <dsp:txXfrm>
        <a:off x="3369882" y="1516653"/>
        <a:ext cx="1413635" cy="1767292"/>
      </dsp:txXfrm>
    </dsp:sp>
    <dsp:sp modelId="{81DBF921-2E20-EA42-9ED0-D5AECE22A3E4}">
      <dsp:nvSpPr>
        <dsp:cNvPr id="0" name=""/>
        <dsp:cNvSpPr/>
      </dsp:nvSpPr>
      <dsp:spPr>
        <a:xfrm>
          <a:off x="4938320" y="1440179"/>
          <a:ext cx="1566583" cy="1920240"/>
        </a:xfrm>
        <a:prstGeom prst="roundRect">
          <a:avLst/>
        </a:prstGeom>
        <a:solidFill>
          <a:srgbClr val="800000">
            <a:alpha val="60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2011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 NPSTC Mission Critical Voice Requirements</a:t>
          </a:r>
          <a:endParaRPr lang="en-US" sz="1600" kern="1200" dirty="0"/>
        </a:p>
      </dsp:txBody>
      <dsp:txXfrm>
        <a:off x="5014794" y="1516653"/>
        <a:ext cx="1413635" cy="1767292"/>
      </dsp:txXfrm>
    </dsp:sp>
    <dsp:sp modelId="{38C38527-930D-AE40-9A11-FEC0935FE2CB}">
      <dsp:nvSpPr>
        <dsp:cNvPr id="0" name=""/>
        <dsp:cNvSpPr/>
      </dsp:nvSpPr>
      <dsp:spPr>
        <a:xfrm>
          <a:off x="6583233" y="1440179"/>
          <a:ext cx="1566583" cy="1920240"/>
        </a:xfrm>
        <a:prstGeom prst="round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40000"/>
                <a:tint val="100000"/>
                <a:shade val="100000"/>
                <a:satMod val="13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4000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2011-2012 NPSTC BBWG SoR</a:t>
          </a:r>
          <a:endParaRPr lang="en-US" sz="1600" kern="1200" dirty="0"/>
        </a:p>
      </dsp:txBody>
      <dsp:txXfrm>
        <a:off x="6659707" y="1516653"/>
        <a:ext cx="1413635" cy="176729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1892DC-3A25-BC48-9184-F1872E1B93A9}">
      <dsp:nvSpPr>
        <dsp:cNvPr id="0" name=""/>
        <dsp:cNvSpPr/>
      </dsp:nvSpPr>
      <dsp:spPr>
        <a:xfrm>
          <a:off x="594359" y="0"/>
          <a:ext cx="6736080" cy="4800600"/>
        </a:xfrm>
        <a:prstGeom prst="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D99AE36-DAC3-7B44-BB3F-047A58D8A44B}">
      <dsp:nvSpPr>
        <dsp:cNvPr id="0" name=""/>
        <dsp:cNvSpPr/>
      </dsp:nvSpPr>
      <dsp:spPr>
        <a:xfrm>
          <a:off x="3482" y="1440179"/>
          <a:ext cx="1522660" cy="1920240"/>
        </a:xfrm>
        <a:prstGeom prst="round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2004 SAFECOM Statement of Requirements (SoR)</a:t>
          </a:r>
          <a:endParaRPr lang="en-US" sz="1500" kern="1200" dirty="0"/>
        </a:p>
      </dsp:txBody>
      <dsp:txXfrm>
        <a:off x="77812" y="1514509"/>
        <a:ext cx="1374000" cy="1771580"/>
      </dsp:txXfrm>
    </dsp:sp>
    <dsp:sp modelId="{5A7B4FD0-89B2-9046-A967-94EDC3861145}">
      <dsp:nvSpPr>
        <dsp:cNvPr id="0" name=""/>
        <dsp:cNvSpPr/>
      </dsp:nvSpPr>
      <dsp:spPr>
        <a:xfrm>
          <a:off x="1602276" y="1440179"/>
          <a:ext cx="1522660" cy="1920240"/>
        </a:xfrm>
        <a:prstGeom prst="round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10000"/>
                <a:tint val="100000"/>
                <a:shade val="100000"/>
                <a:satMod val="13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1000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2007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 NPSTC BBWG SoR</a:t>
          </a:r>
          <a:endParaRPr lang="en-US" sz="1500" kern="1200" dirty="0"/>
        </a:p>
      </dsp:txBody>
      <dsp:txXfrm>
        <a:off x="1676606" y="1514509"/>
        <a:ext cx="1374000" cy="1771580"/>
      </dsp:txXfrm>
    </dsp:sp>
    <dsp:sp modelId="{285FFC77-DB0B-2A40-8C39-A98CA1BB4C2B}">
      <dsp:nvSpPr>
        <dsp:cNvPr id="0" name=""/>
        <dsp:cNvSpPr/>
      </dsp:nvSpPr>
      <dsp:spPr>
        <a:xfrm>
          <a:off x="3201069" y="1440179"/>
          <a:ext cx="1522660" cy="1920240"/>
        </a:xfrm>
        <a:prstGeom prst="round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20000"/>
                <a:tint val="100000"/>
                <a:shade val="100000"/>
                <a:satMod val="13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2000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2009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 NPSTC BBWG Task Force Report</a:t>
          </a:r>
          <a:endParaRPr lang="en-US" sz="1500" kern="1200" dirty="0"/>
        </a:p>
      </dsp:txBody>
      <dsp:txXfrm>
        <a:off x="3275399" y="1514509"/>
        <a:ext cx="1374000" cy="1771580"/>
      </dsp:txXfrm>
    </dsp:sp>
    <dsp:sp modelId="{81DBF921-2E20-EA42-9ED0-D5AECE22A3E4}">
      <dsp:nvSpPr>
        <dsp:cNvPr id="0" name=""/>
        <dsp:cNvSpPr/>
      </dsp:nvSpPr>
      <dsp:spPr>
        <a:xfrm>
          <a:off x="4799863" y="1440179"/>
          <a:ext cx="1522660" cy="1920240"/>
        </a:xfrm>
        <a:prstGeom prst="round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30000"/>
                <a:tint val="100000"/>
                <a:shade val="100000"/>
                <a:satMod val="13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3000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2011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 NPSTC Mission Critical Voice Requirements</a:t>
          </a:r>
          <a:endParaRPr lang="en-US" sz="1500" kern="1200" dirty="0"/>
        </a:p>
      </dsp:txBody>
      <dsp:txXfrm>
        <a:off x="4874193" y="1514509"/>
        <a:ext cx="1374000" cy="1771580"/>
      </dsp:txXfrm>
    </dsp:sp>
    <dsp:sp modelId="{38C38527-930D-AE40-9A11-FEC0935FE2CB}">
      <dsp:nvSpPr>
        <dsp:cNvPr id="0" name=""/>
        <dsp:cNvSpPr/>
      </dsp:nvSpPr>
      <dsp:spPr>
        <a:xfrm>
          <a:off x="6398656" y="1498804"/>
          <a:ext cx="1522660" cy="1920240"/>
        </a:xfrm>
        <a:prstGeom prst="roundRect">
          <a:avLst/>
        </a:prstGeom>
        <a:solidFill>
          <a:srgbClr val="800000">
            <a:alpha val="50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2011-2012 NPSTC BBWG SoR</a:t>
          </a:r>
          <a:endParaRPr lang="en-US" sz="1500" kern="1200" dirty="0"/>
        </a:p>
      </dsp:txBody>
      <dsp:txXfrm>
        <a:off x="6472986" y="1573134"/>
        <a:ext cx="1374000" cy="17715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119" tIns="47060" rIns="94119" bIns="47060" numCol="1" anchor="t" anchorCtr="0" compatLnSpc="1">
            <a:prstTxWarp prst="textNoShape">
              <a:avLst/>
            </a:prstTxWarp>
          </a:bodyPr>
          <a:lstStyle>
            <a:lvl1pPr defTabSz="941361" eaLnBrk="0" hangingPunct="0">
              <a:defRPr sz="1300">
                <a:latin typeface="Times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8163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119" tIns="47060" rIns="94119" bIns="47060" numCol="1" anchor="t" anchorCtr="0" compatLnSpc="1">
            <a:prstTxWarp prst="textNoShape">
              <a:avLst/>
            </a:prstTxWarp>
          </a:bodyPr>
          <a:lstStyle>
            <a:lvl1pPr algn="r" defTabSz="941361" eaLnBrk="0" hangingPunct="0">
              <a:defRPr sz="1300">
                <a:latin typeface="Times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99525"/>
            <a:ext cx="3078163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119" tIns="47060" rIns="94119" bIns="47060" numCol="1" anchor="b" anchorCtr="0" compatLnSpc="1">
            <a:prstTxWarp prst="textNoShape">
              <a:avLst/>
            </a:prstTxWarp>
          </a:bodyPr>
          <a:lstStyle>
            <a:lvl1pPr defTabSz="941361" eaLnBrk="0" hangingPunct="0">
              <a:defRPr sz="1300">
                <a:latin typeface="Times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8899525"/>
            <a:ext cx="3078163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119" tIns="47060" rIns="94119" bIns="47060" numCol="1" anchor="b" anchorCtr="0" compatLnSpc="1">
            <a:prstTxWarp prst="textNoShape">
              <a:avLst/>
            </a:prstTxWarp>
          </a:bodyPr>
          <a:lstStyle>
            <a:lvl1pPr algn="r" defTabSz="939800" eaLnBrk="0" hangingPunct="0">
              <a:defRPr sz="1300"/>
            </a:lvl1pPr>
          </a:lstStyle>
          <a:p>
            <a:fld id="{4E153D41-E02A-A240-8683-E39E026CD62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7441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119" tIns="47060" rIns="94119" bIns="47060" numCol="1" anchor="t" anchorCtr="0" compatLnSpc="1">
            <a:prstTxWarp prst="textNoShape">
              <a:avLst/>
            </a:prstTxWarp>
          </a:bodyPr>
          <a:lstStyle>
            <a:lvl1pPr defTabSz="941361" eaLnBrk="0" hangingPunct="0">
              <a:defRPr sz="1300">
                <a:latin typeface="Times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4313" y="0"/>
            <a:ext cx="3078162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119" tIns="47060" rIns="94119" bIns="47060" numCol="1" anchor="t" anchorCtr="0" compatLnSpc="1">
            <a:prstTxWarp prst="textNoShape">
              <a:avLst/>
            </a:prstTxWarp>
          </a:bodyPr>
          <a:lstStyle>
            <a:lvl1pPr algn="r" defTabSz="941361" eaLnBrk="0" hangingPunct="0">
              <a:defRPr sz="1300">
                <a:latin typeface="Times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4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9675" y="703263"/>
            <a:ext cx="4683125" cy="35131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451350"/>
            <a:ext cx="5210175" cy="421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119" tIns="47060" rIns="94119" bIns="470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01113"/>
            <a:ext cx="3078163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119" tIns="47060" rIns="94119" bIns="47060" numCol="1" anchor="b" anchorCtr="0" compatLnSpc="1">
            <a:prstTxWarp prst="textNoShape">
              <a:avLst/>
            </a:prstTxWarp>
          </a:bodyPr>
          <a:lstStyle>
            <a:lvl1pPr defTabSz="941361" eaLnBrk="0" hangingPunct="0">
              <a:defRPr sz="1300">
                <a:latin typeface="Times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4313" y="8901113"/>
            <a:ext cx="3078162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119" tIns="47060" rIns="94119" bIns="47060" numCol="1" anchor="b" anchorCtr="0" compatLnSpc="1">
            <a:prstTxWarp prst="textNoShape">
              <a:avLst/>
            </a:prstTxWarp>
          </a:bodyPr>
          <a:lstStyle>
            <a:lvl1pPr algn="r" defTabSz="939800" eaLnBrk="0" hangingPunct="0">
              <a:defRPr sz="1300"/>
            </a:lvl1pPr>
          </a:lstStyle>
          <a:p>
            <a:fld id="{118C642B-A943-3149-8D5F-1C881C76953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5405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MS PGothic" pitchFamily="34" charset="-128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Arial" charset="0"/>
        <a:cs typeface="Arial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 sz="1200">
                <a:solidFill>
                  <a:schemeClr val="tx1"/>
                </a:solidFill>
                <a:latin typeface="Times" charset="0"/>
                <a:ea typeface="MS PGothic" charset="0"/>
                <a:cs typeface="Arial" charset="0"/>
              </a:defRPr>
            </a:lvl1pPr>
            <a:lvl2pPr marL="742950" indent="-285750" defTabSz="939800">
              <a:defRPr sz="1200">
                <a:solidFill>
                  <a:schemeClr val="tx1"/>
                </a:solidFill>
                <a:latin typeface="Times" charset="0"/>
                <a:ea typeface="Arial" charset="0"/>
                <a:cs typeface="Arial" charset="0"/>
              </a:defRPr>
            </a:lvl2pPr>
            <a:lvl3pPr marL="1143000" indent="-228600" defTabSz="939800">
              <a:defRPr sz="1200">
                <a:solidFill>
                  <a:schemeClr val="tx1"/>
                </a:solidFill>
                <a:latin typeface="Times" charset="0"/>
                <a:ea typeface="Arial" charset="0"/>
                <a:cs typeface="Arial" charset="0"/>
              </a:defRPr>
            </a:lvl3pPr>
            <a:lvl4pPr marL="1600200" indent="-228600" defTabSz="939800">
              <a:defRPr sz="1200">
                <a:solidFill>
                  <a:schemeClr val="tx1"/>
                </a:solidFill>
                <a:latin typeface="Times" charset="0"/>
                <a:ea typeface="Arial" charset="0"/>
                <a:cs typeface="Arial" charset="0"/>
              </a:defRPr>
            </a:lvl4pPr>
            <a:lvl5pPr marL="2057400" indent="-228600" defTabSz="939800">
              <a:defRPr sz="1200">
                <a:solidFill>
                  <a:schemeClr val="tx1"/>
                </a:solidFill>
                <a:latin typeface="Times" charset="0"/>
                <a:ea typeface="Arial" charset="0"/>
                <a:cs typeface="Arial" charset="0"/>
              </a:defRPr>
            </a:lvl5pPr>
            <a:lvl6pPr marL="25146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Arial" charset="0"/>
                <a:cs typeface="Arial" charset="0"/>
              </a:defRPr>
            </a:lvl6pPr>
            <a:lvl7pPr marL="29718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Arial" charset="0"/>
                <a:cs typeface="Arial" charset="0"/>
              </a:defRPr>
            </a:lvl7pPr>
            <a:lvl8pPr marL="34290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Arial" charset="0"/>
                <a:cs typeface="Arial" charset="0"/>
              </a:defRPr>
            </a:lvl8pPr>
            <a:lvl9pPr marL="38862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Arial" charset="0"/>
                <a:cs typeface="Arial" charset="0"/>
              </a:defRPr>
            </a:lvl9pPr>
          </a:lstStyle>
          <a:p>
            <a:fld id="{7FA51F98-2C3A-B648-8F37-ACBE16381801}" type="slidenum">
              <a:rPr lang="en-US" sz="1300"/>
              <a:pPr/>
              <a:t>1</a:t>
            </a:fld>
            <a:endParaRPr lang="en-US" sz="1300"/>
          </a:p>
        </p:txBody>
      </p:sp>
      <p:sp>
        <p:nvSpPr>
          <p:cNvPr id="104451" name="Rectangle 7"/>
          <p:cNvSpPr txBox="1">
            <a:spLocks noGrp="1" noChangeArrowheads="1"/>
          </p:cNvSpPr>
          <p:nvPr/>
        </p:nvSpPr>
        <p:spPr bwMode="auto">
          <a:xfrm>
            <a:off x="4024313" y="8901113"/>
            <a:ext cx="3078162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111" tIns="47055" rIns="94111" bIns="47055" anchor="b"/>
          <a:lstStyle>
            <a:lvl1pPr defTabSz="966788">
              <a:defRPr sz="1200">
                <a:solidFill>
                  <a:schemeClr val="tx1"/>
                </a:solidFill>
                <a:latin typeface="Times" charset="0"/>
                <a:ea typeface="MS PGothic" charset="0"/>
                <a:cs typeface="Arial" charset="0"/>
              </a:defRPr>
            </a:lvl1pPr>
            <a:lvl2pPr marL="742950" indent="-285750" defTabSz="966788">
              <a:defRPr sz="1200">
                <a:solidFill>
                  <a:schemeClr val="tx1"/>
                </a:solidFill>
                <a:latin typeface="Times" charset="0"/>
                <a:ea typeface="Arial" charset="0"/>
                <a:cs typeface="Arial" charset="0"/>
              </a:defRPr>
            </a:lvl2pPr>
            <a:lvl3pPr marL="1143000" indent="-228600" defTabSz="966788">
              <a:defRPr sz="1200">
                <a:solidFill>
                  <a:schemeClr val="tx1"/>
                </a:solidFill>
                <a:latin typeface="Times" charset="0"/>
                <a:ea typeface="Arial" charset="0"/>
                <a:cs typeface="Arial" charset="0"/>
              </a:defRPr>
            </a:lvl3pPr>
            <a:lvl4pPr marL="1600200" indent="-228600" defTabSz="966788">
              <a:defRPr sz="1200">
                <a:solidFill>
                  <a:schemeClr val="tx1"/>
                </a:solidFill>
                <a:latin typeface="Times" charset="0"/>
                <a:ea typeface="Arial" charset="0"/>
                <a:cs typeface="Arial" charset="0"/>
              </a:defRPr>
            </a:lvl4pPr>
            <a:lvl5pPr marL="2057400" indent="-228600" defTabSz="966788">
              <a:defRPr sz="1200">
                <a:solidFill>
                  <a:schemeClr val="tx1"/>
                </a:solidFill>
                <a:latin typeface="Times" charset="0"/>
                <a:ea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Arial" charset="0"/>
                <a:cs typeface="Arial" charset="0"/>
              </a:defRPr>
            </a:lvl9pPr>
          </a:lstStyle>
          <a:p>
            <a:pPr algn="r" eaLnBrk="0" hangingPunct="0"/>
            <a:fld id="{A5E8BD09-3908-0F4B-9611-61E2390DEB4D}" type="slidenum">
              <a:rPr lang="en-US" sz="1300"/>
              <a:pPr algn="r" eaLnBrk="0" hangingPunct="0"/>
              <a:t>1</a:t>
            </a:fld>
            <a:endParaRPr lang="en-US" sz="1300"/>
          </a:p>
        </p:txBody>
      </p:sp>
      <p:sp>
        <p:nvSpPr>
          <p:cNvPr id="1044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11263" y="703263"/>
            <a:ext cx="4683125" cy="3513137"/>
          </a:xfrm>
          <a:ln/>
        </p:spPr>
      </p:sp>
      <p:sp>
        <p:nvSpPr>
          <p:cNvPr id="10445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4111" tIns="47055" rIns="94111" bIns="47055"/>
          <a:lstStyle/>
          <a:p>
            <a:pPr eaLnBrk="1" hangingPunct="1"/>
            <a:endParaRPr lang="en-US"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03525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 eaLnBrk="0" hangingPunct="0"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62000" indent="-292100" defTabSz="939800" eaLnBrk="0" hangingPunct="0"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74750" indent="-233363" defTabSz="939800" eaLnBrk="0" hangingPunct="0"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44650" indent="-233363" defTabSz="939800" eaLnBrk="0" hangingPunct="0"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116138" indent="-233363" defTabSz="939800" eaLnBrk="0" hangingPunct="0"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73338" indent="-233363" defTabSz="939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3030538" indent="-233363" defTabSz="939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87738" indent="-233363" defTabSz="939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944938" indent="-233363" defTabSz="939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76AB3027-5BB0-4E48-8458-75373379B9FF}" type="slidenum">
              <a:rPr lang="en-US" sz="1300">
                <a:latin typeface="Arial" charset="0"/>
                <a:ea typeface="ヒラギノ角ゴ Pro W3" charset="0"/>
                <a:cs typeface="ヒラギノ角ゴ Pro W3" charset="0"/>
              </a:rPr>
              <a:pPr/>
              <a:t>23</a:t>
            </a:fld>
            <a:endParaRPr lang="en-US" sz="130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15259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ea typeface="MS PGothic" charset="0"/>
              </a:rPr>
              <a:t>Note that these were prior to PSST or First</a:t>
            </a: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 eaLnBrk="0" hangingPunct="0"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 defTabSz="939800" eaLnBrk="0" hangingPunct="0"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 defTabSz="939800" eaLnBrk="0" hangingPunct="0"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 defTabSz="939800" eaLnBrk="0" hangingPunct="0"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 defTabSz="939800" eaLnBrk="0" hangingPunct="0"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1A88FE0C-E135-9D48-80FE-6628E24984F0}" type="slidenum">
              <a:rPr lang="en-US" sz="1300"/>
              <a:pPr/>
              <a:t>28</a:t>
            </a:fld>
            <a:endParaRPr lang="en-US" sz="1300"/>
          </a:p>
        </p:txBody>
      </p:sp>
    </p:spTree>
    <p:extLst>
      <p:ext uri="{BB962C8B-B14F-4D97-AF65-F5344CB8AC3E}">
        <p14:creationId xmlns:p14="http://schemas.microsoft.com/office/powerpoint/2010/main" val="6130695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 sz="1200">
                <a:solidFill>
                  <a:schemeClr val="tx1"/>
                </a:solidFill>
                <a:latin typeface="Times" charset="0"/>
                <a:ea typeface="MS PGothic" charset="0"/>
                <a:cs typeface="Arial" charset="0"/>
              </a:defRPr>
            </a:lvl1pPr>
            <a:lvl2pPr marL="742950" indent="-285750" defTabSz="939800">
              <a:defRPr sz="1200">
                <a:solidFill>
                  <a:schemeClr val="tx1"/>
                </a:solidFill>
                <a:latin typeface="Times" charset="0"/>
                <a:ea typeface="Arial" charset="0"/>
                <a:cs typeface="Arial" charset="0"/>
              </a:defRPr>
            </a:lvl2pPr>
            <a:lvl3pPr marL="1143000" indent="-228600" defTabSz="939800">
              <a:defRPr sz="1200">
                <a:solidFill>
                  <a:schemeClr val="tx1"/>
                </a:solidFill>
                <a:latin typeface="Times" charset="0"/>
                <a:ea typeface="Arial" charset="0"/>
                <a:cs typeface="Arial" charset="0"/>
              </a:defRPr>
            </a:lvl3pPr>
            <a:lvl4pPr marL="1600200" indent="-228600" defTabSz="939800">
              <a:defRPr sz="1200">
                <a:solidFill>
                  <a:schemeClr val="tx1"/>
                </a:solidFill>
                <a:latin typeface="Times" charset="0"/>
                <a:ea typeface="Arial" charset="0"/>
                <a:cs typeface="Arial" charset="0"/>
              </a:defRPr>
            </a:lvl4pPr>
            <a:lvl5pPr marL="2057400" indent="-228600" defTabSz="939800">
              <a:defRPr sz="1200">
                <a:solidFill>
                  <a:schemeClr val="tx1"/>
                </a:solidFill>
                <a:latin typeface="Times" charset="0"/>
                <a:ea typeface="Arial" charset="0"/>
                <a:cs typeface="Arial" charset="0"/>
              </a:defRPr>
            </a:lvl5pPr>
            <a:lvl6pPr marL="25146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Arial" charset="0"/>
                <a:cs typeface="Arial" charset="0"/>
              </a:defRPr>
            </a:lvl6pPr>
            <a:lvl7pPr marL="29718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Arial" charset="0"/>
                <a:cs typeface="Arial" charset="0"/>
              </a:defRPr>
            </a:lvl7pPr>
            <a:lvl8pPr marL="34290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Arial" charset="0"/>
                <a:cs typeface="Arial" charset="0"/>
              </a:defRPr>
            </a:lvl8pPr>
            <a:lvl9pPr marL="38862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Arial" charset="0"/>
                <a:cs typeface="Arial" charset="0"/>
              </a:defRPr>
            </a:lvl9pPr>
          </a:lstStyle>
          <a:p>
            <a:fld id="{11B7D6B0-A075-0B42-AC4F-5E99D83BF830}" type="slidenum">
              <a:rPr lang="en-US" sz="1300"/>
              <a:pPr/>
              <a:t>39</a:t>
            </a:fld>
            <a:endParaRPr lang="en-US" sz="1300"/>
          </a:p>
        </p:txBody>
      </p:sp>
    </p:spTree>
    <p:extLst>
      <p:ext uri="{BB962C8B-B14F-4D97-AF65-F5344CB8AC3E}">
        <p14:creationId xmlns:p14="http://schemas.microsoft.com/office/powerpoint/2010/main" val="4400400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 sz="1200">
                <a:solidFill>
                  <a:schemeClr val="tx1"/>
                </a:solidFill>
                <a:latin typeface="Times" charset="0"/>
                <a:ea typeface="MS PGothic" charset="0"/>
                <a:cs typeface="Arial" charset="0"/>
              </a:defRPr>
            </a:lvl1pPr>
            <a:lvl2pPr marL="742950" indent="-285750" defTabSz="939800">
              <a:defRPr sz="1200">
                <a:solidFill>
                  <a:schemeClr val="tx1"/>
                </a:solidFill>
                <a:latin typeface="Times" charset="0"/>
                <a:ea typeface="Arial" charset="0"/>
                <a:cs typeface="Arial" charset="0"/>
              </a:defRPr>
            </a:lvl2pPr>
            <a:lvl3pPr marL="1143000" indent="-228600" defTabSz="939800">
              <a:defRPr sz="1200">
                <a:solidFill>
                  <a:schemeClr val="tx1"/>
                </a:solidFill>
                <a:latin typeface="Times" charset="0"/>
                <a:ea typeface="Arial" charset="0"/>
                <a:cs typeface="Arial" charset="0"/>
              </a:defRPr>
            </a:lvl3pPr>
            <a:lvl4pPr marL="1600200" indent="-228600" defTabSz="939800">
              <a:defRPr sz="1200">
                <a:solidFill>
                  <a:schemeClr val="tx1"/>
                </a:solidFill>
                <a:latin typeface="Times" charset="0"/>
                <a:ea typeface="Arial" charset="0"/>
                <a:cs typeface="Arial" charset="0"/>
              </a:defRPr>
            </a:lvl4pPr>
            <a:lvl5pPr marL="2057400" indent="-228600" defTabSz="939800">
              <a:defRPr sz="1200">
                <a:solidFill>
                  <a:schemeClr val="tx1"/>
                </a:solidFill>
                <a:latin typeface="Times" charset="0"/>
                <a:ea typeface="Arial" charset="0"/>
                <a:cs typeface="Arial" charset="0"/>
              </a:defRPr>
            </a:lvl5pPr>
            <a:lvl6pPr marL="25146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Arial" charset="0"/>
                <a:cs typeface="Arial" charset="0"/>
              </a:defRPr>
            </a:lvl6pPr>
            <a:lvl7pPr marL="29718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Arial" charset="0"/>
                <a:cs typeface="Arial" charset="0"/>
              </a:defRPr>
            </a:lvl7pPr>
            <a:lvl8pPr marL="34290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Arial" charset="0"/>
                <a:cs typeface="Arial" charset="0"/>
              </a:defRPr>
            </a:lvl8pPr>
            <a:lvl9pPr marL="38862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Arial" charset="0"/>
                <a:cs typeface="Arial" charset="0"/>
              </a:defRPr>
            </a:lvl9pPr>
          </a:lstStyle>
          <a:p>
            <a:fld id="{8424CB9B-A941-8046-A459-1699EEC454B7}" type="slidenum">
              <a:rPr lang="en-US" sz="1300"/>
              <a:pPr/>
              <a:t>80</a:t>
            </a:fld>
            <a:endParaRPr lang="en-US" sz="1300"/>
          </a:p>
        </p:txBody>
      </p:sp>
    </p:spTree>
    <p:extLst>
      <p:ext uri="{BB962C8B-B14F-4D97-AF65-F5344CB8AC3E}">
        <p14:creationId xmlns:p14="http://schemas.microsoft.com/office/powerpoint/2010/main" val="15384055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 sz="1200">
                <a:solidFill>
                  <a:schemeClr val="tx1"/>
                </a:solidFill>
                <a:latin typeface="Times" charset="0"/>
                <a:ea typeface="MS PGothic" charset="0"/>
                <a:cs typeface="Arial" charset="0"/>
              </a:defRPr>
            </a:lvl1pPr>
            <a:lvl2pPr marL="742950" indent="-285750" defTabSz="939800">
              <a:defRPr sz="1200">
                <a:solidFill>
                  <a:schemeClr val="tx1"/>
                </a:solidFill>
                <a:latin typeface="Times" charset="0"/>
                <a:ea typeface="Arial" charset="0"/>
                <a:cs typeface="Arial" charset="0"/>
              </a:defRPr>
            </a:lvl2pPr>
            <a:lvl3pPr marL="1143000" indent="-228600" defTabSz="939800">
              <a:defRPr sz="1200">
                <a:solidFill>
                  <a:schemeClr val="tx1"/>
                </a:solidFill>
                <a:latin typeface="Times" charset="0"/>
                <a:ea typeface="Arial" charset="0"/>
                <a:cs typeface="Arial" charset="0"/>
              </a:defRPr>
            </a:lvl3pPr>
            <a:lvl4pPr marL="1600200" indent="-228600" defTabSz="939800">
              <a:defRPr sz="1200">
                <a:solidFill>
                  <a:schemeClr val="tx1"/>
                </a:solidFill>
                <a:latin typeface="Times" charset="0"/>
                <a:ea typeface="Arial" charset="0"/>
                <a:cs typeface="Arial" charset="0"/>
              </a:defRPr>
            </a:lvl4pPr>
            <a:lvl5pPr marL="2057400" indent="-228600" defTabSz="939800">
              <a:defRPr sz="1200">
                <a:solidFill>
                  <a:schemeClr val="tx1"/>
                </a:solidFill>
                <a:latin typeface="Times" charset="0"/>
                <a:ea typeface="Arial" charset="0"/>
                <a:cs typeface="Arial" charset="0"/>
              </a:defRPr>
            </a:lvl5pPr>
            <a:lvl6pPr marL="25146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Arial" charset="0"/>
                <a:cs typeface="Arial" charset="0"/>
              </a:defRPr>
            </a:lvl6pPr>
            <a:lvl7pPr marL="29718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Arial" charset="0"/>
                <a:cs typeface="Arial" charset="0"/>
              </a:defRPr>
            </a:lvl7pPr>
            <a:lvl8pPr marL="34290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Arial" charset="0"/>
                <a:cs typeface="Arial" charset="0"/>
              </a:defRPr>
            </a:lvl8pPr>
            <a:lvl9pPr marL="38862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Arial" charset="0"/>
                <a:cs typeface="Arial" charset="0"/>
              </a:defRPr>
            </a:lvl9pPr>
          </a:lstStyle>
          <a:p>
            <a:fld id="{C576DF57-AE4C-2043-BCD8-D9E0AD0E8C13}" type="slidenum">
              <a:rPr lang="en-US" sz="1300"/>
              <a:pPr/>
              <a:t>86</a:t>
            </a:fld>
            <a:endParaRPr lang="en-US" sz="1300"/>
          </a:p>
        </p:txBody>
      </p:sp>
    </p:spTree>
    <p:extLst>
      <p:ext uri="{BB962C8B-B14F-4D97-AF65-F5344CB8AC3E}">
        <p14:creationId xmlns:p14="http://schemas.microsoft.com/office/powerpoint/2010/main" val="33390216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 sz="1200">
                <a:solidFill>
                  <a:schemeClr val="tx1"/>
                </a:solidFill>
                <a:latin typeface="Times" charset="0"/>
                <a:ea typeface="MS PGothic" charset="0"/>
                <a:cs typeface="Arial" charset="0"/>
              </a:defRPr>
            </a:lvl1pPr>
            <a:lvl2pPr marL="742950" indent="-285750" defTabSz="939800">
              <a:defRPr sz="1200">
                <a:solidFill>
                  <a:schemeClr val="tx1"/>
                </a:solidFill>
                <a:latin typeface="Times" charset="0"/>
                <a:ea typeface="Arial" charset="0"/>
                <a:cs typeface="Arial" charset="0"/>
              </a:defRPr>
            </a:lvl2pPr>
            <a:lvl3pPr marL="1143000" indent="-228600" defTabSz="939800">
              <a:defRPr sz="1200">
                <a:solidFill>
                  <a:schemeClr val="tx1"/>
                </a:solidFill>
                <a:latin typeface="Times" charset="0"/>
                <a:ea typeface="Arial" charset="0"/>
                <a:cs typeface="Arial" charset="0"/>
              </a:defRPr>
            </a:lvl3pPr>
            <a:lvl4pPr marL="1600200" indent="-228600" defTabSz="939800">
              <a:defRPr sz="1200">
                <a:solidFill>
                  <a:schemeClr val="tx1"/>
                </a:solidFill>
                <a:latin typeface="Times" charset="0"/>
                <a:ea typeface="Arial" charset="0"/>
                <a:cs typeface="Arial" charset="0"/>
              </a:defRPr>
            </a:lvl4pPr>
            <a:lvl5pPr marL="2057400" indent="-228600" defTabSz="939800">
              <a:defRPr sz="1200">
                <a:solidFill>
                  <a:schemeClr val="tx1"/>
                </a:solidFill>
                <a:latin typeface="Times" charset="0"/>
                <a:ea typeface="Arial" charset="0"/>
                <a:cs typeface="Arial" charset="0"/>
              </a:defRPr>
            </a:lvl5pPr>
            <a:lvl6pPr marL="25146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Arial" charset="0"/>
                <a:cs typeface="Arial" charset="0"/>
              </a:defRPr>
            </a:lvl6pPr>
            <a:lvl7pPr marL="29718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Arial" charset="0"/>
                <a:cs typeface="Arial" charset="0"/>
              </a:defRPr>
            </a:lvl7pPr>
            <a:lvl8pPr marL="34290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Arial" charset="0"/>
                <a:cs typeface="Arial" charset="0"/>
              </a:defRPr>
            </a:lvl8pPr>
            <a:lvl9pPr marL="38862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Arial" charset="0"/>
                <a:cs typeface="Arial" charset="0"/>
              </a:defRPr>
            </a:lvl9pPr>
          </a:lstStyle>
          <a:p>
            <a:fld id="{2B882E1E-CE7E-8247-BDC4-EF03CCA3B2DE}" type="slidenum">
              <a:rPr lang="en-US" sz="1300"/>
              <a:pPr/>
              <a:t>9</a:t>
            </a:fld>
            <a:endParaRPr lang="en-US" sz="1300"/>
          </a:p>
        </p:txBody>
      </p:sp>
      <p:sp>
        <p:nvSpPr>
          <p:cNvPr id="34819" name="Rectangle 7"/>
          <p:cNvSpPr txBox="1">
            <a:spLocks noGrp="1" noChangeArrowheads="1"/>
          </p:cNvSpPr>
          <p:nvPr/>
        </p:nvSpPr>
        <p:spPr bwMode="auto">
          <a:xfrm>
            <a:off x="4024313" y="8901113"/>
            <a:ext cx="3078162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111" tIns="47055" rIns="94111" bIns="47055" anchor="b"/>
          <a:lstStyle>
            <a:lvl1pPr defTabSz="966788">
              <a:defRPr sz="1200">
                <a:solidFill>
                  <a:schemeClr val="tx1"/>
                </a:solidFill>
                <a:latin typeface="Times" charset="0"/>
                <a:ea typeface="MS PGothic" charset="0"/>
                <a:cs typeface="Arial" charset="0"/>
              </a:defRPr>
            </a:lvl1pPr>
            <a:lvl2pPr marL="742950" indent="-285750" defTabSz="966788">
              <a:defRPr sz="1200">
                <a:solidFill>
                  <a:schemeClr val="tx1"/>
                </a:solidFill>
                <a:latin typeface="Times" charset="0"/>
                <a:ea typeface="Arial" charset="0"/>
                <a:cs typeface="Arial" charset="0"/>
              </a:defRPr>
            </a:lvl2pPr>
            <a:lvl3pPr marL="1143000" indent="-228600" defTabSz="966788">
              <a:defRPr sz="1200">
                <a:solidFill>
                  <a:schemeClr val="tx1"/>
                </a:solidFill>
                <a:latin typeface="Times" charset="0"/>
                <a:ea typeface="Arial" charset="0"/>
                <a:cs typeface="Arial" charset="0"/>
              </a:defRPr>
            </a:lvl3pPr>
            <a:lvl4pPr marL="1600200" indent="-228600" defTabSz="966788">
              <a:defRPr sz="1200">
                <a:solidFill>
                  <a:schemeClr val="tx1"/>
                </a:solidFill>
                <a:latin typeface="Times" charset="0"/>
                <a:ea typeface="Arial" charset="0"/>
                <a:cs typeface="Arial" charset="0"/>
              </a:defRPr>
            </a:lvl4pPr>
            <a:lvl5pPr marL="2057400" indent="-228600" defTabSz="966788">
              <a:defRPr sz="1200">
                <a:solidFill>
                  <a:schemeClr val="tx1"/>
                </a:solidFill>
                <a:latin typeface="Times" charset="0"/>
                <a:ea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Arial" charset="0"/>
                <a:cs typeface="Arial" charset="0"/>
              </a:defRPr>
            </a:lvl9pPr>
          </a:lstStyle>
          <a:p>
            <a:pPr algn="r" eaLnBrk="0" hangingPunct="0"/>
            <a:fld id="{234AE3C6-F3C4-5945-8EE7-FD9EA6980638}" type="slidenum">
              <a:rPr lang="en-US" sz="1300"/>
              <a:pPr algn="r" eaLnBrk="0" hangingPunct="0"/>
              <a:t>9</a:t>
            </a:fld>
            <a:endParaRPr lang="en-US" sz="1300"/>
          </a:p>
        </p:txBody>
      </p:sp>
      <p:sp>
        <p:nvSpPr>
          <p:cNvPr id="348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11263" y="703263"/>
            <a:ext cx="4683125" cy="3513137"/>
          </a:xfrm>
          <a:ln/>
        </p:spPr>
      </p:sp>
      <p:sp>
        <p:nvSpPr>
          <p:cNvPr id="3482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4111" tIns="47055" rIns="94111" bIns="47055"/>
          <a:lstStyle/>
          <a:p>
            <a:pPr eaLnBrk="1" hangingPunct="1"/>
            <a:endParaRPr lang="en-US"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0263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ea typeface="MS PGothic" charset="0"/>
              </a:rPr>
              <a:t>This is the explanation on why we are doing this……</a:t>
            </a: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 eaLnBrk="0" hangingPunct="0"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 defTabSz="939800" eaLnBrk="0" hangingPunct="0"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 defTabSz="939800" eaLnBrk="0" hangingPunct="0"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 defTabSz="939800" eaLnBrk="0" hangingPunct="0"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 defTabSz="939800" eaLnBrk="0" hangingPunct="0"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81084D12-DF05-3848-B6EA-3F8FD3C3C1E9}" type="slidenum">
              <a:rPr lang="en-US" sz="1300"/>
              <a:pPr/>
              <a:t>10</a:t>
            </a:fld>
            <a:endParaRPr lang="en-US" sz="1300"/>
          </a:p>
        </p:txBody>
      </p:sp>
    </p:spTree>
    <p:extLst>
      <p:ext uri="{BB962C8B-B14F-4D97-AF65-F5344CB8AC3E}">
        <p14:creationId xmlns:p14="http://schemas.microsoft.com/office/powerpoint/2010/main" val="35765908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 eaLnBrk="0" hangingPunct="0"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22313" indent="-277813" defTabSz="939800" eaLnBrk="0" hangingPunct="0"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12838" indent="-222250" defTabSz="939800" eaLnBrk="0" hangingPunct="0"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557338" indent="-222250" defTabSz="939800" eaLnBrk="0" hangingPunct="0"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01838" indent="-222250" defTabSz="939800" eaLnBrk="0" hangingPunct="0"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459038" indent="-222250" defTabSz="939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16238" indent="-222250" defTabSz="939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373438" indent="-222250" defTabSz="939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30638" indent="-222250" defTabSz="939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8F7B7CDF-AEB6-D54E-93C2-E698AF80E960}" type="slidenum">
              <a:rPr lang="en-US" sz="1300">
                <a:cs typeface="Arial" charset="0"/>
              </a:rPr>
              <a:pPr/>
              <a:t>11</a:t>
            </a:fld>
            <a:endParaRPr lang="en-US" sz="1300">
              <a:cs typeface="Arial" charset="0"/>
            </a:endParaRPr>
          </a:p>
        </p:txBody>
      </p:sp>
      <p:sp>
        <p:nvSpPr>
          <p:cNvPr id="36867" name="Rectangle 7"/>
          <p:cNvSpPr txBox="1">
            <a:spLocks noGrp="1" noChangeArrowheads="1"/>
          </p:cNvSpPr>
          <p:nvPr/>
        </p:nvSpPr>
        <p:spPr bwMode="auto">
          <a:xfrm>
            <a:off x="4024313" y="8901113"/>
            <a:ext cx="3078162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105" tIns="47051" rIns="94105" bIns="47051" anchor="b"/>
          <a:lstStyle>
            <a:lvl1pPr eaLnBrk="0" hangingPunct="0"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pPr algn="r" eaLnBrk="1" hangingPunct="1"/>
            <a:fld id="{BBB66F5D-2BCC-BA45-AEA8-08F8C01CCDCB}" type="slidenum">
              <a:rPr lang="en-US" sz="1300">
                <a:cs typeface="Arial" charset="0"/>
              </a:rPr>
              <a:pPr algn="r" eaLnBrk="1" hangingPunct="1"/>
              <a:t>11</a:t>
            </a:fld>
            <a:endParaRPr lang="en-US" sz="1300">
              <a:cs typeface="Arial" charset="0"/>
            </a:endParaRPr>
          </a:p>
        </p:txBody>
      </p:sp>
      <p:sp>
        <p:nvSpPr>
          <p:cNvPr id="36868" name="Rectangle 7"/>
          <p:cNvSpPr txBox="1">
            <a:spLocks noGrp="1" noChangeArrowheads="1"/>
          </p:cNvSpPr>
          <p:nvPr/>
        </p:nvSpPr>
        <p:spPr bwMode="auto">
          <a:xfrm>
            <a:off x="4024313" y="8901113"/>
            <a:ext cx="3078162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105" tIns="47051" rIns="94105" bIns="47051" anchor="b"/>
          <a:lstStyle>
            <a:lvl1pPr eaLnBrk="0" hangingPunct="0"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pPr algn="r" eaLnBrk="1" hangingPunct="1"/>
            <a:fld id="{AC1EA51C-7725-9149-AA6A-F40B414E2F59}" type="slidenum">
              <a:rPr lang="en-US" sz="1300">
                <a:cs typeface="Arial" charset="0"/>
              </a:rPr>
              <a:pPr algn="r" eaLnBrk="1" hangingPunct="1"/>
              <a:t>11</a:t>
            </a:fld>
            <a:endParaRPr lang="en-US" sz="1300">
              <a:cs typeface="Arial" charset="0"/>
            </a:endParaRPr>
          </a:p>
        </p:txBody>
      </p:sp>
      <p:sp>
        <p:nvSpPr>
          <p:cNvPr id="368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9675" y="703263"/>
            <a:ext cx="4686300" cy="3514725"/>
          </a:xfrm>
          <a:ln/>
        </p:spPr>
      </p:sp>
      <p:sp>
        <p:nvSpPr>
          <p:cNvPr id="368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105" tIns="47051" rIns="94105" bIns="47051"/>
          <a:lstStyle/>
          <a:p>
            <a:pPr eaLnBrk="1" hangingPunct="1"/>
            <a:r>
              <a:rPr lang="en-US">
                <a:ea typeface="MS PGothic" charset="0"/>
              </a:rPr>
              <a:t>Less than one minute on this slide,</a:t>
            </a:r>
          </a:p>
          <a:p>
            <a:pPr eaLnBrk="1" hangingPunct="1"/>
            <a:r>
              <a:rPr lang="en-US">
                <a:ea typeface="MS PGothic" charset="0"/>
              </a:rPr>
              <a:t>Note the breadth of public safety representation by various organizations</a:t>
            </a:r>
          </a:p>
          <a:p>
            <a:pPr eaLnBrk="1" hangingPunct="1"/>
            <a:r>
              <a:rPr lang="en-US">
                <a:ea typeface="MS PGothic" charset="0"/>
              </a:rPr>
              <a:t>Note that NPSTC does not have elected or appointed officials in our organization</a:t>
            </a:r>
          </a:p>
          <a:p>
            <a:pPr eaLnBrk="1" hangingPunct="1"/>
            <a:r>
              <a:rPr lang="en-US">
                <a:ea typeface="MS PGothic" charset="0"/>
              </a:rPr>
              <a:t>We are a federation of existing public safety centric organizations</a:t>
            </a:r>
          </a:p>
        </p:txBody>
      </p:sp>
    </p:spTree>
    <p:extLst>
      <p:ext uri="{BB962C8B-B14F-4D97-AF65-F5344CB8AC3E}">
        <p14:creationId xmlns:p14="http://schemas.microsoft.com/office/powerpoint/2010/main" val="20872264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 eaLnBrk="0" hangingPunct="0"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22313" indent="-277813" defTabSz="939800" eaLnBrk="0" hangingPunct="0"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12838" indent="-222250" defTabSz="939800" eaLnBrk="0" hangingPunct="0"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557338" indent="-222250" defTabSz="939800" eaLnBrk="0" hangingPunct="0"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01838" indent="-222250" defTabSz="939800" eaLnBrk="0" hangingPunct="0"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459038" indent="-222250" defTabSz="939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16238" indent="-222250" defTabSz="939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373438" indent="-222250" defTabSz="939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30638" indent="-222250" defTabSz="939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E0247718-0B61-E74A-9E6F-D31E8235C8C9}" type="slidenum">
              <a:rPr lang="en-US" sz="1300">
                <a:cs typeface="Arial" charset="0"/>
              </a:rPr>
              <a:pPr/>
              <a:t>12</a:t>
            </a:fld>
            <a:endParaRPr lang="en-US" sz="1300">
              <a:cs typeface="Arial" charset="0"/>
            </a:endParaRPr>
          </a:p>
        </p:txBody>
      </p:sp>
      <p:sp>
        <p:nvSpPr>
          <p:cNvPr id="37891" name="Rectangle 7"/>
          <p:cNvSpPr txBox="1">
            <a:spLocks noGrp="1" noChangeArrowheads="1"/>
          </p:cNvSpPr>
          <p:nvPr/>
        </p:nvSpPr>
        <p:spPr bwMode="auto">
          <a:xfrm>
            <a:off x="4024313" y="8901113"/>
            <a:ext cx="3078162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105" tIns="47051" rIns="94105" bIns="47051" anchor="b"/>
          <a:lstStyle>
            <a:lvl1pPr eaLnBrk="0" hangingPunct="0"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pPr algn="r" eaLnBrk="1" hangingPunct="1"/>
            <a:fld id="{F23109C4-23B6-8E47-8B13-9860C69F3C68}" type="slidenum">
              <a:rPr lang="en-US" sz="1300">
                <a:cs typeface="Arial" charset="0"/>
              </a:rPr>
              <a:pPr algn="r" eaLnBrk="1" hangingPunct="1"/>
              <a:t>12</a:t>
            </a:fld>
            <a:endParaRPr lang="en-US" sz="1300">
              <a:cs typeface="Arial" charset="0"/>
            </a:endParaRPr>
          </a:p>
        </p:txBody>
      </p:sp>
      <p:sp>
        <p:nvSpPr>
          <p:cNvPr id="37892" name="Rectangle 7"/>
          <p:cNvSpPr txBox="1">
            <a:spLocks noGrp="1" noChangeArrowheads="1"/>
          </p:cNvSpPr>
          <p:nvPr/>
        </p:nvSpPr>
        <p:spPr bwMode="auto">
          <a:xfrm>
            <a:off x="4024313" y="8901113"/>
            <a:ext cx="3078162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105" tIns="47051" rIns="94105" bIns="47051" anchor="b"/>
          <a:lstStyle>
            <a:lvl1pPr eaLnBrk="0" hangingPunct="0"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pPr algn="r" eaLnBrk="1" hangingPunct="1"/>
            <a:fld id="{076E30B3-CEB9-2F42-AB7D-6F082E13B57E}" type="slidenum">
              <a:rPr lang="en-US" sz="1300">
                <a:cs typeface="Arial" charset="0"/>
              </a:rPr>
              <a:pPr algn="r" eaLnBrk="1" hangingPunct="1"/>
              <a:t>12</a:t>
            </a:fld>
            <a:endParaRPr lang="en-US" sz="1300">
              <a:cs typeface="Arial" charset="0"/>
            </a:endParaRPr>
          </a:p>
        </p:txBody>
      </p:sp>
      <p:sp>
        <p:nvSpPr>
          <p:cNvPr id="378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9675" y="703263"/>
            <a:ext cx="4686300" cy="3514725"/>
          </a:xfrm>
          <a:ln/>
        </p:spPr>
      </p:sp>
      <p:sp>
        <p:nvSpPr>
          <p:cNvPr id="378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105" tIns="47051" rIns="94105" bIns="47051"/>
          <a:lstStyle/>
          <a:p>
            <a:pPr eaLnBrk="1" hangingPunct="1"/>
            <a:r>
              <a:rPr lang="en-US">
                <a:ea typeface="MS PGothic" charset="0"/>
              </a:rPr>
              <a:t>Note that this is how everyone recognizes the NPSTC organizations</a:t>
            </a:r>
          </a:p>
        </p:txBody>
      </p:sp>
    </p:spTree>
    <p:extLst>
      <p:ext uri="{BB962C8B-B14F-4D97-AF65-F5344CB8AC3E}">
        <p14:creationId xmlns:p14="http://schemas.microsoft.com/office/powerpoint/2010/main" val="4664878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 eaLnBrk="0" hangingPunct="0"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62000" indent="-292100" defTabSz="939800" eaLnBrk="0" hangingPunct="0"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74750" indent="-233363" defTabSz="939800" eaLnBrk="0" hangingPunct="0"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44650" indent="-233363" defTabSz="939800" eaLnBrk="0" hangingPunct="0"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116138" indent="-233363" defTabSz="939800" eaLnBrk="0" hangingPunct="0"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73338" indent="-233363" defTabSz="939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3030538" indent="-233363" defTabSz="939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87738" indent="-233363" defTabSz="939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944938" indent="-233363" defTabSz="939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AEAA8775-EB92-1249-AD13-9DAA5F6BAFFC}" type="slidenum">
              <a:rPr lang="en-US" sz="1300">
                <a:latin typeface="Arial" charset="0"/>
                <a:ea typeface="ヒラギノ角ゴ Pro W3" charset="0"/>
                <a:cs typeface="ヒラギノ角ゴ Pro W3" charset="0"/>
              </a:rPr>
              <a:pPr/>
              <a:t>19</a:t>
            </a:fld>
            <a:endParaRPr lang="en-US" sz="130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89928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 eaLnBrk="0" hangingPunct="0"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62000" indent="-292100" defTabSz="939800" eaLnBrk="0" hangingPunct="0"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74750" indent="-233363" defTabSz="939800" eaLnBrk="0" hangingPunct="0"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44650" indent="-233363" defTabSz="939800" eaLnBrk="0" hangingPunct="0"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116138" indent="-233363" defTabSz="939800" eaLnBrk="0" hangingPunct="0"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73338" indent="-233363" defTabSz="939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3030538" indent="-233363" defTabSz="939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87738" indent="-233363" defTabSz="939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944938" indent="-233363" defTabSz="939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3B78195C-72BA-FA42-92E2-4C590E1B3F2A}" type="slidenum">
              <a:rPr lang="en-US" sz="1300">
                <a:latin typeface="Arial" charset="0"/>
                <a:ea typeface="ヒラギノ角ゴ Pro W3" charset="0"/>
                <a:cs typeface="ヒラギノ角ゴ Pro W3" charset="0"/>
              </a:rPr>
              <a:pPr/>
              <a:t>20</a:t>
            </a:fld>
            <a:endParaRPr lang="en-US" sz="130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5553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 eaLnBrk="0" hangingPunct="0"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62000" indent="-292100" defTabSz="939800" eaLnBrk="0" hangingPunct="0"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74750" indent="-233363" defTabSz="939800" eaLnBrk="0" hangingPunct="0"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44650" indent="-233363" defTabSz="939800" eaLnBrk="0" hangingPunct="0"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116138" indent="-233363" defTabSz="939800" eaLnBrk="0" hangingPunct="0"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73338" indent="-233363" defTabSz="939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3030538" indent="-233363" defTabSz="939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87738" indent="-233363" defTabSz="939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944938" indent="-233363" defTabSz="939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376C7F0D-AEAB-CD4A-9D71-03F1C923656E}" type="slidenum">
              <a:rPr lang="en-US" sz="1300">
                <a:latin typeface="Arial" charset="0"/>
                <a:ea typeface="ヒラギノ角ゴ Pro W3" charset="0"/>
                <a:cs typeface="ヒラギノ角ゴ Pro W3" charset="0"/>
              </a:rPr>
              <a:pPr/>
              <a:t>21</a:t>
            </a:fld>
            <a:endParaRPr lang="en-US" sz="130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55896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 eaLnBrk="0" hangingPunct="0"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62000" indent="-292100" defTabSz="939800" eaLnBrk="0" hangingPunct="0"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74750" indent="-233363" defTabSz="939800" eaLnBrk="0" hangingPunct="0"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44650" indent="-233363" defTabSz="939800" eaLnBrk="0" hangingPunct="0"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116138" indent="-233363" defTabSz="939800" eaLnBrk="0" hangingPunct="0"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73338" indent="-233363" defTabSz="939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3030538" indent="-233363" defTabSz="939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87738" indent="-233363" defTabSz="939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944938" indent="-233363" defTabSz="939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F018698B-8655-DC4E-9099-848B74D0106F}" type="slidenum">
              <a:rPr lang="en-US" sz="1300">
                <a:latin typeface="Arial" charset="0"/>
                <a:ea typeface="ヒラギノ角ゴ Pro W3" charset="0"/>
                <a:cs typeface="ヒラギノ角ゴ Pro W3" charset="0"/>
              </a:rPr>
              <a:pPr/>
              <a:t>22</a:t>
            </a:fld>
            <a:endParaRPr lang="en-US" sz="130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479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w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wmf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ChangeArrowheads="1"/>
          </p:cNvSpPr>
          <p:nvPr userDrawn="1"/>
        </p:nvSpPr>
        <p:spPr bwMode="auto">
          <a:xfrm>
            <a:off x="5791200" y="0"/>
            <a:ext cx="3352800" cy="20574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en-US" altLang="en-US" dirty="0" smtClean="0">
              <a:cs typeface="+mn-cs"/>
            </a:endParaRPr>
          </a:p>
        </p:txBody>
      </p:sp>
      <p:sp>
        <p:nvSpPr>
          <p:cNvPr id="5" name="Rectangle 15"/>
          <p:cNvSpPr>
            <a:spLocks noChangeArrowheads="1"/>
          </p:cNvSpPr>
          <p:nvPr userDrawn="1"/>
        </p:nvSpPr>
        <p:spPr bwMode="auto">
          <a:xfrm>
            <a:off x="0" y="0"/>
            <a:ext cx="3352800" cy="2057400"/>
          </a:xfrm>
          <a:prstGeom prst="rect">
            <a:avLst/>
          </a:prstGeom>
          <a:solidFill>
            <a:srgbClr val="9900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en-US" altLang="en-US" dirty="0" smtClean="0">
              <a:cs typeface="+mn-cs"/>
            </a:endParaRPr>
          </a:p>
        </p:txBody>
      </p:sp>
      <p:pic>
        <p:nvPicPr>
          <p:cNvPr id="6" name="Picture 1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151188" cy="159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7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688"/>
          <a:stretch>
            <a:fillRect/>
          </a:stretch>
        </p:blipFill>
        <p:spPr bwMode="auto">
          <a:xfrm>
            <a:off x="3101975" y="-4763"/>
            <a:ext cx="2689225" cy="2073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8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55600"/>
            <a:ext cx="3352800" cy="170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9"/>
          <p:cNvSpPr txBox="1">
            <a:spLocks noChangeArrowheads="1"/>
          </p:cNvSpPr>
          <p:nvPr userDrawn="1"/>
        </p:nvSpPr>
        <p:spPr bwMode="auto">
          <a:xfrm>
            <a:off x="152400" y="5943600"/>
            <a:ext cx="8839200" cy="8921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9pPr>
          </a:lstStyle>
          <a:p>
            <a:pPr algn="ctr">
              <a:defRPr/>
            </a:pPr>
            <a:r>
              <a:rPr lang="en-US" altLang="en-US" sz="1000" b="1" i="1" dirty="0" smtClean="0">
                <a:cs typeface="Times" pitchFamily="18" charset="0"/>
              </a:rPr>
              <a:t>The member organizations of the National Public Safety Telecommunications Council are grateful to the Department of Homeland Security's </a:t>
            </a:r>
          </a:p>
          <a:p>
            <a:pPr algn="ctr">
              <a:defRPr/>
            </a:pPr>
            <a:r>
              <a:rPr lang="en-US" altLang="en-US" sz="1000" b="1" i="1" dirty="0" smtClean="0">
                <a:cs typeface="Times" pitchFamily="18" charset="0"/>
              </a:rPr>
              <a:t>Science and Technology Directorate, Office for Interoperability and Compatibility (OIC) and the </a:t>
            </a:r>
          </a:p>
          <a:p>
            <a:pPr algn="ctr">
              <a:defRPr/>
            </a:pPr>
            <a:r>
              <a:rPr lang="en-US" altLang="en-US" sz="1000" b="1" i="1" dirty="0" smtClean="0">
                <a:cs typeface="Times" pitchFamily="18" charset="0"/>
              </a:rPr>
              <a:t>National Protection and Programs Directorate, Office of Emergency Communications (OEC) </a:t>
            </a:r>
          </a:p>
          <a:p>
            <a:pPr algn="ctr">
              <a:defRPr/>
            </a:pPr>
            <a:r>
              <a:rPr lang="en-US" altLang="en-US" sz="1000" b="1" i="1" dirty="0" smtClean="0">
                <a:cs typeface="+mn-cs"/>
              </a:rPr>
              <a:t>Points of view or opinions expressed are those of the originators and do not necessarily represent the official position </a:t>
            </a:r>
          </a:p>
          <a:p>
            <a:pPr algn="ctr">
              <a:defRPr/>
            </a:pPr>
            <a:r>
              <a:rPr lang="en-US" altLang="en-US" sz="1000" b="1" i="1" dirty="0" smtClean="0">
                <a:cs typeface="+mn-cs"/>
              </a:rPr>
              <a:t>or policies of the U.S. Department of Homeland Security.</a:t>
            </a:r>
            <a:endParaRPr lang="en-US" altLang="en-US" sz="1000" b="1" i="1" dirty="0" smtClean="0">
              <a:cs typeface="Times" pitchFamily="18" charset="0"/>
            </a:endParaRPr>
          </a:p>
        </p:txBody>
      </p:sp>
      <p:pic>
        <p:nvPicPr>
          <p:cNvPr id="10" name="Picture 18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55600"/>
            <a:ext cx="3352800" cy="170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590800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14800"/>
            <a:ext cx="6400800" cy="1447800"/>
          </a:xfrm>
        </p:spPr>
        <p:txBody>
          <a:bodyPr/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5451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461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77000" y="350838"/>
            <a:ext cx="1981200" cy="5821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350838"/>
            <a:ext cx="5791200" cy="5821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4510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ChangeArrowheads="1"/>
          </p:cNvSpPr>
          <p:nvPr userDrawn="1"/>
        </p:nvSpPr>
        <p:spPr bwMode="auto">
          <a:xfrm>
            <a:off x="5791200" y="0"/>
            <a:ext cx="3352800" cy="20574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5" name="Rectangle 15"/>
          <p:cNvSpPr>
            <a:spLocks noChangeArrowheads="1"/>
          </p:cNvSpPr>
          <p:nvPr userDrawn="1"/>
        </p:nvSpPr>
        <p:spPr bwMode="auto">
          <a:xfrm>
            <a:off x="0" y="0"/>
            <a:ext cx="3352800" cy="2057400"/>
          </a:xfrm>
          <a:prstGeom prst="rect">
            <a:avLst/>
          </a:prstGeom>
          <a:solidFill>
            <a:srgbClr val="9900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en-US" altLang="en-US" dirty="0" smtClean="0">
              <a:solidFill>
                <a:srgbClr val="000000"/>
              </a:solidFill>
              <a:cs typeface="+mn-cs"/>
            </a:endParaRPr>
          </a:p>
        </p:txBody>
      </p:sp>
      <p:pic>
        <p:nvPicPr>
          <p:cNvPr id="6" name="Picture 1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151188" cy="159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7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688"/>
          <a:stretch>
            <a:fillRect/>
          </a:stretch>
        </p:blipFill>
        <p:spPr bwMode="auto">
          <a:xfrm>
            <a:off x="3101975" y="-4763"/>
            <a:ext cx="2689225" cy="2073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8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55600"/>
            <a:ext cx="3352800" cy="170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9"/>
          <p:cNvSpPr txBox="1">
            <a:spLocks noChangeArrowheads="1"/>
          </p:cNvSpPr>
          <p:nvPr userDrawn="1"/>
        </p:nvSpPr>
        <p:spPr bwMode="auto">
          <a:xfrm>
            <a:off x="152400" y="5943600"/>
            <a:ext cx="8839200" cy="8921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9pPr>
          </a:lstStyle>
          <a:p>
            <a:pPr algn="ctr">
              <a:defRPr/>
            </a:pPr>
            <a:r>
              <a:rPr lang="en-US" altLang="en-US" sz="1000" b="1" i="1" dirty="0" smtClean="0">
                <a:solidFill>
                  <a:srgbClr val="000000"/>
                </a:solidFill>
                <a:cs typeface="Times" pitchFamily="18" charset="0"/>
              </a:rPr>
              <a:t>The member organizations of the National Public Safety Telecommunications Council are grateful to the Department of Homeland Security's </a:t>
            </a:r>
          </a:p>
          <a:p>
            <a:pPr algn="ctr">
              <a:defRPr/>
            </a:pPr>
            <a:r>
              <a:rPr lang="en-US" altLang="en-US" sz="1000" b="1" i="1" dirty="0" smtClean="0">
                <a:solidFill>
                  <a:srgbClr val="000000"/>
                </a:solidFill>
                <a:cs typeface="Times" pitchFamily="18" charset="0"/>
              </a:rPr>
              <a:t>Science and Technology Directorate, Office for Interoperability and Compatibility (OIC) and the </a:t>
            </a:r>
          </a:p>
          <a:p>
            <a:pPr algn="ctr">
              <a:defRPr/>
            </a:pPr>
            <a:r>
              <a:rPr lang="en-US" altLang="en-US" sz="1000" b="1" i="1" dirty="0" smtClean="0">
                <a:solidFill>
                  <a:srgbClr val="000000"/>
                </a:solidFill>
                <a:cs typeface="Times" pitchFamily="18" charset="0"/>
              </a:rPr>
              <a:t>National Protection and Programs Directorate, Office of Emergency Communications (OEC) </a:t>
            </a:r>
          </a:p>
          <a:p>
            <a:pPr algn="ctr">
              <a:defRPr/>
            </a:pPr>
            <a:r>
              <a:rPr lang="en-US" altLang="en-US" sz="1000" b="1" i="1" dirty="0" smtClean="0">
                <a:solidFill>
                  <a:srgbClr val="000000"/>
                </a:solidFill>
                <a:cs typeface="+mn-cs"/>
              </a:rPr>
              <a:t>Points of view or opinions expressed are those of the originators and do not necessarily represent the official position </a:t>
            </a:r>
          </a:p>
          <a:p>
            <a:pPr algn="ctr">
              <a:defRPr/>
            </a:pPr>
            <a:r>
              <a:rPr lang="en-US" altLang="en-US" sz="1000" b="1" i="1" dirty="0" smtClean="0">
                <a:solidFill>
                  <a:srgbClr val="000000"/>
                </a:solidFill>
                <a:cs typeface="+mn-cs"/>
              </a:rPr>
              <a:t>or policies of the U.S. Department of Homeland Security.</a:t>
            </a:r>
            <a:endParaRPr lang="en-US" altLang="en-US" sz="1000" b="1" i="1" dirty="0" smtClean="0">
              <a:solidFill>
                <a:srgbClr val="000000"/>
              </a:solidFill>
              <a:cs typeface="Times" pitchFamily="18" charset="0"/>
            </a:endParaRPr>
          </a:p>
        </p:txBody>
      </p:sp>
      <p:pic>
        <p:nvPicPr>
          <p:cNvPr id="10" name="Picture 18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55600"/>
            <a:ext cx="3352800" cy="170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590800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14800"/>
            <a:ext cx="6400800" cy="1447800"/>
          </a:xfrm>
        </p:spPr>
        <p:txBody>
          <a:bodyPr/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9371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9520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427392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371600"/>
            <a:ext cx="38862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371600"/>
            <a:ext cx="38862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5644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8070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4294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87640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89041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50838"/>
            <a:ext cx="6781800" cy="8683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153400" cy="4800600"/>
          </a:xfrm>
        </p:spPr>
        <p:txBody>
          <a:bodyPr/>
          <a:lstStyle>
            <a:lvl2pPr marL="684213" indent="-285750">
              <a:defRPr/>
            </a:lvl2pPr>
            <a:lvl3pPr marL="914400" indent="-228600">
              <a:defRPr/>
            </a:lvl3pPr>
            <a:lvl4pPr marL="1198563" indent="-228600">
              <a:defRPr/>
            </a:lvl4pPr>
            <a:lvl5pPr marL="1482725" indent="-228600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3511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691936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5695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77000" y="350838"/>
            <a:ext cx="1981200" cy="5821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350838"/>
            <a:ext cx="5791200" cy="5821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637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02697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371600"/>
            <a:ext cx="38862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371600"/>
            <a:ext cx="38862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952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120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950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0112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6013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71977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50838"/>
            <a:ext cx="6781800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371600"/>
            <a:ext cx="79248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Line 8"/>
          <p:cNvSpPr>
            <a:spLocks noChangeShapeType="1"/>
          </p:cNvSpPr>
          <p:nvPr/>
        </p:nvSpPr>
        <p:spPr bwMode="auto">
          <a:xfrm>
            <a:off x="419100" y="1219200"/>
            <a:ext cx="8229600" cy="0"/>
          </a:xfrm>
          <a:prstGeom prst="line">
            <a:avLst/>
          </a:prstGeom>
          <a:noFill/>
          <a:ln w="28575">
            <a:solidFill>
              <a:srgbClr val="B1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9" name="Line 12"/>
          <p:cNvSpPr>
            <a:spLocks noChangeShapeType="1"/>
          </p:cNvSpPr>
          <p:nvPr/>
        </p:nvSpPr>
        <p:spPr bwMode="auto">
          <a:xfrm>
            <a:off x="381000" y="6324600"/>
            <a:ext cx="8305800" cy="0"/>
          </a:xfrm>
          <a:prstGeom prst="line">
            <a:avLst/>
          </a:prstGeom>
          <a:noFill/>
          <a:ln w="12700">
            <a:solidFill>
              <a:srgbClr val="B1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0" name="Text Box 14"/>
          <p:cNvSpPr txBox="1">
            <a:spLocks noChangeArrowheads="1"/>
          </p:cNvSpPr>
          <p:nvPr/>
        </p:nvSpPr>
        <p:spPr bwMode="auto">
          <a:xfrm>
            <a:off x="1935163" y="6324600"/>
            <a:ext cx="5197475" cy="3968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9pPr>
          </a:lstStyle>
          <a:p>
            <a:pPr algn="ctr">
              <a:defRPr/>
            </a:pPr>
            <a:r>
              <a:rPr lang="en-US" altLang="en-US" sz="1000" b="1" i="1" dirty="0" smtClean="0">
                <a:cs typeface="+mn-cs"/>
              </a:rPr>
              <a:t>NPSTC is a federation of organizations whose mission is to improve public safety communications and interoperability through collaborative leadership.</a:t>
            </a:r>
          </a:p>
        </p:txBody>
      </p:sp>
      <p:pic>
        <p:nvPicPr>
          <p:cNvPr id="1031" name="Picture 15" descr="NPSTC_logo_rgb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31788"/>
            <a:ext cx="1295400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Text Box 16"/>
          <p:cNvSpPr txBox="1">
            <a:spLocks noChangeArrowheads="1"/>
          </p:cNvSpPr>
          <p:nvPr/>
        </p:nvSpPr>
        <p:spPr bwMode="auto">
          <a:xfrm>
            <a:off x="8569325" y="6486525"/>
            <a:ext cx="323850" cy="22860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A046F506-3D94-A147-9057-E912D34DCCBF}" type="slidenum">
              <a:rPr lang="en-US" sz="900">
                <a:latin typeface="Arial" charset="0"/>
              </a:rPr>
              <a:pPr/>
              <a:t>‹#›</a:t>
            </a:fld>
            <a:endParaRPr lang="en-US" sz="900"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49" r:id="rId1"/>
    <p:sldLayoutId id="2147485029" r:id="rId2"/>
    <p:sldLayoutId id="2147485030" r:id="rId3"/>
    <p:sldLayoutId id="2147485031" r:id="rId4"/>
    <p:sldLayoutId id="2147485032" r:id="rId5"/>
    <p:sldLayoutId id="2147485033" r:id="rId6"/>
    <p:sldLayoutId id="2147485034" r:id="rId7"/>
    <p:sldLayoutId id="2147485035" r:id="rId8"/>
    <p:sldLayoutId id="2147485036" r:id="rId9"/>
    <p:sldLayoutId id="2147485037" r:id="rId10"/>
    <p:sldLayoutId id="214748503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+mj-lt"/>
          <a:ea typeface="MS PGothic" pitchFamily="34" charset="-128"/>
          <a:cs typeface="MS PGothic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MS PGothic" pitchFamily="34" charset="-128"/>
          <a:cs typeface="MS PGothic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MS PGothic" pitchFamily="34" charset="-128"/>
          <a:cs typeface="MS PGothic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MS PGothic" pitchFamily="34" charset="-128"/>
          <a:cs typeface="MS PGothic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MS PGothic" pitchFamily="34" charset="-128"/>
          <a:cs typeface="MS PGothic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ts val="1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ts val="6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030288" indent="-228600" algn="l" rtl="0" eaLnBrk="0" fontAlgn="base" hangingPunct="0">
        <a:spcBef>
          <a:spcPts val="600"/>
        </a:spcBef>
        <a:spcAft>
          <a:spcPct val="0"/>
        </a:spcAft>
        <a:buChar char="•"/>
        <a:tabLst/>
        <a:defRPr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ts val="6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ts val="6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350838"/>
            <a:ext cx="6781800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371600"/>
            <a:ext cx="79248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52" name="Line 8"/>
          <p:cNvSpPr>
            <a:spLocks noChangeShapeType="1"/>
          </p:cNvSpPr>
          <p:nvPr/>
        </p:nvSpPr>
        <p:spPr bwMode="auto">
          <a:xfrm>
            <a:off x="419100" y="1219200"/>
            <a:ext cx="8229600" cy="0"/>
          </a:xfrm>
          <a:prstGeom prst="line">
            <a:avLst/>
          </a:prstGeom>
          <a:noFill/>
          <a:ln w="28575">
            <a:solidFill>
              <a:srgbClr val="B1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3" name="Line 12"/>
          <p:cNvSpPr>
            <a:spLocks noChangeShapeType="1"/>
          </p:cNvSpPr>
          <p:nvPr/>
        </p:nvSpPr>
        <p:spPr bwMode="auto">
          <a:xfrm>
            <a:off x="381000" y="6324600"/>
            <a:ext cx="8305800" cy="0"/>
          </a:xfrm>
          <a:prstGeom prst="line">
            <a:avLst/>
          </a:prstGeom>
          <a:noFill/>
          <a:ln w="12700">
            <a:solidFill>
              <a:srgbClr val="B1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0" name="Text Box 14"/>
          <p:cNvSpPr txBox="1">
            <a:spLocks noChangeArrowheads="1"/>
          </p:cNvSpPr>
          <p:nvPr/>
        </p:nvSpPr>
        <p:spPr bwMode="auto">
          <a:xfrm>
            <a:off x="1935163" y="6324600"/>
            <a:ext cx="5197475" cy="3968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9pPr>
          </a:lstStyle>
          <a:p>
            <a:pPr algn="ctr">
              <a:defRPr/>
            </a:pPr>
            <a:r>
              <a:rPr lang="en-US" altLang="en-US" sz="1000" b="1" i="1" dirty="0" smtClean="0">
                <a:solidFill>
                  <a:srgbClr val="000000"/>
                </a:solidFill>
                <a:cs typeface="+mn-cs"/>
              </a:rPr>
              <a:t>NPSTC is a federation of organizations whose mission is to improve public safety communications and interoperability through collaborative leadership.</a:t>
            </a:r>
          </a:p>
        </p:txBody>
      </p:sp>
      <p:pic>
        <p:nvPicPr>
          <p:cNvPr id="2055" name="Picture 15" descr="NPSTC_logo_rgb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31788"/>
            <a:ext cx="1295400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Text Box 16"/>
          <p:cNvSpPr txBox="1">
            <a:spLocks noChangeArrowheads="1"/>
          </p:cNvSpPr>
          <p:nvPr/>
        </p:nvSpPr>
        <p:spPr bwMode="auto">
          <a:xfrm>
            <a:off x="8569325" y="6486525"/>
            <a:ext cx="323850" cy="22860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E0E45902-3714-F947-85F7-EBB2836A229A}" type="slidenum">
              <a:rPr lang="en-US" sz="900">
                <a:solidFill>
                  <a:srgbClr val="000000"/>
                </a:solidFill>
                <a:latin typeface="Arial" charset="0"/>
              </a:rPr>
              <a:pPr/>
              <a:t>‹#›</a:t>
            </a:fld>
            <a:endParaRPr lang="en-US" sz="900">
              <a:solidFill>
                <a:srgbClr val="000000"/>
              </a:solidFill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50" r:id="rId1"/>
    <p:sldLayoutId id="2147485039" r:id="rId2"/>
    <p:sldLayoutId id="2147485040" r:id="rId3"/>
    <p:sldLayoutId id="2147485041" r:id="rId4"/>
    <p:sldLayoutId id="2147485042" r:id="rId5"/>
    <p:sldLayoutId id="2147485043" r:id="rId6"/>
    <p:sldLayoutId id="2147485044" r:id="rId7"/>
    <p:sldLayoutId id="2147485045" r:id="rId8"/>
    <p:sldLayoutId id="2147485046" r:id="rId9"/>
    <p:sldLayoutId id="2147485047" r:id="rId10"/>
    <p:sldLayoutId id="214748504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MS PGothic" pitchFamily="34" charset="-128"/>
          <a:cs typeface="MS PGothic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MS PGothic" pitchFamily="34" charset="-128"/>
          <a:cs typeface="MS PGothic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MS PGothic" pitchFamily="34" charset="-128"/>
          <a:cs typeface="MS PGothic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MS PGothic" pitchFamily="34" charset="-128"/>
          <a:cs typeface="MS PGothic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MS PGothic" pitchFamily="34" charset="-128"/>
          <a:cs typeface="MS PGothic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ts val="1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ts val="6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ts val="6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ts val="6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ts val="6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join.me/npstcsupport1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pstc.org/radioPCR.org" TargetMode="Externa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IACP Public Safety Broadband Forum</a:t>
            </a:r>
            <a:endParaRPr lang="en-US" dirty="0"/>
          </a:p>
        </p:txBody>
      </p:sp>
      <p:sp>
        <p:nvSpPr>
          <p:cNvPr id="17411" name="Subtitle 4"/>
          <p:cNvSpPr>
            <a:spLocks noGrp="1"/>
          </p:cNvSpPr>
          <p:nvPr>
            <p:ph type="subTitle" idx="1"/>
          </p:nvPr>
        </p:nvSpPr>
        <p:spPr>
          <a:xfrm>
            <a:off x="1371600" y="3733800"/>
            <a:ext cx="6400800" cy="1447800"/>
          </a:xfrm>
        </p:spPr>
        <p:txBody>
          <a:bodyPr/>
          <a:lstStyle/>
          <a:p>
            <a:r>
              <a:rPr lang="en-US" dirty="0" smtClean="0"/>
              <a:t>Washington, DC </a:t>
            </a:r>
          </a:p>
          <a:p>
            <a:r>
              <a:rPr lang="en-US" dirty="0" smtClean="0"/>
              <a:t>Tuesday, June 24, 2014</a:t>
            </a:r>
          </a:p>
          <a:p>
            <a:r>
              <a:rPr lang="en-US" dirty="0" smtClean="0"/>
              <a:t>Call In: (510) 227-1018 | Conference ID: 1927086</a:t>
            </a:r>
          </a:p>
          <a:p>
            <a:r>
              <a:rPr lang="en-US" dirty="0" smtClean="0"/>
              <a:t>Webinar Access Information: </a:t>
            </a:r>
            <a:r>
              <a:rPr lang="en-US" dirty="0" smtClean="0">
                <a:hlinkClick r:id="rId3"/>
              </a:rPr>
              <a:t>https://join.me/npstcsupport1</a:t>
            </a:r>
            <a:endParaRPr lang="en-US" dirty="0" smtClean="0"/>
          </a:p>
          <a:p>
            <a:r>
              <a:rPr lang="en-US" dirty="0" smtClean="0"/>
              <a:t>Submit Questions Online</a:t>
            </a:r>
            <a:br>
              <a:rPr lang="en-US" dirty="0" smtClean="0"/>
            </a:br>
            <a:r>
              <a:rPr lang="en-US" dirty="0" smtClean="0"/>
              <a:t>Send email to “attend@npstc.org”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NPSTC Six-Month Review</a:t>
            </a:r>
            <a:endParaRPr lang="en-US" dirty="0"/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NPSTC Review</a:t>
            </a:r>
          </a:p>
          <a:p>
            <a:pPr lvl="1"/>
            <a:r>
              <a:rPr lang="en-US" smtClean="0"/>
              <a:t>Presentation of NPSTC process and public safety initiatives</a:t>
            </a:r>
          </a:p>
          <a:p>
            <a:pPr lvl="1"/>
            <a:r>
              <a:rPr lang="en-US" smtClean="0"/>
              <a:t>Many who join our meetings and working groups do not have a good understanding of what NPSTC is or what it does.</a:t>
            </a:r>
          </a:p>
          <a:p>
            <a:pPr lvl="1"/>
            <a:r>
              <a:rPr lang="en-US" smtClean="0"/>
              <a:t>There is also a need to provide a high level overview to the NPSTC Governing Board on the “big picture” and emerging issues.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238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Participants Award</a:t>
            </a:r>
            <a:endParaRPr lang="en-US" dirty="0"/>
          </a:p>
        </p:txBody>
      </p:sp>
      <p:sp>
        <p:nvSpPr>
          <p:cNvPr id="1003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Created to recognize individuals who have supported NPSTC and the public safety community on critical objectives.</a:t>
            </a:r>
          </a:p>
          <a:p>
            <a:r>
              <a:rPr lang="en-US" dirty="0" smtClean="0"/>
              <a:t>2014 Recipient:  Jason Matthews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Leadership Award</a:t>
            </a:r>
            <a:endParaRPr lang="en-US" dirty="0"/>
          </a:p>
        </p:txBody>
      </p:sp>
      <p:sp>
        <p:nvSpPr>
          <p:cNvPr id="993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Created to recognize individuals and and/or organizations for their exceptional work in advancing the causes of public safety communications</a:t>
            </a:r>
          </a:p>
          <a:p>
            <a:r>
              <a:rPr lang="en-US" dirty="0" smtClean="0"/>
              <a:t>2014 Recipient:  Terry Hall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Hertz Award</a:t>
            </a:r>
            <a:endParaRPr lang="en-US" dirty="0"/>
          </a:p>
        </p:txBody>
      </p:sp>
      <p:sp>
        <p:nvSpPr>
          <p:cNvPr id="972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Named for Heinrich Hertz who names denotes the scientific unit of frequencies, cycles per second.</a:t>
            </a:r>
          </a:p>
          <a:p>
            <a:r>
              <a:rPr lang="en-US" dirty="0" smtClean="0"/>
              <a:t>Awarded for extraordinary leadership in public safety communications.</a:t>
            </a:r>
          </a:p>
          <a:p>
            <a:r>
              <a:rPr lang="en-US" dirty="0" smtClean="0"/>
              <a:t>2014 Recipient:  David Buchanan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Atkinson Technical Award</a:t>
            </a:r>
            <a:endParaRPr lang="en-US" dirty="0"/>
          </a:p>
        </p:txBody>
      </p:sp>
      <p:sp>
        <p:nvSpPr>
          <p:cNvPr id="962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Created as a memorial award in 2012 to honor PSCR employee, D.J. Atkinson, who was instrumental in improving public safety communications.</a:t>
            </a:r>
          </a:p>
          <a:p>
            <a:r>
              <a:rPr lang="en-US" dirty="0" smtClean="0"/>
              <a:t>Awarded for exceptional technical vision and support</a:t>
            </a:r>
          </a:p>
          <a:p>
            <a:r>
              <a:rPr lang="en-US" dirty="0" smtClean="0"/>
              <a:t>2014 Recipients:</a:t>
            </a:r>
          </a:p>
          <a:p>
            <a:pPr lvl="1"/>
            <a:r>
              <a:rPr lang="en-US" dirty="0" smtClean="0"/>
              <a:t>Tom </a:t>
            </a:r>
            <a:r>
              <a:rPr lang="en-US" dirty="0" err="1" smtClean="0"/>
              <a:t>Sorley</a:t>
            </a:r>
            <a:endParaRPr lang="en-US" dirty="0" smtClean="0"/>
          </a:p>
          <a:p>
            <a:pPr lvl="1"/>
            <a:r>
              <a:rPr lang="en-US" dirty="0" smtClean="0"/>
              <a:t>Pam </a:t>
            </a:r>
            <a:r>
              <a:rPr lang="en-US" dirty="0" err="1" smtClean="0"/>
              <a:t>Montanari</a:t>
            </a:r>
            <a:endParaRPr lang="en-US" dirty="0" smtClean="0"/>
          </a:p>
          <a:p>
            <a:pPr lvl="1"/>
            <a:r>
              <a:rPr lang="en-US" dirty="0" smtClean="0"/>
              <a:t>Scott Glazer</a:t>
            </a:r>
          </a:p>
          <a:p>
            <a:pPr lvl="1"/>
            <a:r>
              <a:rPr lang="en-US" dirty="0" smtClean="0"/>
              <a:t>Ken Link</a:t>
            </a:r>
          </a:p>
          <a:p>
            <a:pPr lvl="1"/>
            <a:r>
              <a:rPr lang="en-US" dirty="0" smtClean="0"/>
              <a:t>Paul Roberts</a:t>
            </a:r>
          </a:p>
          <a:p>
            <a:pPr lvl="1"/>
            <a:r>
              <a:rPr lang="en-US" dirty="0" smtClean="0"/>
              <a:t>Dan Robinson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Chairman’s Award</a:t>
            </a:r>
            <a:endParaRPr lang="en-US" dirty="0"/>
          </a:p>
        </p:txBody>
      </p:sp>
      <p:sp>
        <p:nvSpPr>
          <p:cNvPr id="983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Awarded by the NPSTC Chair to recognize exceptional leadership in advancing public safety communications objectives.</a:t>
            </a:r>
          </a:p>
          <a:p>
            <a:r>
              <a:rPr lang="en-US" dirty="0" smtClean="0"/>
              <a:t>2014 Recipient:  Steve Devine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DeMello</a:t>
            </a:r>
            <a:r>
              <a:rPr lang="en-US" dirty="0" smtClean="0"/>
              <a:t> Award</a:t>
            </a:r>
            <a:endParaRPr lang="en-US" dirty="0"/>
          </a:p>
        </p:txBody>
      </p:sp>
      <p:sp>
        <p:nvSpPr>
          <p:cNvPr id="952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Named for Richard </a:t>
            </a:r>
            <a:r>
              <a:rPr lang="en-US" dirty="0" err="1" smtClean="0"/>
              <a:t>DeMello</a:t>
            </a:r>
            <a:r>
              <a:rPr lang="en-US" dirty="0" smtClean="0"/>
              <a:t> who served as a founding member of NPSTC and who was instrumental in forming relationships with public safety organizations and frequency coordination groups. </a:t>
            </a:r>
          </a:p>
          <a:p>
            <a:r>
              <a:rPr lang="en-US" dirty="0" smtClean="0"/>
              <a:t>Awarded to a single individual who has demonstrated the highest levels of personal and professional conduct with public safety communications.</a:t>
            </a:r>
          </a:p>
          <a:p>
            <a:r>
              <a:rPr lang="en-US" dirty="0" smtClean="0"/>
              <a:t>2014 Recipient – Dr. David Boyd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5800" y="2873375"/>
            <a:ext cx="7772400" cy="1470025"/>
          </a:xfrm>
        </p:spPr>
        <p:txBody>
          <a:bodyPr/>
          <a:lstStyle/>
          <a:p>
            <a:pPr lvl="1" algn="ctr"/>
            <a:r>
              <a:rPr lang="en-US" sz="4800" dirty="0" smtClean="0"/>
              <a:t> Recess</a:t>
            </a:r>
            <a:br>
              <a:rPr lang="en-US" sz="4800" dirty="0" smtClean="0"/>
            </a:br>
            <a:r>
              <a:rPr lang="en-US" dirty="0"/>
              <a:t> reconvene at 8:30 a.m</a:t>
            </a:r>
            <a:r>
              <a:rPr lang="en-US" dirty="0" smtClean="0"/>
              <a:t>.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NPSTC Member Organizations</a:t>
            </a:r>
            <a:endParaRPr lang="en-US"/>
          </a:p>
        </p:txBody>
      </p:sp>
      <p:sp>
        <p:nvSpPr>
          <p:cNvPr id="5123" name="Rectangle 7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Member Organizations</a:t>
            </a:r>
          </a:p>
          <a:p>
            <a:pPr>
              <a:spcBef>
                <a:spcPts val="0"/>
              </a:spcBef>
            </a:pP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American Association of State Highway Transportation Officials</a:t>
            </a:r>
          </a:p>
          <a:p>
            <a:pPr>
              <a:spcBef>
                <a:spcPts val="0"/>
              </a:spcBef>
            </a:pP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American Radio Relay League</a:t>
            </a:r>
          </a:p>
          <a:p>
            <a:pPr>
              <a:spcBef>
                <a:spcPts val="0"/>
              </a:spcBef>
            </a:pP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Association of Fish and Wildlife Agencies</a:t>
            </a:r>
          </a:p>
          <a:p>
            <a:pPr>
              <a:spcBef>
                <a:spcPts val="0"/>
              </a:spcBef>
            </a:pP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Association of Public-Safety Communications Officials – International</a:t>
            </a:r>
          </a:p>
          <a:p>
            <a:pPr>
              <a:spcBef>
                <a:spcPts val="0"/>
              </a:spcBef>
            </a:pP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Forestry Conservation Communications Association</a:t>
            </a:r>
          </a:p>
          <a:p>
            <a:pPr>
              <a:spcBef>
                <a:spcPts val="0"/>
              </a:spcBef>
            </a:pP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International Association of Chiefs of Police</a:t>
            </a:r>
          </a:p>
          <a:p>
            <a:pPr>
              <a:spcBef>
                <a:spcPts val="0"/>
              </a:spcBef>
            </a:pP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International Association of Emergency Managers</a:t>
            </a:r>
          </a:p>
          <a:p>
            <a:pPr>
              <a:spcBef>
                <a:spcPts val="0"/>
              </a:spcBef>
            </a:pP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International Association of Fire Chiefs</a:t>
            </a:r>
          </a:p>
          <a:p>
            <a:pPr>
              <a:spcBef>
                <a:spcPts val="0"/>
              </a:spcBef>
            </a:pP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International Municipal Signal Association</a:t>
            </a:r>
          </a:p>
          <a:p>
            <a:pPr>
              <a:spcBef>
                <a:spcPts val="0"/>
              </a:spcBef>
            </a:pP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National Association of State Chief Information Officers</a:t>
            </a:r>
          </a:p>
          <a:p>
            <a:pPr>
              <a:spcBef>
                <a:spcPts val="0"/>
              </a:spcBef>
            </a:pP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National Association of State Emergency Medical Services Officials</a:t>
            </a:r>
          </a:p>
          <a:p>
            <a:pPr>
              <a:spcBef>
                <a:spcPts val="0"/>
              </a:spcBef>
            </a:pP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National Association of State Foresters</a:t>
            </a:r>
          </a:p>
          <a:p>
            <a:pPr>
              <a:spcBef>
                <a:spcPts val="0"/>
              </a:spcBef>
            </a:pP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National Association of State Telecommunications Directors</a:t>
            </a:r>
          </a:p>
          <a:p>
            <a:pPr>
              <a:spcBef>
                <a:spcPts val="0"/>
              </a:spcBef>
            </a:pP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National Emergency Number Association</a:t>
            </a:r>
          </a:p>
          <a:p>
            <a:pPr>
              <a:spcBef>
                <a:spcPts val="0"/>
              </a:spcBef>
            </a:pP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National Sheriffs</a:t>
            </a:r>
            <a:r>
              <a:rPr lang="ja-JP" alt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en-US" altLang="ja-JP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 Association</a:t>
            </a:r>
            <a:endParaRPr lang="en-US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4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Associate Member Organizations</a:t>
            </a:r>
          </a:p>
          <a:p>
            <a:pPr>
              <a:spcBef>
                <a:spcPts val="0"/>
              </a:spcBef>
            </a:pPr>
            <a:r>
              <a:rPr lang="en-US" sz="1300" dirty="0" smtClean="0"/>
              <a:t>Alliance for Telecommunications Industry Solutions</a:t>
            </a:r>
          </a:p>
          <a:p>
            <a:pPr>
              <a:spcBef>
                <a:spcPts val="0"/>
              </a:spcBef>
            </a:pPr>
            <a:r>
              <a:rPr lang="en-US" sz="1300" dirty="0" smtClean="0"/>
              <a:t>Canadian Interoperability Technology Interest Group</a:t>
            </a:r>
          </a:p>
          <a:p>
            <a:pPr>
              <a:spcBef>
                <a:spcPts val="0"/>
              </a:spcBef>
            </a:pPr>
            <a:r>
              <a:rPr lang="en-US" sz="1300" dirty="0" smtClean="0"/>
              <a:t>National Council of Statewide Interoperability Coordinators </a:t>
            </a:r>
          </a:p>
          <a:p>
            <a:pPr>
              <a:spcBef>
                <a:spcPts val="0"/>
              </a:spcBef>
            </a:pPr>
            <a:r>
              <a:rPr lang="en-US" sz="1300" dirty="0" smtClean="0"/>
              <a:t>Telecommunications Industry Association</a:t>
            </a:r>
          </a:p>
          <a:p>
            <a:pPr>
              <a:spcBef>
                <a:spcPts val="0"/>
              </a:spcBef>
            </a:pPr>
            <a:r>
              <a:rPr lang="en-US" sz="1300" dirty="0" smtClean="0"/>
              <a:t>Utilities Telecom Council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Liaison Organizations</a:t>
            </a:r>
          </a:p>
          <a:p>
            <a:pPr>
              <a:spcBef>
                <a:spcPts val="0"/>
              </a:spcBef>
            </a:pPr>
            <a:r>
              <a:rPr lang="en-US" sz="1300" dirty="0" smtClean="0"/>
              <a:t>Federal Communications Commission</a:t>
            </a:r>
          </a:p>
          <a:p>
            <a:pPr>
              <a:spcBef>
                <a:spcPts val="0"/>
              </a:spcBef>
            </a:pPr>
            <a:r>
              <a:rPr lang="en-US" sz="1300" dirty="0" smtClean="0"/>
              <a:t>Federal Emergency Management Agency</a:t>
            </a:r>
          </a:p>
          <a:p>
            <a:pPr>
              <a:spcBef>
                <a:spcPts val="0"/>
              </a:spcBef>
            </a:pPr>
            <a:r>
              <a:rPr lang="en-US" sz="1300" dirty="0" smtClean="0"/>
              <a:t>Federal Partnership for Interoperable Communications</a:t>
            </a:r>
          </a:p>
          <a:p>
            <a:pPr>
              <a:spcBef>
                <a:spcPts val="0"/>
              </a:spcBef>
            </a:pPr>
            <a:r>
              <a:rPr lang="en-US" sz="1300" dirty="0" smtClean="0"/>
              <a:t>National Telecommunications and Information Administration</a:t>
            </a:r>
          </a:p>
          <a:p>
            <a:pPr>
              <a:spcBef>
                <a:spcPts val="0"/>
              </a:spcBef>
            </a:pPr>
            <a:r>
              <a:rPr lang="en-US" sz="1300" dirty="0" smtClean="0"/>
              <a:t>DHS Office for Interoperability &amp; Compatibility</a:t>
            </a:r>
          </a:p>
          <a:p>
            <a:pPr>
              <a:spcBef>
                <a:spcPts val="0"/>
              </a:spcBef>
            </a:pPr>
            <a:r>
              <a:rPr lang="en-US" sz="1300" dirty="0" smtClean="0"/>
              <a:t>DHS Office of Emergency Communications</a:t>
            </a:r>
          </a:p>
          <a:p>
            <a:pPr>
              <a:spcBef>
                <a:spcPts val="0"/>
              </a:spcBef>
            </a:pPr>
            <a:r>
              <a:rPr lang="en-US" sz="1300" dirty="0" smtClean="0"/>
              <a:t>Public Safety Communication Europe </a:t>
            </a:r>
          </a:p>
          <a:p>
            <a:pPr>
              <a:spcBef>
                <a:spcPts val="0"/>
              </a:spcBef>
            </a:pPr>
            <a:r>
              <a:rPr lang="en-US" sz="1300" dirty="0" smtClean="0"/>
              <a:t>SAFECOM</a:t>
            </a:r>
          </a:p>
          <a:p>
            <a:pPr>
              <a:spcBef>
                <a:spcPts val="0"/>
              </a:spcBef>
            </a:pPr>
            <a:r>
              <a:rPr lang="en-US" sz="1300" dirty="0" smtClean="0"/>
              <a:t>U.S. Department of Justice</a:t>
            </a:r>
          </a:p>
          <a:p>
            <a:pPr>
              <a:spcBef>
                <a:spcPts val="0"/>
              </a:spcBef>
            </a:pPr>
            <a:r>
              <a:rPr lang="en-US" sz="1300" dirty="0" smtClean="0"/>
              <a:t>U.S. Department of the Interior</a:t>
            </a:r>
          </a:p>
          <a:p>
            <a:pPr>
              <a:spcBef>
                <a:spcPts val="0"/>
              </a:spcBef>
            </a:pPr>
            <a:endParaRPr lang="en-US" sz="1300" dirty="0"/>
          </a:p>
        </p:txBody>
      </p:sp>
      <p:sp>
        <p:nvSpPr>
          <p:cNvPr id="5125" name="Line 3"/>
          <p:cNvSpPr>
            <a:spLocks noChangeShapeType="1"/>
          </p:cNvSpPr>
          <p:nvPr/>
        </p:nvSpPr>
        <p:spPr bwMode="auto">
          <a:xfrm>
            <a:off x="1676400" y="1219200"/>
            <a:ext cx="6781800" cy="0"/>
          </a:xfrm>
          <a:prstGeom prst="line">
            <a:avLst/>
          </a:prstGeom>
          <a:noFill/>
          <a:ln w="28575">
            <a:solidFill>
              <a:srgbClr val="B1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707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NPSTC Member Organizations</a:t>
            </a:r>
            <a:endParaRPr lang="en-US"/>
          </a:p>
        </p:txBody>
      </p:sp>
      <p:sp>
        <p:nvSpPr>
          <p:cNvPr id="6147" name="Rectangle 7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1800" u="sng" dirty="0" smtClean="0"/>
              <a:t>Member Organizations</a:t>
            </a:r>
          </a:p>
          <a:p>
            <a:pPr>
              <a:spcBef>
                <a:spcPts val="0"/>
              </a:spcBef>
            </a:pPr>
            <a:r>
              <a:rPr lang="en-US" sz="1800" dirty="0" smtClean="0"/>
              <a:t>AASHTO</a:t>
            </a:r>
          </a:p>
          <a:p>
            <a:pPr>
              <a:spcBef>
                <a:spcPts val="0"/>
              </a:spcBef>
            </a:pPr>
            <a:r>
              <a:rPr lang="en-US" sz="1800" dirty="0" smtClean="0"/>
              <a:t>ARRL</a:t>
            </a:r>
          </a:p>
          <a:p>
            <a:pPr>
              <a:spcBef>
                <a:spcPts val="0"/>
              </a:spcBef>
            </a:pPr>
            <a:r>
              <a:rPr lang="en-US" sz="1800" dirty="0" smtClean="0"/>
              <a:t>AFWA</a:t>
            </a:r>
          </a:p>
          <a:p>
            <a:pPr>
              <a:spcBef>
                <a:spcPts val="0"/>
              </a:spcBef>
            </a:pPr>
            <a:r>
              <a:rPr lang="en-US" sz="1800" dirty="0" smtClean="0"/>
              <a:t>APCO – International</a:t>
            </a:r>
          </a:p>
          <a:p>
            <a:pPr>
              <a:spcBef>
                <a:spcPts val="0"/>
              </a:spcBef>
            </a:pPr>
            <a:r>
              <a:rPr lang="en-US" sz="1800" dirty="0" smtClean="0"/>
              <a:t>FCCA</a:t>
            </a:r>
          </a:p>
          <a:p>
            <a:pPr>
              <a:spcBef>
                <a:spcPts val="0"/>
              </a:spcBef>
            </a:pPr>
            <a:r>
              <a:rPr lang="en-US" sz="1800" dirty="0" smtClean="0"/>
              <a:t>IACP</a:t>
            </a:r>
          </a:p>
          <a:p>
            <a:pPr>
              <a:spcBef>
                <a:spcPts val="0"/>
              </a:spcBef>
            </a:pPr>
            <a:r>
              <a:rPr lang="en-US" sz="1800" dirty="0" smtClean="0"/>
              <a:t>IAEM</a:t>
            </a:r>
          </a:p>
          <a:p>
            <a:pPr>
              <a:spcBef>
                <a:spcPts val="0"/>
              </a:spcBef>
            </a:pPr>
            <a:r>
              <a:rPr lang="en-US" sz="1800" dirty="0" smtClean="0"/>
              <a:t>IAFC</a:t>
            </a:r>
          </a:p>
          <a:p>
            <a:pPr>
              <a:spcBef>
                <a:spcPts val="0"/>
              </a:spcBef>
            </a:pPr>
            <a:r>
              <a:rPr lang="en-US" sz="1800" dirty="0" smtClean="0"/>
              <a:t>IMSA</a:t>
            </a:r>
          </a:p>
          <a:p>
            <a:pPr>
              <a:spcBef>
                <a:spcPts val="0"/>
              </a:spcBef>
            </a:pPr>
            <a:r>
              <a:rPr lang="en-US" sz="1800" dirty="0" smtClean="0"/>
              <a:t>NASCIO</a:t>
            </a:r>
          </a:p>
          <a:p>
            <a:pPr>
              <a:spcBef>
                <a:spcPts val="0"/>
              </a:spcBef>
            </a:pPr>
            <a:r>
              <a:rPr lang="en-US" sz="1800" dirty="0" smtClean="0"/>
              <a:t>NASEMSO</a:t>
            </a:r>
          </a:p>
          <a:p>
            <a:pPr>
              <a:spcBef>
                <a:spcPts val="0"/>
              </a:spcBef>
            </a:pPr>
            <a:r>
              <a:rPr lang="en-US" sz="1800" dirty="0" smtClean="0"/>
              <a:t>NASF</a:t>
            </a:r>
          </a:p>
          <a:p>
            <a:pPr>
              <a:spcBef>
                <a:spcPts val="0"/>
              </a:spcBef>
            </a:pPr>
            <a:r>
              <a:rPr lang="en-US" sz="1800" dirty="0" smtClean="0"/>
              <a:t>NASTD</a:t>
            </a:r>
          </a:p>
          <a:p>
            <a:pPr>
              <a:spcBef>
                <a:spcPts val="0"/>
              </a:spcBef>
            </a:pPr>
            <a:r>
              <a:rPr lang="en-US" sz="1800" dirty="0" smtClean="0"/>
              <a:t>NENA</a:t>
            </a:r>
          </a:p>
          <a:p>
            <a:pPr>
              <a:spcBef>
                <a:spcPts val="0"/>
              </a:spcBef>
            </a:pPr>
            <a:r>
              <a:rPr lang="en-US" sz="1800" dirty="0" smtClean="0"/>
              <a:t>NS</a:t>
            </a:r>
            <a:r>
              <a:rPr lang="en-US" altLang="ja-JP" sz="1800" dirty="0" smtClean="0"/>
              <a:t>A</a:t>
            </a:r>
            <a:endParaRPr lang="en-US" sz="1800" dirty="0"/>
          </a:p>
        </p:txBody>
      </p:sp>
      <p:sp>
        <p:nvSpPr>
          <p:cNvPr id="6148" name="Content Placeholder 5"/>
          <p:cNvSpPr>
            <a:spLocks noGrp="1"/>
          </p:cNvSpPr>
          <p:nvPr>
            <p:ph sz="half" idx="2"/>
          </p:nvPr>
        </p:nvSpPr>
        <p:spPr>
          <a:xfrm>
            <a:off x="4419600" y="1371600"/>
            <a:ext cx="4267200" cy="480060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1800" u="sng" dirty="0" smtClean="0"/>
              <a:t>Associate Member Organizations</a:t>
            </a:r>
          </a:p>
          <a:p>
            <a:pPr>
              <a:spcBef>
                <a:spcPts val="0"/>
              </a:spcBef>
            </a:pPr>
            <a:r>
              <a:rPr lang="en-US" sz="1800" dirty="0" smtClean="0"/>
              <a:t>ATIS</a:t>
            </a:r>
          </a:p>
          <a:p>
            <a:pPr>
              <a:spcBef>
                <a:spcPts val="0"/>
              </a:spcBef>
            </a:pPr>
            <a:r>
              <a:rPr lang="en-US" sz="1800" dirty="0" smtClean="0"/>
              <a:t>CITIG</a:t>
            </a:r>
          </a:p>
          <a:p>
            <a:pPr>
              <a:spcBef>
                <a:spcPts val="0"/>
              </a:spcBef>
            </a:pPr>
            <a:r>
              <a:rPr lang="en-US" sz="1800" dirty="0" smtClean="0"/>
              <a:t>NCSIC </a:t>
            </a:r>
          </a:p>
          <a:p>
            <a:pPr>
              <a:spcBef>
                <a:spcPts val="0"/>
              </a:spcBef>
            </a:pPr>
            <a:r>
              <a:rPr lang="en-US" sz="1800" dirty="0" smtClean="0"/>
              <a:t>TIA</a:t>
            </a:r>
          </a:p>
          <a:p>
            <a:pPr>
              <a:spcBef>
                <a:spcPts val="0"/>
              </a:spcBef>
            </a:pPr>
            <a:r>
              <a:rPr lang="en-US" sz="1800" dirty="0" smtClean="0"/>
              <a:t>UTC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1800" u="sng" dirty="0" smtClean="0"/>
              <a:t>Liaison Organizations</a:t>
            </a:r>
          </a:p>
          <a:p>
            <a:pPr>
              <a:spcBef>
                <a:spcPts val="0"/>
              </a:spcBef>
            </a:pPr>
            <a:r>
              <a:rPr lang="en-US" sz="1800" dirty="0" smtClean="0"/>
              <a:t>FCC</a:t>
            </a:r>
          </a:p>
          <a:p>
            <a:pPr>
              <a:spcBef>
                <a:spcPts val="0"/>
              </a:spcBef>
            </a:pPr>
            <a:r>
              <a:rPr lang="en-US" sz="1800" dirty="0" smtClean="0"/>
              <a:t>FEMA</a:t>
            </a:r>
          </a:p>
          <a:p>
            <a:pPr>
              <a:spcBef>
                <a:spcPts val="0"/>
              </a:spcBef>
            </a:pPr>
            <a:r>
              <a:rPr lang="en-US" sz="1800" dirty="0" smtClean="0"/>
              <a:t>FPIC</a:t>
            </a:r>
          </a:p>
          <a:p>
            <a:pPr>
              <a:spcBef>
                <a:spcPts val="0"/>
              </a:spcBef>
            </a:pPr>
            <a:r>
              <a:rPr lang="en-US" sz="1800" dirty="0" smtClean="0"/>
              <a:t>NTIA</a:t>
            </a:r>
          </a:p>
          <a:p>
            <a:pPr>
              <a:spcBef>
                <a:spcPts val="0"/>
              </a:spcBef>
            </a:pPr>
            <a:r>
              <a:rPr lang="en-US" sz="1800" dirty="0" smtClean="0"/>
              <a:t>DHS OEC</a:t>
            </a:r>
          </a:p>
          <a:p>
            <a:pPr>
              <a:spcBef>
                <a:spcPts val="0"/>
              </a:spcBef>
            </a:pPr>
            <a:r>
              <a:rPr lang="en-US" sz="1800" dirty="0" smtClean="0"/>
              <a:t>DHS OIC</a:t>
            </a:r>
          </a:p>
          <a:p>
            <a:pPr>
              <a:spcBef>
                <a:spcPts val="0"/>
              </a:spcBef>
            </a:pPr>
            <a:r>
              <a:rPr lang="en-US" sz="1800" dirty="0" smtClean="0"/>
              <a:t>PSCE </a:t>
            </a:r>
          </a:p>
          <a:p>
            <a:pPr>
              <a:spcBef>
                <a:spcPts val="0"/>
              </a:spcBef>
            </a:pPr>
            <a:r>
              <a:rPr lang="en-US" sz="1800" dirty="0" smtClean="0"/>
              <a:t>SAFECOM</a:t>
            </a:r>
          </a:p>
          <a:p>
            <a:pPr>
              <a:spcBef>
                <a:spcPts val="0"/>
              </a:spcBef>
            </a:pPr>
            <a:r>
              <a:rPr lang="en-US" sz="1800" dirty="0" smtClean="0"/>
              <a:t>DOJ</a:t>
            </a:r>
          </a:p>
          <a:p>
            <a:pPr>
              <a:spcBef>
                <a:spcPts val="0"/>
              </a:spcBef>
            </a:pPr>
            <a:r>
              <a:rPr lang="en-US" sz="1800" dirty="0" smtClean="0"/>
              <a:t>DOI</a:t>
            </a:r>
          </a:p>
          <a:p>
            <a:pPr>
              <a:spcBef>
                <a:spcPts val="0"/>
              </a:spcBef>
            </a:pPr>
            <a:endParaRPr lang="en-US" sz="1800" dirty="0"/>
          </a:p>
        </p:txBody>
      </p:sp>
      <p:sp>
        <p:nvSpPr>
          <p:cNvPr id="6149" name="Line 3"/>
          <p:cNvSpPr>
            <a:spLocks noChangeShapeType="1"/>
          </p:cNvSpPr>
          <p:nvPr/>
        </p:nvSpPr>
        <p:spPr bwMode="auto">
          <a:xfrm>
            <a:off x="1676400" y="1219200"/>
            <a:ext cx="6781800" cy="0"/>
          </a:xfrm>
          <a:prstGeom prst="line">
            <a:avLst/>
          </a:prstGeom>
          <a:noFill/>
          <a:ln w="28575">
            <a:solidFill>
              <a:srgbClr val="B1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068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NPSTC Overview </a:t>
            </a:r>
            <a:r>
              <a:rPr lang="en-US" sz="2000" dirty="0" smtClean="0"/>
              <a:t>(1 of 6)</a:t>
            </a:r>
            <a:endParaRPr lang="en-US" dirty="0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Volunteer Driven Organization</a:t>
            </a:r>
          </a:p>
          <a:p>
            <a:pPr lvl="1"/>
            <a:r>
              <a:rPr lang="en-US" smtClean="0"/>
              <a:t>All are welcome to participate</a:t>
            </a:r>
          </a:p>
          <a:p>
            <a:pPr lvl="1"/>
            <a:r>
              <a:rPr lang="en-US" smtClean="0"/>
              <a:t>Public Safety, Industry, Commercial and “interested parties”</a:t>
            </a:r>
          </a:p>
          <a:p>
            <a:pPr lvl="1"/>
            <a:r>
              <a:rPr lang="en-US" smtClean="0"/>
              <a:t>There are more than 1,500 active volunteers who participate on NPSTC committees, working groups, and task groups</a:t>
            </a:r>
          </a:p>
          <a:p>
            <a:pPr lvl="1"/>
            <a:r>
              <a:rPr lang="en-US" smtClean="0"/>
              <a:t>There are more than 3,000 individuals who directly receive NPSTC reports, notices and information briefs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088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NPSTC Overview </a:t>
            </a:r>
            <a:r>
              <a:rPr lang="en-US" sz="2000" dirty="0" smtClean="0"/>
              <a:t>(2 of 6)</a:t>
            </a:r>
            <a:endParaRPr lang="en-US" sz="2000" dirty="0"/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Three Main Committees</a:t>
            </a:r>
          </a:p>
          <a:p>
            <a:pPr lvl="1"/>
            <a:r>
              <a:rPr lang="en-US" altLang="en-US" smtClean="0"/>
              <a:t>Interoperability Committee (John Lenihan &amp; Pam Montanari)</a:t>
            </a:r>
          </a:p>
          <a:p>
            <a:pPr lvl="1"/>
            <a:r>
              <a:rPr lang="en-US" altLang="en-US" smtClean="0"/>
              <a:t>Spectrum Management (David Buchanan &amp; Stu Overby)</a:t>
            </a:r>
          </a:p>
          <a:p>
            <a:pPr lvl="1"/>
            <a:r>
              <a:rPr lang="en-US" altLang="en-US" smtClean="0"/>
              <a:t>Technology Committee (Tom Sorley &amp; Andrew Thiessen)</a:t>
            </a:r>
          </a:p>
          <a:p>
            <a:pPr lvl="2"/>
            <a:r>
              <a:rPr lang="en-US" altLang="en-US" smtClean="0"/>
              <a:t>Broadband Working Group</a:t>
            </a:r>
          </a:p>
          <a:p>
            <a:pPr lvl="2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96304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NPSTC Overview </a:t>
            </a:r>
            <a:r>
              <a:rPr lang="en-US" sz="2000" dirty="0" smtClean="0"/>
              <a:t>(3 of 6)</a:t>
            </a:r>
            <a:endParaRPr lang="en-US" sz="2000" dirty="0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Spectrum Management Committee</a:t>
            </a:r>
          </a:p>
          <a:p>
            <a:pPr lvl="1"/>
            <a:r>
              <a:rPr lang="en-US" smtClean="0"/>
              <a:t>4.9 GHz National Plan Task Group</a:t>
            </a:r>
          </a:p>
          <a:p>
            <a:pPr lvl="1"/>
            <a:r>
              <a:rPr lang="en-US" smtClean="0"/>
              <a:t>700 MHz Narrowband Working Group</a:t>
            </a:r>
          </a:p>
          <a:p>
            <a:pPr lvl="1"/>
            <a:r>
              <a:rPr lang="en-US" smtClean="0"/>
              <a:t>Narrowbanding below 512 MHz</a:t>
            </a:r>
          </a:p>
          <a:p>
            <a:pPr lvl="1"/>
            <a:r>
              <a:rPr lang="en-US" smtClean="0"/>
              <a:t>Specialized Communications Applications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96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NPSTC Overview </a:t>
            </a:r>
            <a:r>
              <a:rPr lang="en-US" sz="2000" dirty="0" smtClean="0"/>
              <a:t>(4 of 6)</a:t>
            </a:r>
            <a:endParaRPr lang="en-US" sz="2000" dirty="0"/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Technology Committee</a:t>
            </a:r>
          </a:p>
          <a:p>
            <a:pPr lvl="1"/>
            <a:r>
              <a:rPr lang="en-US" altLang="en-US" dirty="0" smtClean="0"/>
              <a:t>Radio PCR Working Group</a:t>
            </a:r>
          </a:p>
          <a:p>
            <a:pPr lvl="1"/>
            <a:r>
              <a:rPr lang="en-US" altLang="en-US" dirty="0" smtClean="0"/>
              <a:t>Video Technology Advisory Group (VTAG)</a:t>
            </a:r>
          </a:p>
          <a:p>
            <a:pPr lvl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149568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NPSTC Overview </a:t>
            </a:r>
            <a:r>
              <a:rPr lang="en-US" sz="2000" dirty="0" smtClean="0"/>
              <a:t>(5 of 6)</a:t>
            </a:r>
            <a:endParaRPr lang="en-US" sz="2000" dirty="0"/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Technology Committee</a:t>
            </a:r>
          </a:p>
          <a:p>
            <a:pPr lvl="1"/>
            <a:r>
              <a:rPr lang="en-US" dirty="0" smtClean="0"/>
              <a:t>Broadband Working Group</a:t>
            </a:r>
          </a:p>
          <a:p>
            <a:pPr lvl="2"/>
            <a:r>
              <a:rPr lang="en-US" dirty="0" smtClean="0"/>
              <a:t>Launch SOR Quantitative Task Team</a:t>
            </a:r>
          </a:p>
          <a:p>
            <a:pPr lvl="2"/>
            <a:r>
              <a:rPr lang="en-US" dirty="0" smtClean="0"/>
              <a:t>Console LTE Task Team</a:t>
            </a:r>
          </a:p>
          <a:p>
            <a:pPr lvl="2"/>
            <a:r>
              <a:rPr lang="en-US" dirty="0" smtClean="0"/>
              <a:t>Voice Over LTE/Mission Critical Voice Task Team</a:t>
            </a:r>
          </a:p>
          <a:p>
            <a:pPr lvl="2"/>
            <a:r>
              <a:rPr lang="en-US" dirty="0" smtClean="0"/>
              <a:t>Public Safety Messaging (pending)</a:t>
            </a:r>
          </a:p>
          <a:p>
            <a:pPr lvl="2"/>
            <a:r>
              <a:rPr lang="en-US" dirty="0" smtClean="0"/>
              <a:t>Public Safety Telephony (pending)</a:t>
            </a:r>
          </a:p>
          <a:p>
            <a:pPr lvl="2"/>
            <a:r>
              <a:rPr lang="en-US" dirty="0" smtClean="0"/>
              <a:t>Year 2-3 Quantitative SOR (pending)</a:t>
            </a:r>
          </a:p>
          <a:p>
            <a:pPr lvl="2"/>
            <a:r>
              <a:rPr lang="en-US" dirty="0" smtClean="0"/>
              <a:t>Year 2-3 Quantitative SOR (pending)</a:t>
            </a:r>
          </a:p>
          <a:p>
            <a:pPr lvl="2"/>
            <a:r>
              <a:rPr lang="en-US" dirty="0" smtClean="0"/>
              <a:t>Local Control (pending)</a:t>
            </a:r>
          </a:p>
          <a:p>
            <a:pPr lvl="2"/>
            <a:r>
              <a:rPr lang="en-US" dirty="0" smtClean="0"/>
              <a:t>Priority &amp; Quality of Service (pending)</a:t>
            </a:r>
          </a:p>
          <a:p>
            <a:pPr lvl="2"/>
            <a:r>
              <a:rPr lang="en-US" dirty="0" smtClean="0"/>
              <a:t>LTE Deployable Assets (pending)</a:t>
            </a:r>
          </a:p>
        </p:txBody>
      </p:sp>
    </p:spTree>
    <p:extLst>
      <p:ext uri="{BB962C8B-B14F-4D97-AF65-F5344CB8AC3E}">
        <p14:creationId xmlns:p14="http://schemas.microsoft.com/office/powerpoint/2010/main" val="199868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NPSTC Overview </a:t>
            </a:r>
            <a:r>
              <a:rPr lang="en-US" sz="2000" dirty="0" smtClean="0"/>
              <a:t>(6 of 6)</a:t>
            </a:r>
            <a:endParaRPr lang="en-US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1371600"/>
            <a:ext cx="4413250" cy="46910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96000" y="2743200"/>
            <a:ext cx="2133600" cy="1077913"/>
          </a:xfrm>
          <a:prstGeom prst="rect">
            <a:avLst/>
          </a:prstGeom>
          <a:solidFill>
            <a:schemeClr val="accent1">
              <a:lumMod val="90000"/>
              <a:alpha val="64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ea typeface="MS PGothic" pitchFamily="34" charset="-128"/>
                <a:cs typeface="+mn-cs"/>
              </a:rPr>
              <a:t>There have been more than 40 simultaneous groups active this year</a:t>
            </a:r>
          </a:p>
        </p:txBody>
      </p:sp>
    </p:spTree>
    <p:extLst>
      <p:ext uri="{BB962C8B-B14F-4D97-AF65-F5344CB8AC3E}">
        <p14:creationId xmlns:p14="http://schemas.microsoft.com/office/powerpoint/2010/main" val="249263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 Safety SOR Process</a:t>
            </a:r>
            <a:endParaRPr lang="en-US" dirty="0"/>
          </a:p>
        </p:txBody>
      </p:sp>
      <p:sp>
        <p:nvSpPr>
          <p:cNvPr id="3993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All Committee &amp; Working Group activities are open to all interested parties.</a:t>
            </a:r>
          </a:p>
          <a:p>
            <a:r>
              <a:rPr lang="en-US" altLang="en-US" dirty="0" smtClean="0"/>
              <a:t>Industry, commercial, and general government entities are welcome to join public safety representatives in all groups.</a:t>
            </a:r>
          </a:p>
          <a:p>
            <a:r>
              <a:rPr lang="en-US" altLang="en-US" dirty="0" smtClean="0"/>
              <a:t>Participants can join a process at anytime, up through the final week of the project.</a:t>
            </a:r>
          </a:p>
        </p:txBody>
      </p:sp>
    </p:spTree>
    <p:extLst>
      <p:ext uri="{BB962C8B-B14F-4D97-AF65-F5344CB8AC3E}">
        <p14:creationId xmlns:p14="http://schemas.microsoft.com/office/powerpoint/2010/main" val="829214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IACP Public Safety Broadband Forum</a:t>
            </a:r>
            <a:endParaRPr lang="en-US" dirty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Welcome</a:t>
            </a:r>
          </a:p>
          <a:p>
            <a:pPr lvl="1"/>
            <a:r>
              <a:rPr lang="en-US" smtClean="0"/>
              <a:t>Vincent Talucci, IACP Executive Director</a:t>
            </a:r>
          </a:p>
          <a:p>
            <a:r>
              <a:rPr lang="en-US" smtClean="0"/>
              <a:t>Opening</a:t>
            </a:r>
          </a:p>
          <a:p>
            <a:pPr lvl="1"/>
            <a:r>
              <a:rPr lang="en-US" smtClean="0"/>
              <a:t>Ralph Haller, NPSTC Chair</a:t>
            </a:r>
          </a:p>
          <a:p>
            <a:pPr lvl="2"/>
            <a:r>
              <a:rPr lang="en-US" smtClean="0"/>
              <a:t>Call to order</a:t>
            </a:r>
          </a:p>
          <a:p>
            <a:pPr lvl="2"/>
            <a:r>
              <a:rPr lang="en-US" smtClean="0"/>
              <a:t>Roll Call</a:t>
            </a:r>
          </a:p>
          <a:p>
            <a:pPr lvl="2"/>
            <a:r>
              <a:rPr lang="en-US" smtClean="0"/>
              <a:t>Interoperability Chair Retirement – John Powell</a:t>
            </a:r>
          </a:p>
          <a:p>
            <a:pPr lvl="2"/>
            <a:r>
              <a:rPr lang="en-US" smtClean="0"/>
              <a:t>Interoperability Chair Appointment – John Lenihan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Public Safety SOR Process Steps</a:t>
            </a:r>
            <a:endParaRPr lang="en-US"/>
          </a:p>
        </p:txBody>
      </p:sp>
      <p:sp>
        <p:nvSpPr>
          <p:cNvPr id="1536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NPSTC task teams, including industry and public safety, develop requirements statements:</a:t>
            </a:r>
          </a:p>
          <a:p>
            <a:pPr lvl="1"/>
            <a:r>
              <a:rPr lang="en-US" smtClean="0"/>
              <a:t>Qualitative</a:t>
            </a:r>
          </a:p>
          <a:p>
            <a:pPr lvl="1"/>
            <a:r>
              <a:rPr lang="en-US" smtClean="0"/>
              <a:t>Quantitative</a:t>
            </a:r>
          </a:p>
          <a:p>
            <a:r>
              <a:rPr lang="en-US" smtClean="0"/>
              <a:t>A Public Safety Review Team, including </a:t>
            </a:r>
            <a:r>
              <a:rPr lang="ja-JP" altLang="en-US" smtClean="0"/>
              <a:t>“</a:t>
            </a:r>
            <a:r>
              <a:rPr lang="en-US" smtClean="0"/>
              <a:t>new eyes</a:t>
            </a:r>
            <a:r>
              <a:rPr lang="ja-JP" altLang="en-US" smtClean="0"/>
              <a:t>”</a:t>
            </a:r>
            <a:r>
              <a:rPr lang="en-US" smtClean="0"/>
              <a:t>, conducts a final review of the document</a:t>
            </a:r>
          </a:p>
          <a:p>
            <a:pPr lvl="1"/>
            <a:r>
              <a:rPr lang="en-US" smtClean="0"/>
              <a:t>Readability</a:t>
            </a:r>
          </a:p>
          <a:p>
            <a:pPr lvl="1"/>
            <a:r>
              <a:rPr lang="en-US" smtClean="0"/>
              <a:t>Comprehension</a:t>
            </a:r>
          </a:p>
          <a:p>
            <a:pPr lvl="1"/>
            <a:r>
              <a:rPr lang="en-US" smtClean="0"/>
              <a:t>Public Safety need articulated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303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Public Safety SOR Process Steps</a:t>
            </a:r>
            <a:endParaRPr lang="en-US"/>
          </a:p>
        </p:txBody>
      </p:sp>
      <p:sp>
        <p:nvSpPr>
          <p:cNvPr id="1433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Final draft document is sent back to the larger working  group for comments, concerns and edits. </a:t>
            </a:r>
          </a:p>
          <a:p>
            <a:r>
              <a:rPr lang="en-US" altLang="en-US" dirty="0" smtClean="0"/>
              <a:t>Document is concurrently sent to the Emergency Communications Preparedness Center (ECPC), for Federal review and input.</a:t>
            </a:r>
          </a:p>
          <a:p>
            <a:r>
              <a:rPr lang="en-US" altLang="en-US" dirty="0" smtClean="0"/>
              <a:t>Final draft is sent to the NPSTC Governing Board for review, edit and approval.</a:t>
            </a:r>
          </a:p>
          <a:p>
            <a:r>
              <a:rPr lang="en-US" altLang="en-US" dirty="0" smtClean="0"/>
              <a:t>Final document is posted on the NPSTC website and is sent to </a:t>
            </a:r>
            <a:r>
              <a:rPr lang="en-US" altLang="en-US" dirty="0" err="1" smtClean="0"/>
              <a:t>FirstNet</a:t>
            </a:r>
            <a:r>
              <a:rPr lang="en-US" altLang="en-US" dirty="0" smtClean="0"/>
              <a:t> Public Safety Advisory Committee (PSAC)</a:t>
            </a:r>
          </a:p>
        </p:txBody>
      </p:sp>
    </p:spTree>
    <p:extLst>
      <p:ext uri="{BB962C8B-B14F-4D97-AF65-F5344CB8AC3E}">
        <p14:creationId xmlns:p14="http://schemas.microsoft.com/office/powerpoint/2010/main" val="2690984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NPSTC Participation Sign Up</a:t>
            </a:r>
            <a:endParaRPr lang="en-US" dirty="0"/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295400"/>
            <a:ext cx="5943600" cy="500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Oval 2"/>
          <p:cNvSpPr>
            <a:spLocks noChangeArrowheads="1"/>
          </p:cNvSpPr>
          <p:nvPr/>
        </p:nvSpPr>
        <p:spPr bwMode="auto">
          <a:xfrm>
            <a:off x="3581400" y="1143000"/>
            <a:ext cx="1371600" cy="533400"/>
          </a:xfrm>
          <a:prstGeom prst="ellipse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968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NPSTC Website and Calendar </a:t>
            </a:r>
            <a:endParaRPr lang="en-US" dirty="0"/>
          </a:p>
        </p:txBody>
      </p:sp>
      <p:pic>
        <p:nvPicPr>
          <p:cNvPr id="1843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981200"/>
            <a:ext cx="3400425" cy="154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90638"/>
            <a:ext cx="4876800" cy="32591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843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962400"/>
            <a:ext cx="5010150" cy="22939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371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NPSTC Overview</a:t>
            </a:r>
            <a:endParaRPr lang="en-US" dirty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Group Coordination</a:t>
            </a:r>
          </a:p>
          <a:p>
            <a:pPr lvl="1"/>
            <a:r>
              <a:rPr lang="en-US" dirty="0" smtClean="0"/>
              <a:t>Manage volunteer sign up and membership</a:t>
            </a:r>
          </a:p>
          <a:p>
            <a:pPr lvl="1"/>
            <a:r>
              <a:rPr lang="en-US" dirty="0" smtClean="0"/>
              <a:t>Connect volunteer with their desired group</a:t>
            </a:r>
          </a:p>
          <a:p>
            <a:pPr lvl="1"/>
            <a:r>
              <a:rPr lang="en-US" dirty="0" smtClean="0"/>
              <a:t>Manage all group communications </a:t>
            </a:r>
          </a:p>
          <a:p>
            <a:pPr lvl="2"/>
            <a:r>
              <a:rPr lang="en-US" dirty="0" smtClean="0"/>
              <a:t>Email, Yahoo groups, SharePoint, conference lines, meeting reminders, calendar systems</a:t>
            </a:r>
          </a:p>
          <a:p>
            <a:pPr lvl="1"/>
            <a:r>
              <a:rPr lang="en-US" dirty="0" smtClean="0"/>
              <a:t>Set group meeting agenda, record and distribute meeting minutes and documents.</a:t>
            </a:r>
          </a:p>
        </p:txBody>
      </p:sp>
    </p:spTree>
    <p:extLst>
      <p:ext uri="{BB962C8B-B14F-4D97-AF65-F5344CB8AC3E}">
        <p14:creationId xmlns:p14="http://schemas.microsoft.com/office/powerpoint/2010/main" val="95419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NPSTC Overview</a:t>
            </a:r>
            <a:endParaRPr lang="en-US" dirty="0"/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NPSTC also has interaction with Federal entities</a:t>
            </a:r>
          </a:p>
          <a:p>
            <a:pPr lvl="1"/>
            <a:r>
              <a:rPr lang="en-US" dirty="0" smtClean="0"/>
              <a:t>Federal Communications Commission (FCC)</a:t>
            </a:r>
          </a:p>
          <a:p>
            <a:pPr lvl="1"/>
            <a:r>
              <a:rPr lang="en-US" dirty="0" smtClean="0"/>
              <a:t>Emergency Communications Preparedness Center (ECPC)</a:t>
            </a:r>
          </a:p>
          <a:p>
            <a:pPr lvl="1"/>
            <a:r>
              <a:rPr lang="en-US" dirty="0" smtClean="0"/>
              <a:t>Department of Commerce/Public Safety Communications Research (PSCR)</a:t>
            </a:r>
          </a:p>
          <a:p>
            <a:pPr lvl="1"/>
            <a:r>
              <a:rPr lang="en-US" dirty="0" smtClean="0"/>
              <a:t>Canada/U.S. Cross Border Working Group (CANUS)</a:t>
            </a:r>
          </a:p>
          <a:p>
            <a:r>
              <a:rPr lang="en-US" dirty="0" smtClean="0"/>
              <a:t>Federal agency personnel participate on NPSTC Committees, Working Groups and Task Teams</a:t>
            </a:r>
          </a:p>
          <a:p>
            <a:pPr lvl="1"/>
            <a:r>
              <a:rPr lang="en-US" dirty="0" smtClean="0"/>
              <a:t>Approximately 70 federal employees are actively engaged</a:t>
            </a:r>
          </a:p>
          <a:p>
            <a:pPr lvl="1"/>
            <a:r>
              <a:rPr lang="en-US" dirty="0" smtClean="0"/>
              <a:t>DHS-OEC, DHS-OIC, FBI, DOJ, CBP, PSCR, NTIA, NIST, NSA, FCC, Idaho National Laboratory, DOT, BLM, DOE, USPS, US Capitol Police, USDA.</a:t>
            </a:r>
          </a:p>
        </p:txBody>
      </p:sp>
    </p:spTree>
    <p:extLst>
      <p:ext uri="{BB962C8B-B14F-4D97-AF65-F5344CB8AC3E}">
        <p14:creationId xmlns:p14="http://schemas.microsoft.com/office/powerpoint/2010/main" val="2114986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NPSTC Overview</a:t>
            </a:r>
            <a:endParaRPr lang="en-US" dirty="0"/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NPSTC participates in presentations and outreach efforts</a:t>
            </a:r>
          </a:p>
          <a:p>
            <a:pPr lvl="1"/>
            <a:r>
              <a:rPr lang="en-US" dirty="0" smtClean="0"/>
              <a:t>GAO Inquiries (</a:t>
            </a:r>
            <a:r>
              <a:rPr lang="en-US" dirty="0" err="1" smtClean="0"/>
              <a:t>FirstNet</a:t>
            </a:r>
            <a:r>
              <a:rPr lang="en-US" dirty="0" smtClean="0"/>
              <a:t>, Receiver Performance, etc.)</a:t>
            </a:r>
          </a:p>
          <a:p>
            <a:pPr lvl="1"/>
            <a:r>
              <a:rPr lang="en-US" dirty="0" smtClean="0"/>
              <a:t>FCC Workshops (IP Transition and GPS issues)</a:t>
            </a:r>
          </a:p>
          <a:p>
            <a:pPr lvl="1"/>
            <a:r>
              <a:rPr lang="en-US" dirty="0" smtClean="0"/>
              <a:t>APCO International Conference, Broadband Summit and Emerging Technology Forum</a:t>
            </a:r>
          </a:p>
          <a:p>
            <a:pPr lvl="1"/>
            <a:r>
              <a:rPr lang="en-US" dirty="0" smtClean="0"/>
              <a:t>IACP International Conference </a:t>
            </a:r>
          </a:p>
          <a:p>
            <a:pPr lvl="1"/>
            <a:r>
              <a:rPr lang="en-US" dirty="0" smtClean="0"/>
              <a:t>IWCE Conference and Expo</a:t>
            </a:r>
          </a:p>
          <a:p>
            <a:pPr lvl="1"/>
            <a:r>
              <a:rPr lang="en-US" dirty="0" smtClean="0"/>
              <a:t>CITIG Cross Border Workshops</a:t>
            </a:r>
          </a:p>
          <a:p>
            <a:pPr lvl="1"/>
            <a:r>
              <a:rPr lang="en-US" dirty="0" smtClean="0"/>
              <a:t>ARRL Annual Conference</a:t>
            </a:r>
          </a:p>
          <a:p>
            <a:pPr lvl="1"/>
            <a:r>
              <a:rPr lang="en-US" dirty="0" smtClean="0"/>
              <a:t>PSCR Annual Conference</a:t>
            </a:r>
          </a:p>
          <a:p>
            <a:pPr lvl="1"/>
            <a:r>
              <a:rPr lang="en-US" dirty="0" smtClean="0"/>
              <a:t>DHS 100 second video on Public Safety Requirements</a:t>
            </a:r>
          </a:p>
        </p:txBody>
      </p:sp>
    </p:spTree>
    <p:extLst>
      <p:ext uri="{BB962C8B-B14F-4D97-AF65-F5344CB8AC3E}">
        <p14:creationId xmlns:p14="http://schemas.microsoft.com/office/powerpoint/2010/main" val="39395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NPSTC Overview</a:t>
            </a:r>
            <a:endParaRPr lang="en-US"/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Major Reports and Work Efforts</a:t>
            </a:r>
          </a:p>
          <a:p>
            <a:pPr lvl="1"/>
            <a:r>
              <a:rPr lang="en-US" dirty="0" smtClean="0"/>
              <a:t>AFST Public Safety Communications Roadmap 2012-2022</a:t>
            </a:r>
          </a:p>
          <a:p>
            <a:pPr lvl="1"/>
            <a:r>
              <a:rPr lang="en-US" dirty="0" smtClean="0"/>
              <a:t>T-Band Report, March 2013</a:t>
            </a:r>
          </a:p>
          <a:p>
            <a:pPr lvl="1"/>
            <a:r>
              <a:rPr lang="en-US" dirty="0" smtClean="0"/>
              <a:t>4.9 National Plan, October 2013</a:t>
            </a:r>
          </a:p>
          <a:p>
            <a:pPr lvl="1"/>
            <a:r>
              <a:rPr lang="en-US" dirty="0" smtClean="0"/>
              <a:t>Public Safety Grade Report, May 2014</a:t>
            </a:r>
          </a:p>
          <a:p>
            <a:pPr lvl="1"/>
            <a:r>
              <a:rPr lang="en-US" dirty="0" smtClean="0"/>
              <a:t>Intrinsically Safe Radio Project (2010 – 2013)</a:t>
            </a:r>
          </a:p>
        </p:txBody>
      </p:sp>
    </p:spTree>
    <p:extLst>
      <p:ext uri="{BB962C8B-B14F-4D97-AF65-F5344CB8AC3E}">
        <p14:creationId xmlns:p14="http://schemas.microsoft.com/office/powerpoint/2010/main" val="2012338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NPSTC Overview</a:t>
            </a:r>
            <a:endParaRPr lang="en-US"/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Major Reports and Work Efforts</a:t>
            </a:r>
          </a:p>
          <a:p>
            <a:pPr lvl="1"/>
            <a:r>
              <a:rPr lang="en-US" dirty="0" smtClean="0"/>
              <a:t>2007 Broadband SOR</a:t>
            </a:r>
          </a:p>
          <a:p>
            <a:pPr lvl="1"/>
            <a:r>
              <a:rPr lang="en-US" dirty="0" smtClean="0"/>
              <a:t>2009 Broadband Task Force Report</a:t>
            </a:r>
          </a:p>
          <a:p>
            <a:pPr lvl="1"/>
            <a:r>
              <a:rPr lang="en-US" dirty="0" smtClean="0"/>
              <a:t>2011 Mission Critical Voice</a:t>
            </a:r>
          </a:p>
          <a:p>
            <a:pPr lvl="1"/>
            <a:r>
              <a:rPr lang="en-US" dirty="0" smtClean="0"/>
              <a:t>2012 Priority and Quality of Service Report</a:t>
            </a:r>
          </a:p>
          <a:p>
            <a:pPr lvl="1"/>
            <a:r>
              <a:rPr lang="en-US" dirty="0" smtClean="0"/>
              <a:t>2012 Local Control Report</a:t>
            </a:r>
          </a:p>
          <a:p>
            <a:pPr lvl="1"/>
            <a:r>
              <a:rPr lang="en-US" dirty="0" smtClean="0"/>
              <a:t>2012 Multi-Media Emergency Services Report</a:t>
            </a:r>
          </a:p>
          <a:p>
            <a:pPr lvl="1"/>
            <a:r>
              <a:rPr lang="en-US" dirty="0" smtClean="0"/>
              <a:t>2012  Launch SOR</a:t>
            </a:r>
          </a:p>
          <a:p>
            <a:pPr lvl="1"/>
            <a:r>
              <a:rPr lang="en-US" dirty="0" smtClean="0"/>
              <a:t>2013 PTT over LTE</a:t>
            </a:r>
          </a:p>
          <a:p>
            <a:pPr lvl="1"/>
            <a:r>
              <a:rPr lang="en-US" dirty="0" smtClean="0"/>
              <a:t>2014 Public Safety Grade Report</a:t>
            </a:r>
          </a:p>
        </p:txBody>
      </p:sp>
    </p:spTree>
    <p:extLst>
      <p:ext uri="{BB962C8B-B14F-4D97-AF65-F5344CB8AC3E}">
        <p14:creationId xmlns:p14="http://schemas.microsoft.com/office/powerpoint/2010/main" val="2376009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025525"/>
            <a:ext cx="2540000" cy="14430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457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743200"/>
            <a:ext cx="2387600" cy="1162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458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NPSTC Overview</a:t>
            </a:r>
            <a:endParaRPr lang="en-US"/>
          </a:p>
        </p:txBody>
      </p:sp>
      <p:sp>
        <p:nvSpPr>
          <p:cNvPr id="2458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Outreach and Distribution</a:t>
            </a:r>
          </a:p>
          <a:p>
            <a:pPr lvl="1"/>
            <a:r>
              <a:rPr lang="en-US" dirty="0" smtClean="0"/>
              <a:t>Constant Contact</a:t>
            </a:r>
          </a:p>
          <a:p>
            <a:pPr lvl="1"/>
            <a:r>
              <a:rPr lang="en-US" dirty="0" smtClean="0"/>
              <a:t>NPSTC Website</a:t>
            </a:r>
          </a:p>
          <a:p>
            <a:pPr lvl="1"/>
            <a:r>
              <a:rPr lang="en-US" dirty="0" smtClean="0"/>
              <a:t>NPSTC Blog</a:t>
            </a:r>
          </a:p>
          <a:p>
            <a:pPr lvl="1"/>
            <a:r>
              <a:rPr lang="en-US" dirty="0" smtClean="0"/>
              <a:t>Linked-In</a:t>
            </a:r>
          </a:p>
          <a:p>
            <a:pPr lvl="1"/>
            <a:r>
              <a:rPr lang="en-US" dirty="0" smtClean="0"/>
              <a:t>Facebook</a:t>
            </a:r>
          </a:p>
          <a:p>
            <a:pPr lvl="1"/>
            <a:r>
              <a:rPr lang="en-US" dirty="0" smtClean="0"/>
              <a:t>Twitter</a:t>
            </a:r>
          </a:p>
          <a:p>
            <a:pPr lvl="1"/>
            <a:r>
              <a:rPr lang="en-US" dirty="0" smtClean="0"/>
              <a:t>Coordinate with industry publications</a:t>
            </a:r>
          </a:p>
          <a:p>
            <a:r>
              <a:rPr lang="en-US" dirty="0" smtClean="0"/>
              <a:t>Resource CD</a:t>
            </a:r>
          </a:p>
          <a:p>
            <a:pPr lvl="1"/>
            <a:r>
              <a:rPr lang="en-US" dirty="0" smtClean="0"/>
              <a:t>Produced biannually with reports and links</a:t>
            </a:r>
            <a:br>
              <a:rPr lang="en-US" dirty="0" smtClean="0"/>
            </a:br>
            <a:r>
              <a:rPr lang="en-US" dirty="0" smtClean="0"/>
              <a:t>to content</a:t>
            </a:r>
          </a:p>
        </p:txBody>
      </p:sp>
      <p:pic>
        <p:nvPicPr>
          <p:cNvPr id="2458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087563"/>
            <a:ext cx="2552700" cy="1311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458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429000"/>
            <a:ext cx="2870200" cy="18811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353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Federal Partners Update </a:t>
            </a:r>
            <a:r>
              <a:rPr lang="en-US" sz="2000" dirty="0" smtClean="0"/>
              <a:t>(1 of 3)</a:t>
            </a:r>
            <a:endParaRPr lang="en-US" sz="2000" dirty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Department of Homeland Security (DHS)</a:t>
            </a:r>
          </a:p>
          <a:p>
            <a:pPr lvl="1"/>
            <a:r>
              <a:rPr lang="en-US" altLang="en-US" dirty="0" smtClean="0"/>
              <a:t>John Merrill, Deputy Director, Office for Interoperability and Compatibility (OIC) </a:t>
            </a:r>
          </a:p>
          <a:p>
            <a:pPr lvl="1"/>
            <a:r>
              <a:rPr lang="en-US" altLang="en-US" dirty="0" smtClean="0"/>
              <a:t>Ron Hewitt, Director, Office of Emergency Communications (OEC)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Emerging Issues </a:t>
            </a:r>
            <a:endParaRPr lang="en-US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NG911 and </a:t>
            </a:r>
            <a:r>
              <a:rPr lang="en-US" altLang="en-US" dirty="0" err="1" smtClean="0"/>
              <a:t>FirstNet</a:t>
            </a:r>
            <a:endParaRPr lang="en-US" altLang="en-US" dirty="0" smtClean="0"/>
          </a:p>
          <a:p>
            <a:pPr lvl="1"/>
            <a:r>
              <a:rPr lang="en-US" altLang="en-US" dirty="0" smtClean="0"/>
              <a:t>NENA i3 standard for NG911 needs better exposure to public safety LMR and Broadband personnel.</a:t>
            </a:r>
          </a:p>
          <a:p>
            <a:pPr lvl="1"/>
            <a:r>
              <a:rPr lang="en-US" altLang="en-US" dirty="0" smtClean="0"/>
              <a:t>There are many variations in how the NG911 </a:t>
            </a:r>
            <a:r>
              <a:rPr lang="en-US" altLang="en-US" dirty="0" err="1" smtClean="0"/>
              <a:t>ESInet</a:t>
            </a:r>
            <a:r>
              <a:rPr lang="en-US" altLang="en-US" dirty="0" smtClean="0"/>
              <a:t> and </a:t>
            </a:r>
            <a:r>
              <a:rPr lang="en-US" altLang="en-US" dirty="0" err="1" smtClean="0"/>
              <a:t>FirstNet</a:t>
            </a:r>
            <a:r>
              <a:rPr lang="en-US" altLang="en-US" dirty="0" smtClean="0"/>
              <a:t> may interconnect with the local Public Safety Enterprise Network (PSEN)</a:t>
            </a:r>
          </a:p>
          <a:p>
            <a:pPr lvl="1"/>
            <a:r>
              <a:rPr lang="en-US" altLang="en-US" dirty="0" smtClean="0"/>
              <a:t>Public Safety agencies have expressed interest in not creating costly duplicate networks.</a:t>
            </a:r>
          </a:p>
        </p:txBody>
      </p:sp>
    </p:spTree>
    <p:extLst>
      <p:ext uri="{BB962C8B-B14F-4D97-AF65-F5344CB8AC3E}">
        <p14:creationId xmlns:p14="http://schemas.microsoft.com/office/powerpoint/2010/main" val="3856193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Emerging Issues </a:t>
            </a:r>
            <a:endParaRPr lang="en-US"/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Intersection of NG911 and FirstNet</a:t>
            </a:r>
            <a:endParaRPr lang="en-US" dirty="0"/>
          </a:p>
        </p:txBody>
      </p:sp>
      <p:pic>
        <p:nvPicPr>
          <p:cNvPr id="2662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828800"/>
            <a:ext cx="6129338" cy="4117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117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Emerging Issues </a:t>
            </a:r>
            <a:endParaRPr lang="en-US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Video Technology</a:t>
            </a:r>
          </a:p>
          <a:p>
            <a:pPr lvl="1"/>
            <a:r>
              <a:rPr lang="en-US" dirty="0" smtClean="0"/>
              <a:t>Video continues to generate significant interest in all public safety disciplines (Law Enforcement, Fire, EMS)</a:t>
            </a:r>
          </a:p>
          <a:p>
            <a:pPr lvl="1"/>
            <a:r>
              <a:rPr lang="en-US" dirty="0" smtClean="0"/>
              <a:t>DHS S&amp;T VQIPS Group has a core group of industry and public safety agency experts.</a:t>
            </a:r>
          </a:p>
          <a:p>
            <a:pPr lvl="1"/>
            <a:r>
              <a:rPr lang="en-US" dirty="0" smtClean="0"/>
              <a:t>Video use on the Broadband Network requires coordination to ensure bandwidth efficiency.</a:t>
            </a:r>
          </a:p>
          <a:p>
            <a:pPr lvl="2"/>
            <a:r>
              <a:rPr lang="en-US" dirty="0" smtClean="0"/>
              <a:t>Applications need to be tailored to manage video</a:t>
            </a:r>
          </a:p>
          <a:p>
            <a:pPr lvl="2"/>
            <a:r>
              <a:rPr lang="en-US" dirty="0" smtClean="0"/>
              <a:t>Network priority schemes are needed to manage video</a:t>
            </a:r>
          </a:p>
          <a:p>
            <a:pPr lvl="2"/>
            <a:r>
              <a:rPr lang="en-US" dirty="0" smtClean="0"/>
              <a:t>Agency policy on use of video is critical to support </a:t>
            </a:r>
            <a:r>
              <a:rPr lang="en-US" dirty="0" err="1" smtClean="0"/>
              <a:t>FirstNet’s</a:t>
            </a:r>
            <a:r>
              <a:rPr lang="en-US" dirty="0" smtClean="0"/>
              <a:t> mission</a:t>
            </a:r>
          </a:p>
        </p:txBody>
      </p:sp>
    </p:spTree>
    <p:extLst>
      <p:ext uri="{BB962C8B-B14F-4D97-AF65-F5344CB8AC3E}">
        <p14:creationId xmlns:p14="http://schemas.microsoft.com/office/powerpoint/2010/main" val="59340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Emerging Issues </a:t>
            </a:r>
            <a:endParaRPr lang="en-US" dirty="0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Requirements &amp; Standards</a:t>
            </a:r>
          </a:p>
          <a:p>
            <a:pPr lvl="1"/>
            <a:r>
              <a:rPr lang="en-US" dirty="0" smtClean="0"/>
              <a:t>NPSTC produces Public Safety Requirements; and is not a Standards Development Organization</a:t>
            </a:r>
          </a:p>
          <a:p>
            <a:pPr lvl="1"/>
            <a:r>
              <a:rPr lang="en-US" dirty="0" smtClean="0"/>
              <a:t>There are multiple SDO’s in the public safety arena</a:t>
            </a:r>
          </a:p>
          <a:p>
            <a:pPr lvl="1"/>
            <a:r>
              <a:rPr lang="en-US" dirty="0" smtClean="0"/>
              <a:t>There is contention regarding appropriate use of a North American standard vs. an international standard for certain broadband functionality.</a:t>
            </a:r>
          </a:p>
          <a:p>
            <a:pPr lvl="1"/>
            <a:r>
              <a:rPr lang="en-US" dirty="0" smtClean="0"/>
              <a:t>There is contention on which public safety features and functions should be based on 3GPP LTE standards vs. managed as an over the top application.</a:t>
            </a:r>
          </a:p>
        </p:txBody>
      </p:sp>
    </p:spTree>
    <p:extLst>
      <p:ext uri="{BB962C8B-B14F-4D97-AF65-F5344CB8AC3E}">
        <p14:creationId xmlns:p14="http://schemas.microsoft.com/office/powerpoint/2010/main" val="3459068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Emerging Issues </a:t>
            </a:r>
            <a:endParaRPr lang="en-US" dirty="0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Non P25 Solutions</a:t>
            </a:r>
          </a:p>
          <a:p>
            <a:pPr lvl="1"/>
            <a:r>
              <a:rPr lang="en-US" dirty="0" smtClean="0"/>
              <a:t>Manufacturers of “non P25” products and solutions continue to court the public safety and critical infrastructure community.</a:t>
            </a:r>
          </a:p>
          <a:p>
            <a:pPr lvl="1"/>
            <a:r>
              <a:rPr lang="en-US" dirty="0" smtClean="0"/>
              <a:t>They involve non P25 digital network solutions, like TETRA, MPT1327 and DMR.</a:t>
            </a:r>
          </a:p>
          <a:p>
            <a:pPr lvl="1"/>
            <a:r>
              <a:rPr lang="en-US" dirty="0" smtClean="0"/>
              <a:t>They involve non P25 services like Motorola ADP encryption </a:t>
            </a:r>
            <a:r>
              <a:rPr lang="en-US" smtClean="0"/>
              <a:t>and </a:t>
            </a:r>
            <a:r>
              <a:rPr lang="en-US" smtClean="0"/>
              <a:t>OTAP</a:t>
            </a:r>
            <a:endParaRPr lang="en-US" dirty="0" smtClean="0"/>
          </a:p>
          <a:p>
            <a:pPr lvl="1"/>
            <a:r>
              <a:rPr lang="en-US" dirty="0" smtClean="0"/>
              <a:t>There is the potential to significantly undermine interoperability gains made over the last 10 years.</a:t>
            </a:r>
          </a:p>
        </p:txBody>
      </p:sp>
    </p:spTree>
    <p:extLst>
      <p:ext uri="{BB962C8B-B14F-4D97-AF65-F5344CB8AC3E}">
        <p14:creationId xmlns:p14="http://schemas.microsoft.com/office/powerpoint/2010/main" val="3916426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Emerging Issues </a:t>
            </a:r>
            <a:endParaRPr lang="en-US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Broadband Issues</a:t>
            </a:r>
          </a:p>
          <a:p>
            <a:pPr lvl="1"/>
            <a:r>
              <a:rPr lang="en-US" altLang="en-US" smtClean="0"/>
              <a:t>Updating NPSTC documents based on changing technology advances.</a:t>
            </a:r>
          </a:p>
          <a:p>
            <a:pPr lvl="2"/>
            <a:r>
              <a:rPr lang="en-US" altLang="en-US" smtClean="0"/>
              <a:t>Local Control issues and options</a:t>
            </a:r>
          </a:p>
          <a:p>
            <a:pPr lvl="2"/>
            <a:r>
              <a:rPr lang="en-US" altLang="en-US" smtClean="0"/>
              <a:t>Priority &amp; Quality of Service</a:t>
            </a:r>
          </a:p>
          <a:p>
            <a:pPr lvl="1"/>
            <a:r>
              <a:rPr lang="en-US" altLang="en-US" smtClean="0"/>
              <a:t>Monitoring new topics and issues</a:t>
            </a:r>
          </a:p>
          <a:p>
            <a:pPr lvl="2"/>
            <a:r>
              <a:rPr lang="en-US" altLang="en-US" smtClean="0"/>
              <a:t>LTE Deployable assets</a:t>
            </a:r>
          </a:p>
          <a:p>
            <a:pPr lvl="2"/>
            <a:r>
              <a:rPr lang="en-US" altLang="en-US" smtClean="0"/>
              <a:t>Credentialing and Identity Management</a:t>
            </a:r>
          </a:p>
          <a:p>
            <a:pPr lvl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641524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Emerging Issues </a:t>
            </a:r>
            <a:endParaRPr lang="en-US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T-Band Crisis</a:t>
            </a:r>
          </a:p>
          <a:p>
            <a:pPr lvl="1"/>
            <a:r>
              <a:rPr lang="en-US" altLang="en-US" smtClean="0"/>
              <a:t>Monitoring actions by the FCC and Congress regarding the legislatively mandated return of public safety T-Band Spectrum (470-512 MHz)</a:t>
            </a:r>
          </a:p>
          <a:p>
            <a:pPr lvl="1"/>
            <a:r>
              <a:rPr lang="en-US" altLang="en-US" smtClean="0"/>
              <a:t>Heavily used in 11 metropolitan areas</a:t>
            </a:r>
          </a:p>
          <a:p>
            <a:pPr lvl="2"/>
            <a:r>
              <a:rPr lang="en-US" altLang="en-US" smtClean="0"/>
              <a:t>Boston, Chicago, Dallas/Fort Worth, Washington DC, Houston, Los Angeles, Miami, New York City/New Jersey, Philadelphia, Pittsburgh and San Francisco/Oakland</a:t>
            </a:r>
          </a:p>
          <a:p>
            <a:pPr lvl="1"/>
            <a:r>
              <a:rPr lang="en-US" altLang="en-US" smtClean="0"/>
              <a:t>NPSTC estimated it would cost 5.9 billion dollars to move public safety agencies off of the band (assuming spectrum could be located for their use)</a:t>
            </a:r>
          </a:p>
          <a:p>
            <a:pPr lvl="1"/>
            <a:r>
              <a:rPr lang="en-US" altLang="en-US" smtClean="0"/>
              <a:t>Major impacts to interoperability will occur.</a:t>
            </a:r>
          </a:p>
          <a:p>
            <a:pPr lvl="1"/>
            <a:endParaRPr lang="en-US" altLang="en-US" smtClean="0"/>
          </a:p>
          <a:p>
            <a:pPr lvl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61087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Emerging Issues </a:t>
            </a:r>
            <a:endParaRPr lang="en-US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700 MHz narrowband issues</a:t>
            </a:r>
          </a:p>
          <a:p>
            <a:pPr lvl="1"/>
            <a:r>
              <a:rPr lang="en-US" altLang="en-US" smtClean="0"/>
              <a:t>6.25 KHz Deadline still set for December 31, 2016</a:t>
            </a:r>
          </a:p>
          <a:p>
            <a:pPr lvl="1"/>
            <a:r>
              <a:rPr lang="en-US" altLang="en-US" smtClean="0"/>
              <a:t>NPSTC is awaiting action by the FCC to delay or cancel this narrow banding requirement.</a:t>
            </a:r>
          </a:p>
          <a:p>
            <a:pPr lvl="1"/>
            <a:r>
              <a:rPr lang="en-US" altLang="en-US" smtClean="0"/>
              <a:t>There are several other 700 MHz clean up actions that are pending with the FCC.</a:t>
            </a:r>
          </a:p>
          <a:p>
            <a:pPr lvl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192072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5800" y="2644775"/>
            <a:ext cx="7772400" cy="1470025"/>
          </a:xfrm>
        </p:spPr>
        <p:txBody>
          <a:bodyPr/>
          <a:lstStyle/>
          <a:p>
            <a:r>
              <a:rPr lang="en-US" sz="4400" dirty="0"/>
              <a:t>Lunch (on your own</a:t>
            </a:r>
            <a:r>
              <a:rPr lang="en-US" sz="4400" dirty="0" smtClean="0"/>
              <a:t>)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Technology Discussion</a:t>
            </a:r>
            <a:endParaRPr lang="en-US"/>
          </a:p>
        </p:txBody>
      </p:sp>
      <p:sp>
        <p:nvSpPr>
          <p:cNvPr id="30723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Tom Sorley, Chair &amp; </a:t>
            </a:r>
          </a:p>
          <a:p>
            <a:r>
              <a:rPr lang="en-US" smtClean="0"/>
              <a:t>Andrew Thiessen, Vice Chair</a:t>
            </a:r>
            <a:endParaRPr lang="en-US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Federal Partners Update </a:t>
            </a:r>
            <a:r>
              <a:rPr lang="en-US" sz="2000" dirty="0" smtClean="0"/>
              <a:t>(2 of 3)</a:t>
            </a:r>
            <a:endParaRPr lang="en-US" sz="2000" dirty="0"/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Federal Communications Commission (FCC)</a:t>
            </a:r>
          </a:p>
          <a:p>
            <a:pPr lvl="1"/>
            <a:r>
              <a:rPr lang="en-US" dirty="0" smtClean="0"/>
              <a:t>Rear Admiral (ret.) David Simpson, Chief, Public Safety Homeland Security Bureau (PSHSB)</a:t>
            </a:r>
          </a:p>
          <a:p>
            <a:pPr lvl="1"/>
            <a:r>
              <a:rPr lang="en-US" dirty="0" smtClean="0"/>
              <a:t>Roberto </a:t>
            </a:r>
            <a:r>
              <a:rPr lang="en-US" dirty="0" err="1" smtClean="0"/>
              <a:t>Mussenden</a:t>
            </a:r>
            <a:r>
              <a:rPr lang="en-US" dirty="0" smtClean="0"/>
              <a:t>, Attorney – Advisor, Policy and Licensing Division, Public Safety Homeland Security Bureau (PSHSB)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Public Safety Grade Report</a:t>
            </a:r>
            <a:endParaRPr lang="en-US"/>
          </a:p>
        </p:txBody>
      </p:sp>
      <p:sp>
        <p:nvSpPr>
          <p:cNvPr id="32771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Public Safety Grade Task Team – David Buchanan</a:t>
            </a:r>
          </a:p>
          <a:p>
            <a:pPr lvl="1"/>
            <a:r>
              <a:rPr lang="en-US" dirty="0" smtClean="0"/>
              <a:t>Report approved and released on May 22nd</a:t>
            </a:r>
          </a:p>
          <a:p>
            <a:pPr lvl="1"/>
            <a:r>
              <a:rPr lang="en-US" dirty="0" smtClean="0"/>
              <a:t>Transmitted to the </a:t>
            </a:r>
            <a:r>
              <a:rPr lang="en-US" dirty="0" err="1" smtClean="0"/>
              <a:t>FirstNet</a:t>
            </a:r>
            <a:r>
              <a:rPr lang="en-US" dirty="0" smtClean="0"/>
              <a:t> PSAC</a:t>
            </a:r>
          </a:p>
          <a:p>
            <a:pPr lvl="1"/>
            <a:r>
              <a:rPr lang="en-US" dirty="0" smtClean="0"/>
              <a:t>Published to NPSTC website</a:t>
            </a:r>
          </a:p>
          <a:p>
            <a:pPr lvl="1"/>
            <a:r>
              <a:rPr lang="en-US" dirty="0" smtClean="0"/>
              <a:t>Received significant media attention</a:t>
            </a:r>
          </a:p>
          <a:p>
            <a:pPr lvl="1"/>
            <a:r>
              <a:rPr lang="en-US" dirty="0" smtClean="0"/>
              <a:t>APCO developing plan to convert Site Hardening section into an ANSI standard</a:t>
            </a:r>
          </a:p>
          <a:p>
            <a:pPr lvl="1"/>
            <a:r>
              <a:rPr lang="en-US" dirty="0" smtClean="0"/>
              <a:t>APCO examining the Applications section for further standards development work.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 Safety Grade Report</a:t>
            </a:r>
            <a:endParaRPr lang="en-US" dirty="0"/>
          </a:p>
        </p:txBody>
      </p:sp>
      <p:sp>
        <p:nvSpPr>
          <p:cNvPr id="33795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Public Safety Grade Report Chapters</a:t>
            </a:r>
          </a:p>
          <a:p>
            <a:pPr lvl="1"/>
            <a:r>
              <a:rPr lang="en-US" dirty="0" smtClean="0"/>
              <a:t>Risk Factors</a:t>
            </a:r>
          </a:p>
          <a:p>
            <a:pPr lvl="1"/>
            <a:r>
              <a:rPr lang="en-US" dirty="0" smtClean="0"/>
              <a:t>Environmental Events</a:t>
            </a:r>
          </a:p>
          <a:p>
            <a:pPr lvl="1"/>
            <a:r>
              <a:rPr lang="en-US" dirty="0" smtClean="0"/>
              <a:t>Service Level Agreements</a:t>
            </a:r>
          </a:p>
          <a:p>
            <a:pPr lvl="1"/>
            <a:r>
              <a:rPr lang="en-US" dirty="0" smtClean="0"/>
              <a:t>Reliability and Resiliency</a:t>
            </a:r>
          </a:p>
          <a:p>
            <a:pPr lvl="1"/>
            <a:r>
              <a:rPr lang="en-US" dirty="0" smtClean="0"/>
              <a:t>Coverage</a:t>
            </a:r>
          </a:p>
          <a:p>
            <a:pPr lvl="1"/>
            <a:r>
              <a:rPr lang="en-US" dirty="0" smtClean="0"/>
              <a:t>Push-to-Talk</a:t>
            </a:r>
          </a:p>
          <a:p>
            <a:pPr lvl="1"/>
            <a:r>
              <a:rPr lang="en-US" dirty="0" smtClean="0"/>
              <a:t>Applications</a:t>
            </a:r>
          </a:p>
          <a:p>
            <a:pPr lvl="1"/>
            <a:r>
              <a:rPr lang="en-US" dirty="0" smtClean="0"/>
              <a:t>Site Hardening (created by APCO)</a:t>
            </a:r>
          </a:p>
          <a:p>
            <a:pPr lvl="1"/>
            <a:r>
              <a:rPr lang="en-US" dirty="0" smtClean="0"/>
              <a:t>Installation</a:t>
            </a:r>
          </a:p>
          <a:p>
            <a:pPr lvl="1"/>
            <a:r>
              <a:rPr lang="en-US" dirty="0" smtClean="0"/>
              <a:t>Operations &amp; Maintenance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Public Safety Grade Report</a:t>
            </a:r>
            <a:endParaRPr lang="en-US"/>
          </a:p>
        </p:txBody>
      </p:sp>
      <p:sp>
        <p:nvSpPr>
          <p:cNvPr id="34819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Social Media Reaction</a:t>
            </a:r>
          </a:p>
          <a:p>
            <a:r>
              <a:rPr lang="en-US" dirty="0" smtClean="0"/>
              <a:t>15,000 recipients in 48 hours</a:t>
            </a:r>
          </a:p>
        </p:txBody>
      </p:sp>
      <p:pic>
        <p:nvPicPr>
          <p:cNvPr id="348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667000"/>
            <a:ext cx="3932238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482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4067175"/>
            <a:ext cx="3433763" cy="199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482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350" y="1447800"/>
            <a:ext cx="3067050" cy="461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Technology Discussion</a:t>
            </a:r>
            <a:endParaRPr lang="en-US" dirty="0"/>
          </a:p>
        </p:txBody>
      </p:sp>
      <p:sp>
        <p:nvSpPr>
          <p:cNvPr id="8195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Public Safety Broadband Requirements Update – Andy </a:t>
            </a:r>
            <a:r>
              <a:rPr lang="en-US" dirty="0" err="1" smtClean="0"/>
              <a:t>Thiessen</a:t>
            </a:r>
            <a:r>
              <a:rPr lang="en-US" dirty="0" smtClean="0"/>
              <a:t>, Chair</a:t>
            </a:r>
          </a:p>
          <a:p>
            <a:pPr lvl="1"/>
            <a:r>
              <a:rPr lang="en-US" dirty="0" smtClean="0"/>
              <a:t>PSCR Annual Meeting Review</a:t>
            </a:r>
          </a:p>
          <a:p>
            <a:pPr lvl="2"/>
            <a:r>
              <a:rPr lang="en-US" dirty="0" smtClean="0"/>
              <a:t>June 3-5, Boulder</a:t>
            </a:r>
          </a:p>
          <a:p>
            <a:pPr lvl="2"/>
            <a:r>
              <a:rPr lang="en-US" dirty="0" smtClean="0"/>
              <a:t>558 attendees split between public safety and industry</a:t>
            </a:r>
          </a:p>
          <a:p>
            <a:pPr lvl="2"/>
            <a:r>
              <a:rPr lang="en-US" dirty="0" err="1" smtClean="0"/>
              <a:t>FirstNet</a:t>
            </a:r>
            <a:r>
              <a:rPr lang="en-US" dirty="0" smtClean="0"/>
              <a:t> Board of Directors “open meeting”</a:t>
            </a:r>
          </a:p>
          <a:p>
            <a:pPr lvl="2"/>
            <a:r>
              <a:rPr lang="en-US" dirty="0" smtClean="0"/>
              <a:t>NPSTC presented on the Requirements &amp; Standards development process and how NPSTC working groups operate.</a:t>
            </a:r>
          </a:p>
          <a:p>
            <a:pPr lvl="2"/>
            <a:r>
              <a:rPr lang="en-US" dirty="0" smtClean="0"/>
              <a:t>Variety of technical presentations on PSCR work</a:t>
            </a:r>
          </a:p>
          <a:p>
            <a:pPr lvl="2"/>
            <a:r>
              <a:rPr lang="en-US" dirty="0" smtClean="0"/>
              <a:t>All presentations are available on line www.PSCR.gov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Broadband Requirements Update</a:t>
            </a:r>
            <a:endParaRPr lang="en-US" dirty="0"/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Historical Review and Timeline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Broadband Requirements Update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639232642"/>
              </p:ext>
            </p:extLst>
          </p:nvPr>
        </p:nvGraphicFramePr>
        <p:xfrm>
          <a:off x="609600" y="1371600"/>
          <a:ext cx="79248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22022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Requirements: Where have we been?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2434616"/>
              </p:ext>
            </p:extLst>
          </p:nvPr>
        </p:nvGraphicFramePr>
        <p:xfrm>
          <a:off x="457200" y="1371600"/>
          <a:ext cx="81534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37924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Requirements: Where have we been?</a:t>
            </a:r>
            <a:endParaRPr lang="en-US" dirty="0"/>
          </a:p>
        </p:txBody>
      </p:sp>
      <p:sp>
        <p:nvSpPr>
          <p:cNvPr id="430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2004 SAFECOM Statement of Requirements</a:t>
            </a:r>
          </a:p>
          <a:p>
            <a:pPr lvl="1"/>
            <a:r>
              <a:rPr lang="en-US" dirty="0" smtClean="0"/>
              <a:t>Who, what, why, when operational understanding</a:t>
            </a:r>
          </a:p>
          <a:p>
            <a:pPr lvl="1"/>
            <a:r>
              <a:rPr lang="en-US" dirty="0" smtClean="0"/>
              <a:t>Readers digest of future public safety thinking</a:t>
            </a:r>
          </a:p>
        </p:txBody>
      </p:sp>
      <p:pic>
        <p:nvPicPr>
          <p:cNvPr id="430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743200"/>
            <a:ext cx="2571750" cy="331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9555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Requirements: Where have we been?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5545304"/>
              </p:ext>
            </p:extLst>
          </p:nvPr>
        </p:nvGraphicFramePr>
        <p:xfrm>
          <a:off x="457200" y="1371600"/>
          <a:ext cx="81534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0473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Requirements: Where have we been?</a:t>
            </a:r>
            <a:endParaRPr lang="en-US" dirty="0"/>
          </a:p>
        </p:txBody>
      </p:sp>
      <p:sp>
        <p:nvSpPr>
          <p:cNvPr id="4505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2007 NPSTC Broadband Working Group (BBWG) Statement of Requirements</a:t>
            </a:r>
          </a:p>
          <a:p>
            <a:pPr lvl="1"/>
            <a:r>
              <a:rPr lang="en-US" dirty="0" smtClean="0"/>
              <a:t>Based on public-private partnership</a:t>
            </a:r>
          </a:p>
        </p:txBody>
      </p:sp>
      <p:pic>
        <p:nvPicPr>
          <p:cNvPr id="4505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200400"/>
            <a:ext cx="444182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581400"/>
            <a:ext cx="3657600" cy="251841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4233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Federal Partners Update </a:t>
            </a:r>
            <a:r>
              <a:rPr lang="en-US" sz="2000" dirty="0" smtClean="0"/>
              <a:t>(3 of 3)</a:t>
            </a:r>
            <a:endParaRPr lang="en-US" sz="2000" dirty="0"/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National Telecommunications &amp; Information Administration (NTIA)</a:t>
            </a:r>
          </a:p>
          <a:p>
            <a:pPr lvl="1"/>
            <a:r>
              <a:rPr lang="en-US" dirty="0" smtClean="0"/>
              <a:t>Mike Dame, Director, State and Local Implementation Grant Program (SLIGP)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Requirements: Where have we been?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0216015"/>
              </p:ext>
            </p:extLst>
          </p:nvPr>
        </p:nvGraphicFramePr>
        <p:xfrm>
          <a:off x="457200" y="1371600"/>
          <a:ext cx="81534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20021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Requirements: Where have we been?</a:t>
            </a:r>
            <a:endParaRPr lang="en-US" dirty="0"/>
          </a:p>
        </p:txBody>
      </p:sp>
      <p:sp>
        <p:nvSpPr>
          <p:cNvPr id="4710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2009 NPSTC BBWG Task Force Report</a:t>
            </a:r>
          </a:p>
          <a:p>
            <a:pPr lvl="1"/>
            <a:r>
              <a:rPr lang="en-US" smtClean="0"/>
              <a:t>Public safety selects LTE</a:t>
            </a:r>
          </a:p>
          <a:p>
            <a:pPr lvl="1"/>
            <a:r>
              <a:rPr lang="en-US" smtClean="0"/>
              <a:t>LMR model for procurement and operation</a:t>
            </a:r>
            <a:endParaRPr lang="en-US"/>
          </a:p>
        </p:txBody>
      </p:sp>
      <p:pic>
        <p:nvPicPr>
          <p:cNvPr id="4710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743200"/>
            <a:ext cx="2513427" cy="31242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871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Requirements: Where have we been?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7285377"/>
              </p:ext>
            </p:extLst>
          </p:nvPr>
        </p:nvGraphicFramePr>
        <p:xfrm>
          <a:off x="457200" y="1371600"/>
          <a:ext cx="81534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02517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Requirements: Where have we been?</a:t>
            </a:r>
            <a:endParaRPr lang="en-US" dirty="0"/>
          </a:p>
        </p:txBody>
      </p:sp>
      <p:sp>
        <p:nvSpPr>
          <p:cNvPr id="491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2011 Mission Critical Voice Requirements</a:t>
            </a:r>
          </a:p>
          <a:p>
            <a:r>
              <a:rPr lang="en-US" dirty="0" smtClean="0"/>
              <a:t>BBWG seeks to define features/functions that make up mission critical voice</a:t>
            </a:r>
          </a:p>
          <a:p>
            <a:pPr lvl="2"/>
            <a:r>
              <a:rPr lang="en-US" dirty="0" smtClean="0"/>
              <a:t>direct mode (standards work)</a:t>
            </a:r>
          </a:p>
          <a:p>
            <a:pPr lvl="2"/>
            <a:r>
              <a:rPr lang="en-US" dirty="0" smtClean="0"/>
              <a:t>push to talk (standards work)</a:t>
            </a:r>
          </a:p>
          <a:p>
            <a:pPr lvl="2"/>
            <a:r>
              <a:rPr lang="en-US" dirty="0" smtClean="0"/>
              <a:t>cellular telephony (TBD)</a:t>
            </a:r>
          </a:p>
          <a:p>
            <a:pPr lvl="2"/>
            <a:r>
              <a:rPr lang="en-US" dirty="0" smtClean="0"/>
              <a:t>voice quality (audio quality testing)</a:t>
            </a:r>
          </a:p>
          <a:p>
            <a:pPr lvl="2"/>
            <a:r>
              <a:rPr lang="en-US" dirty="0" smtClean="0"/>
              <a:t>emergency alerts (TBD)</a:t>
            </a:r>
          </a:p>
          <a:p>
            <a:pPr lvl="2"/>
            <a:r>
              <a:rPr lang="en-US" dirty="0" smtClean="0"/>
              <a:t>group communications </a:t>
            </a:r>
            <a:br>
              <a:rPr lang="en-US" dirty="0" smtClean="0"/>
            </a:br>
            <a:r>
              <a:rPr lang="en-US" dirty="0" smtClean="0"/>
              <a:t>(standards work)</a:t>
            </a:r>
          </a:p>
        </p:txBody>
      </p:sp>
      <p:pic>
        <p:nvPicPr>
          <p:cNvPr id="4915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495800"/>
            <a:ext cx="4164984" cy="15168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967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Requirements: Where have we been?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6947572"/>
              </p:ext>
            </p:extLst>
          </p:nvPr>
        </p:nvGraphicFramePr>
        <p:xfrm>
          <a:off x="533400" y="1371600"/>
          <a:ext cx="79248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17214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Requirements: Where have we been?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2011-2012 NPSTC BBWG Task Group Efforts</a:t>
            </a:r>
          </a:p>
          <a:p>
            <a:pPr lvl="1"/>
            <a:r>
              <a:rPr lang="en-US" dirty="0" smtClean="0"/>
              <a:t>Priority/Quality of Service</a:t>
            </a:r>
          </a:p>
          <a:p>
            <a:pPr lvl="1"/>
            <a:r>
              <a:rPr lang="en-US" dirty="0" smtClean="0"/>
              <a:t>Local Control</a:t>
            </a:r>
          </a:p>
        </p:txBody>
      </p:sp>
      <p:pic>
        <p:nvPicPr>
          <p:cNvPr id="5120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590800"/>
            <a:ext cx="2667000" cy="3463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0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590800"/>
            <a:ext cx="2714625" cy="34845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4443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Requirements: Where have we been?</a:t>
            </a:r>
            <a:endParaRPr lang="en-US" dirty="0"/>
          </a:p>
        </p:txBody>
      </p:sp>
      <p:sp>
        <p:nvSpPr>
          <p:cNvPr id="5222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2012 NPSTC BBWG Launch SOR</a:t>
            </a:r>
          </a:p>
          <a:p>
            <a:pPr lvl="1"/>
            <a:r>
              <a:rPr lang="en-US" dirty="0" smtClean="0"/>
              <a:t>Delivered a qualitative set of requirements to </a:t>
            </a:r>
            <a:r>
              <a:rPr lang="en-US" dirty="0" err="1" smtClean="0"/>
              <a:t>FirstNet</a:t>
            </a:r>
            <a:r>
              <a:rPr lang="en-US" dirty="0" smtClean="0"/>
              <a:t> </a:t>
            </a:r>
            <a:r>
              <a:rPr lang="en-US" dirty="0" err="1" smtClean="0"/>
              <a:t>BoD</a:t>
            </a:r>
            <a:endParaRPr lang="en-US" dirty="0" smtClean="0"/>
          </a:p>
          <a:p>
            <a:pPr lvl="1"/>
            <a:r>
              <a:rPr lang="en-US" dirty="0" smtClean="0"/>
              <a:t>Not a </a:t>
            </a:r>
            <a:r>
              <a:rPr lang="ja-JP" altLang="en-US" dirty="0" smtClean="0"/>
              <a:t>“</a:t>
            </a:r>
            <a:r>
              <a:rPr lang="en-US" altLang="ja-JP" dirty="0" smtClean="0"/>
              <a:t>how to</a:t>
            </a:r>
            <a:r>
              <a:rPr lang="ja-JP" altLang="en-US" dirty="0" smtClean="0"/>
              <a:t>”</a:t>
            </a:r>
            <a:r>
              <a:rPr lang="en-US" altLang="ja-JP" dirty="0" smtClean="0"/>
              <a:t> report</a:t>
            </a:r>
          </a:p>
          <a:p>
            <a:pPr lvl="1"/>
            <a:r>
              <a:rPr lang="en-US" dirty="0" smtClean="0"/>
              <a:t>Answered the question of what would </a:t>
            </a:r>
            <a:r>
              <a:rPr lang="en-US" dirty="0" err="1" smtClean="0"/>
              <a:t>FirstNet</a:t>
            </a:r>
            <a:r>
              <a:rPr lang="en-US" dirty="0" smtClean="0"/>
              <a:t> need to do that public safety would feel compelled to take service</a:t>
            </a:r>
          </a:p>
        </p:txBody>
      </p:sp>
      <p:pic>
        <p:nvPicPr>
          <p:cNvPr id="5222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429000"/>
            <a:ext cx="2108188" cy="274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411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Broadband Requirements Update</a:t>
            </a:r>
            <a:endParaRPr lang="en-US" dirty="0"/>
          </a:p>
        </p:txBody>
      </p:sp>
      <p:sp>
        <p:nvSpPr>
          <p:cNvPr id="51203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Where are we today?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Broadband Requirements Update</a:t>
            </a:r>
            <a:endParaRPr lang="en-US" dirty="0"/>
          </a:p>
        </p:txBody>
      </p:sp>
      <p:sp>
        <p:nvSpPr>
          <p:cNvPr id="52227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Console LTE</a:t>
            </a:r>
          </a:p>
          <a:p>
            <a:pPr lvl="1"/>
            <a:r>
              <a:rPr lang="en-US" smtClean="0"/>
              <a:t>Examining impact of FirstNet features and functionality on dispatch center workstations</a:t>
            </a:r>
          </a:p>
          <a:p>
            <a:pPr lvl="2"/>
            <a:r>
              <a:rPr lang="en-US" smtClean="0"/>
              <a:t>Receipt, Sharing and Transmission of video</a:t>
            </a:r>
          </a:p>
          <a:p>
            <a:pPr lvl="2"/>
            <a:r>
              <a:rPr lang="en-US" smtClean="0"/>
              <a:t>Processing sensor data from smart devices (M2M)</a:t>
            </a:r>
          </a:p>
          <a:p>
            <a:pPr lvl="2"/>
            <a:r>
              <a:rPr lang="en-US" smtClean="0"/>
              <a:t>Adding authorized users to an incident for priority access</a:t>
            </a:r>
          </a:p>
          <a:p>
            <a:pPr lvl="1"/>
            <a:r>
              <a:rPr lang="en-US" smtClean="0"/>
              <a:t>Use cases developed, action items reviewed, requirements developed</a:t>
            </a:r>
          </a:p>
          <a:p>
            <a:pPr lvl="1"/>
            <a:r>
              <a:rPr lang="en-US" smtClean="0"/>
              <a:t>29 public safety requirements identified</a:t>
            </a:r>
          </a:p>
          <a:p>
            <a:pPr lvl="1"/>
            <a:r>
              <a:rPr lang="en-US" smtClean="0"/>
              <a:t>Completion, July 2014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Broadband Requirements Update</a:t>
            </a:r>
            <a:endParaRPr lang="en-US" dirty="0"/>
          </a:p>
        </p:txBody>
      </p:sp>
      <p:sp>
        <p:nvSpPr>
          <p:cNvPr id="53251" name="Content Placeholder 3"/>
          <p:cNvSpPr>
            <a:spLocks noGrp="1"/>
          </p:cNvSpPr>
          <p:nvPr>
            <p:ph idx="1"/>
          </p:nvPr>
        </p:nvSpPr>
        <p:spPr>
          <a:xfrm>
            <a:off x="457200" y="1371600"/>
            <a:ext cx="5005201" cy="4437062"/>
          </a:xfrm>
        </p:spPr>
        <p:txBody>
          <a:bodyPr/>
          <a:lstStyle/>
          <a:p>
            <a:r>
              <a:rPr lang="en-US" dirty="0" smtClean="0"/>
              <a:t>Launch SOR Quantitative</a:t>
            </a:r>
          </a:p>
          <a:p>
            <a:pPr lvl="1"/>
            <a:r>
              <a:rPr lang="en-US" dirty="0" smtClean="0"/>
              <a:t>Using Launch SOR Qualitative document as base</a:t>
            </a:r>
          </a:p>
          <a:p>
            <a:pPr lvl="1"/>
            <a:r>
              <a:rPr lang="en-US" dirty="0" smtClean="0"/>
              <a:t>487 total requirements</a:t>
            </a:r>
          </a:p>
          <a:p>
            <a:pPr lvl="1"/>
            <a:r>
              <a:rPr lang="en-US" dirty="0" smtClean="0"/>
              <a:t>108 were flagged for metrics</a:t>
            </a:r>
          </a:p>
          <a:p>
            <a:pPr lvl="1"/>
            <a:r>
              <a:rPr lang="en-US" dirty="0" smtClean="0"/>
              <a:t>Working with </a:t>
            </a:r>
            <a:r>
              <a:rPr lang="en-US" dirty="0" err="1" smtClean="0"/>
              <a:t>FirstNet</a:t>
            </a:r>
            <a:r>
              <a:rPr lang="en-US" dirty="0" smtClean="0"/>
              <a:t> technical team to identify focused approach -</a:t>
            </a:r>
            <a:r>
              <a:rPr lang="en-US" baseline="0" dirty="0" smtClean="0"/>
              <a:t> </a:t>
            </a:r>
            <a:r>
              <a:rPr lang="en-US" dirty="0" smtClean="0"/>
              <a:t>working on individual topics</a:t>
            </a:r>
          </a:p>
          <a:p>
            <a:pPr lvl="1"/>
            <a:r>
              <a:rPr lang="en-US" dirty="0" smtClean="0"/>
              <a:t>This will produce timely individual	</a:t>
            </a:r>
            <a:r>
              <a:rPr lang="en-US" baseline="0" dirty="0" smtClean="0"/>
              <a:t> </a:t>
            </a:r>
            <a:r>
              <a:rPr lang="en-US" dirty="0" smtClean="0"/>
              <a:t>results vs. the “heavy lift” to revise the entire SOR.</a:t>
            </a:r>
            <a:endParaRPr lang="en-US" dirty="0"/>
          </a:p>
        </p:txBody>
      </p:sp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401" y="1752600"/>
            <a:ext cx="3148199" cy="321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7200" dirty="0" smtClean="0"/>
              <a:t>Break</a:t>
            </a:r>
            <a:endParaRPr lang="en-US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Broadband Requirements Update</a:t>
            </a:r>
            <a:endParaRPr lang="en-US" dirty="0"/>
          </a:p>
        </p:txBody>
      </p:sp>
      <p:sp>
        <p:nvSpPr>
          <p:cNvPr id="54275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Local Control document refresh</a:t>
            </a:r>
          </a:p>
          <a:p>
            <a:r>
              <a:rPr lang="en-US" dirty="0" smtClean="0"/>
              <a:t>NPSTC published original Local Control report in March of 2012</a:t>
            </a:r>
          </a:p>
          <a:p>
            <a:r>
              <a:rPr lang="en-US" dirty="0" smtClean="0"/>
              <a:t>There is now a better understanding of public safety operational needs and LTE system capabilities.</a:t>
            </a:r>
          </a:p>
          <a:p>
            <a:r>
              <a:rPr lang="en-US" dirty="0" smtClean="0"/>
              <a:t>Need to examine technical and operational issues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Broadband Requirements Update</a:t>
            </a:r>
            <a:endParaRPr lang="en-US" dirty="0"/>
          </a:p>
        </p:txBody>
      </p:sp>
      <p:sp>
        <p:nvSpPr>
          <p:cNvPr id="55299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Refresh on Priority &amp; Quality of Service document</a:t>
            </a:r>
          </a:p>
          <a:p>
            <a:r>
              <a:rPr lang="en-US" dirty="0" smtClean="0"/>
              <a:t>NPSTC published original Priority &amp; </a:t>
            </a:r>
            <a:r>
              <a:rPr lang="en-US" dirty="0" err="1" smtClean="0"/>
              <a:t>QoS</a:t>
            </a:r>
            <a:r>
              <a:rPr lang="en-US" dirty="0" smtClean="0"/>
              <a:t> document in April of 2012.</a:t>
            </a:r>
          </a:p>
          <a:p>
            <a:r>
              <a:rPr lang="en-US" dirty="0" smtClean="0"/>
              <a:t>Need to examine original report against new technology capabilities and options</a:t>
            </a:r>
          </a:p>
          <a:p>
            <a:r>
              <a:rPr lang="en-US" dirty="0" smtClean="0"/>
              <a:t>Need to examine how technical options best fit public safety operational needs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Broadband Requirements Update</a:t>
            </a:r>
            <a:endParaRPr lang="en-US" dirty="0"/>
          </a:p>
        </p:txBody>
      </p:sp>
      <p:sp>
        <p:nvSpPr>
          <p:cNvPr id="56323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Deployable LTE Systems, joint project with Canada</a:t>
            </a:r>
          </a:p>
          <a:p>
            <a:r>
              <a:rPr lang="en-US" dirty="0" smtClean="0"/>
              <a:t>Canada’s Centre for Security Science has requested U.S. DHS participation with their proposed working group to examine LTE </a:t>
            </a:r>
            <a:r>
              <a:rPr lang="en-US" dirty="0" err="1" smtClean="0"/>
              <a:t>deployables</a:t>
            </a:r>
            <a:endParaRPr lang="en-US" dirty="0" smtClean="0"/>
          </a:p>
          <a:p>
            <a:r>
              <a:rPr lang="en-US" dirty="0" smtClean="0"/>
              <a:t>Canada is very interested in studying impacts of deployable technologies along the border.</a:t>
            </a:r>
          </a:p>
          <a:p>
            <a:r>
              <a:rPr lang="en-US" dirty="0" err="1" smtClean="0"/>
              <a:t>FirstNet</a:t>
            </a:r>
            <a:r>
              <a:rPr lang="en-US" dirty="0" smtClean="0"/>
              <a:t> is very interested in the use of </a:t>
            </a:r>
            <a:r>
              <a:rPr lang="en-US" dirty="0" err="1" smtClean="0"/>
              <a:t>deployables</a:t>
            </a:r>
            <a:r>
              <a:rPr lang="en-US" dirty="0" smtClean="0"/>
              <a:t> for coverage in rural areas.</a:t>
            </a:r>
          </a:p>
          <a:p>
            <a:r>
              <a:rPr lang="en-US" dirty="0" smtClean="0"/>
              <a:t>Deployable assets include vehicle mounted, UAV, balloon and other aerial systems.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Broadband Requirements Update</a:t>
            </a:r>
            <a:endParaRPr lang="en-US" dirty="0"/>
          </a:p>
        </p:txBody>
      </p:sp>
      <p:sp>
        <p:nvSpPr>
          <p:cNvPr id="8195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Longer Term Public Safety Broadband Projects</a:t>
            </a:r>
          </a:p>
          <a:p>
            <a:pPr lvl="1"/>
            <a:r>
              <a:rPr lang="en-US" altLang="en-US" dirty="0" smtClean="0"/>
              <a:t>SOR, Year 2-3 Qualitative Assessment</a:t>
            </a:r>
          </a:p>
          <a:p>
            <a:pPr lvl="1"/>
            <a:r>
              <a:rPr lang="en-US" altLang="en-US" dirty="0" smtClean="0"/>
              <a:t>Public Safety Telephony requirements review</a:t>
            </a:r>
          </a:p>
          <a:p>
            <a:pPr lvl="1"/>
            <a:r>
              <a:rPr lang="en-US" altLang="en-US" dirty="0" smtClean="0"/>
              <a:t>Public Safety Messaging requirements review</a:t>
            </a:r>
          </a:p>
          <a:p>
            <a:pPr lvl="1"/>
            <a:r>
              <a:rPr lang="en-US" altLang="en-US" dirty="0" smtClean="0"/>
              <a:t>SOR, Year 2-3 Quantitative Assessment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Broadband Requirements Update</a:t>
            </a:r>
            <a:endParaRPr lang="en-US" dirty="0"/>
          </a:p>
        </p:txBody>
      </p:sp>
      <p:sp>
        <p:nvSpPr>
          <p:cNvPr id="58371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Globalization of LTE Standards</a:t>
            </a:r>
          </a:p>
          <a:p>
            <a:pPr lvl="1"/>
            <a:r>
              <a:rPr lang="en-US" dirty="0" smtClean="0"/>
              <a:t>3GPP meeting held in France in June</a:t>
            </a:r>
          </a:p>
          <a:p>
            <a:pPr lvl="1"/>
            <a:r>
              <a:rPr lang="en-US" dirty="0" smtClean="0"/>
              <a:t>Mission Critical Voice standards development</a:t>
            </a:r>
          </a:p>
          <a:p>
            <a:pPr lvl="2"/>
            <a:r>
              <a:rPr lang="en-US" dirty="0" smtClean="0"/>
              <a:t>Desire to keep this in 3GPP process</a:t>
            </a:r>
          </a:p>
          <a:p>
            <a:pPr lvl="2"/>
            <a:r>
              <a:rPr lang="en-US" dirty="0" smtClean="0"/>
              <a:t>Others are advocating for other SDO routes</a:t>
            </a:r>
          </a:p>
          <a:p>
            <a:pPr lvl="1"/>
            <a:r>
              <a:rPr lang="en-US" dirty="0" smtClean="0"/>
              <a:t>Next slides show broadband requirements and standards development organizational relationships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Pre-</a:t>
            </a:r>
            <a:r>
              <a:rPr lang="en-US" dirty="0" err="1" smtClean="0"/>
              <a:t>FirstNet</a:t>
            </a:r>
            <a:r>
              <a:rPr lang="en-US" dirty="0" smtClean="0"/>
              <a:t> Broadband Efforts</a:t>
            </a:r>
            <a:endParaRPr lang="en-US" dirty="0"/>
          </a:p>
        </p:txBody>
      </p:sp>
      <p:pic>
        <p:nvPicPr>
          <p:cNvPr id="5939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95400"/>
            <a:ext cx="7402513" cy="494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FirstNet</a:t>
            </a:r>
            <a:r>
              <a:rPr lang="en-US" dirty="0" smtClean="0"/>
              <a:t> Standards Process</a:t>
            </a:r>
            <a:endParaRPr lang="en-US" dirty="0"/>
          </a:p>
        </p:txBody>
      </p:sp>
      <p:pic>
        <p:nvPicPr>
          <p:cNvPr id="6041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24000"/>
            <a:ext cx="7315200" cy="433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FirstNet</a:t>
            </a:r>
            <a:r>
              <a:rPr lang="en-US" dirty="0" smtClean="0"/>
              <a:t> Standards Strategy</a:t>
            </a:r>
            <a:endParaRPr lang="en-US" dirty="0"/>
          </a:p>
        </p:txBody>
      </p:sp>
      <p:sp>
        <p:nvSpPr>
          <p:cNvPr id="614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Mission Critical Voice</a:t>
            </a:r>
          </a:p>
          <a:p>
            <a:pPr lvl="1"/>
            <a:r>
              <a:rPr lang="en-US" dirty="0" smtClean="0"/>
              <a:t>Use MC PTT as the goal for what needs to be standardized in LTE barring errors found</a:t>
            </a:r>
          </a:p>
          <a:p>
            <a:r>
              <a:rPr lang="en-US" dirty="0" smtClean="0"/>
              <a:t>Global Reach</a:t>
            </a:r>
          </a:p>
          <a:p>
            <a:pPr lvl="1"/>
            <a:r>
              <a:rPr lang="en-US" dirty="0" smtClean="0"/>
              <a:t>Ensure global public safety market</a:t>
            </a:r>
          </a:p>
          <a:p>
            <a:r>
              <a:rPr lang="en-US" dirty="0" smtClean="0"/>
              <a:t>Widen Manufacturer Base</a:t>
            </a:r>
          </a:p>
          <a:p>
            <a:pPr lvl="1"/>
            <a:r>
              <a:rPr lang="en-US" dirty="0" smtClean="0"/>
              <a:t>More diverse vendor set given the move to a globally accepted commercial technology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Mission Critical Voice</a:t>
            </a:r>
            <a:endParaRPr lang="en-US" dirty="0"/>
          </a:p>
        </p:txBody>
      </p:sp>
      <p:sp>
        <p:nvSpPr>
          <p:cNvPr id="624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modes of operation acceptable</a:t>
            </a:r>
          </a:p>
          <a:p>
            <a:pPr lvl="1"/>
            <a:r>
              <a:rPr lang="en-US" dirty="0" smtClean="0"/>
              <a:t>Push To Talk</a:t>
            </a:r>
          </a:p>
          <a:p>
            <a:pPr lvl="1"/>
            <a:r>
              <a:rPr lang="en-US" dirty="0" smtClean="0"/>
              <a:t>Traditional Cellular Telephony</a:t>
            </a:r>
          </a:p>
          <a:p>
            <a:r>
              <a:rPr lang="en-US" dirty="0" smtClean="0"/>
              <a:t>Direct Mode</a:t>
            </a:r>
          </a:p>
          <a:p>
            <a:r>
              <a:rPr lang="en-US" dirty="0" smtClean="0"/>
              <a:t>Group Communications</a:t>
            </a:r>
          </a:p>
          <a:p>
            <a:r>
              <a:rPr lang="en-US" dirty="0" smtClean="0"/>
              <a:t>Audio Quality</a:t>
            </a:r>
          </a:p>
          <a:p>
            <a:r>
              <a:rPr lang="en-US" dirty="0" smtClean="0"/>
              <a:t>Speaker Identification</a:t>
            </a:r>
          </a:p>
          <a:p>
            <a:r>
              <a:rPr lang="en-US" dirty="0" smtClean="0"/>
              <a:t>Emergency Alerting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Public Safety Market</a:t>
            </a:r>
            <a:endParaRPr lang="en-US" dirty="0"/>
          </a:p>
        </p:txBody>
      </p:sp>
      <p:sp>
        <p:nvSpPr>
          <p:cNvPr id="634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United States estimated at 3 to 5 million public safety users</a:t>
            </a:r>
          </a:p>
          <a:p>
            <a:pPr lvl="1"/>
            <a:r>
              <a:rPr lang="en-US" dirty="0" smtClean="0"/>
              <a:t>60,000+ agencies, 8000+ land mobile radio networks</a:t>
            </a:r>
          </a:p>
          <a:p>
            <a:r>
              <a:rPr lang="en-US" dirty="0" smtClean="0"/>
              <a:t>United Kingdom estimated at 300,000 public safety users</a:t>
            </a:r>
          </a:p>
          <a:p>
            <a:r>
              <a:rPr lang="en-US" dirty="0" smtClean="0"/>
              <a:t>Canada, France, Australia, Germany, South Korea, etc.</a:t>
            </a:r>
          </a:p>
          <a:p>
            <a:r>
              <a:rPr lang="en-US" dirty="0" smtClean="0"/>
              <a:t>Global estimate of 45 Million public safety users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Federal Program Update</a:t>
            </a:r>
            <a:endParaRPr lang="en-US"/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FirstNet </a:t>
            </a:r>
          </a:p>
          <a:p>
            <a:pPr lvl="1"/>
            <a:r>
              <a:rPr lang="en-US" smtClean="0"/>
              <a:t>Kevin McGinnis, FirstNet Public Safety Board Member</a:t>
            </a:r>
          </a:p>
          <a:p>
            <a:r>
              <a:rPr lang="en-US" smtClean="0"/>
              <a:t>Public Safety Advisory Committee </a:t>
            </a:r>
          </a:p>
          <a:p>
            <a:pPr lvl="1"/>
            <a:r>
              <a:rPr lang="en-US" smtClean="0"/>
              <a:t>Harlin McEwen, Chairman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3GPP Release Process</a:t>
            </a:r>
            <a:endParaRPr lang="en-US" dirty="0"/>
          </a:p>
        </p:txBody>
      </p:sp>
      <p:sp>
        <p:nvSpPr>
          <p:cNvPr id="6451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3GPP uses a system of parallel </a:t>
            </a:r>
            <a:r>
              <a:rPr lang="ja-JP" altLang="en-US" dirty="0" smtClean="0"/>
              <a:t>“</a:t>
            </a:r>
            <a:r>
              <a:rPr lang="en-US" dirty="0" smtClean="0"/>
              <a:t>releases</a:t>
            </a:r>
            <a:r>
              <a:rPr lang="ja-JP" altLang="en-US" dirty="0" smtClean="0"/>
              <a:t>”</a:t>
            </a:r>
            <a:r>
              <a:rPr lang="en-US" dirty="0" smtClean="0"/>
              <a:t> to provide developers with a stable platform for implementation and to allow for the addition of new features required by the market</a:t>
            </a:r>
          </a:p>
          <a:p>
            <a:r>
              <a:rPr lang="en-US" dirty="0" smtClean="0"/>
              <a:t>Each release has three phases of a </a:t>
            </a:r>
            <a:r>
              <a:rPr lang="ja-JP" altLang="en-US" dirty="0" smtClean="0"/>
              <a:t>“</a:t>
            </a:r>
            <a:r>
              <a:rPr lang="en-US" dirty="0" smtClean="0"/>
              <a:t>freeze</a:t>
            </a:r>
            <a:r>
              <a:rPr lang="ja-JP" altLang="en-US" dirty="0" smtClean="0"/>
              <a:t>”</a:t>
            </a:r>
            <a:r>
              <a:rPr lang="en-US" dirty="0" smtClean="0"/>
              <a:t> which means that no additional features can be added after each successive freeze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3GPP Release Process</a:t>
            </a:r>
            <a:endParaRPr lang="en-US" dirty="0"/>
          </a:p>
        </p:txBody>
      </p:sp>
      <p:sp>
        <p:nvSpPr>
          <p:cNvPr id="65539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Release 12</a:t>
            </a:r>
          </a:p>
          <a:p>
            <a:pPr lvl="1"/>
            <a:r>
              <a:rPr lang="en-US" dirty="0" smtClean="0"/>
              <a:t>Stage 1 Freeze is March 2013</a:t>
            </a:r>
          </a:p>
          <a:p>
            <a:pPr lvl="2"/>
            <a:r>
              <a:rPr lang="en-US" dirty="0" smtClean="0"/>
              <a:t>slipped to June 2013</a:t>
            </a:r>
          </a:p>
          <a:p>
            <a:pPr lvl="1"/>
            <a:r>
              <a:rPr lang="en-US" dirty="0" smtClean="0"/>
              <a:t>Stage 2 Freeze is December 2013</a:t>
            </a:r>
          </a:p>
          <a:p>
            <a:pPr lvl="2"/>
            <a:r>
              <a:rPr lang="en-US" dirty="0" smtClean="0"/>
              <a:t>slipped to March 2014</a:t>
            </a:r>
          </a:p>
          <a:p>
            <a:pPr lvl="1"/>
            <a:r>
              <a:rPr lang="en-US" dirty="0" smtClean="0"/>
              <a:t>Stage 3 Freeze is June 2014</a:t>
            </a:r>
          </a:p>
          <a:p>
            <a:pPr lvl="2"/>
            <a:r>
              <a:rPr lang="en-US" dirty="0" smtClean="0"/>
              <a:t>slipped to December 2014</a:t>
            </a:r>
          </a:p>
          <a:p>
            <a:pPr lvl="2"/>
            <a:r>
              <a:rPr lang="en-US" dirty="0" smtClean="0"/>
              <a:t>Protocols stable 3 months later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3GPP Release Process</a:t>
            </a:r>
            <a:endParaRPr lang="en-US" dirty="0"/>
          </a:p>
        </p:txBody>
      </p:sp>
      <p:sp>
        <p:nvSpPr>
          <p:cNvPr id="66563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Release 13</a:t>
            </a:r>
          </a:p>
          <a:p>
            <a:pPr lvl="1"/>
            <a:r>
              <a:rPr lang="en-US" dirty="0" smtClean="0"/>
              <a:t>Stage 1 Freeze is September 2014</a:t>
            </a:r>
          </a:p>
          <a:p>
            <a:pPr lvl="2"/>
            <a:r>
              <a:rPr lang="en-US" dirty="0" smtClean="0"/>
              <a:t>expected to slip three months</a:t>
            </a:r>
          </a:p>
          <a:p>
            <a:pPr lvl="1"/>
            <a:r>
              <a:rPr lang="en-US" dirty="0" smtClean="0"/>
              <a:t>Stage 2 Freeze is June 2015</a:t>
            </a:r>
          </a:p>
          <a:p>
            <a:pPr lvl="1"/>
            <a:r>
              <a:rPr lang="en-US" dirty="0" smtClean="0"/>
              <a:t>Stage 3 Freeze is March 2016</a:t>
            </a:r>
          </a:p>
          <a:p>
            <a:r>
              <a:rPr lang="en-US" dirty="0" smtClean="0"/>
              <a:t>Typically a desired feature will appear two years after a Stage 1 Freeze or one year after a Stage 3 Freeze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3GPP Structure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640263" y="2698750"/>
            <a:ext cx="1116012" cy="5683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accent2">
                    <a:lumMod val="60000"/>
                    <a:lumOff val="40000"/>
                  </a:schemeClr>
                </a:solidFill>
                <a:ea typeface="MS PGothic" pitchFamily="34" charset="-128"/>
                <a:cs typeface="+mn-cs"/>
              </a:rPr>
              <a:t>SA WG1</a:t>
            </a:r>
          </a:p>
          <a:p>
            <a:pPr>
              <a:defRPr/>
            </a:pPr>
            <a:r>
              <a:rPr lang="en-US" sz="1100" dirty="0">
                <a:solidFill>
                  <a:schemeClr val="accent2">
                    <a:lumMod val="60000"/>
                    <a:lumOff val="40000"/>
                  </a:schemeClr>
                </a:solidFill>
                <a:ea typeface="MS PGothic" pitchFamily="34" charset="-128"/>
                <a:cs typeface="+mn-cs"/>
              </a:rPr>
              <a:t>Services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40263" y="3252788"/>
            <a:ext cx="1116012" cy="5683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accent2">
                    <a:lumMod val="60000"/>
                    <a:lumOff val="40000"/>
                  </a:schemeClr>
                </a:solidFill>
                <a:ea typeface="MS PGothic" pitchFamily="34" charset="-128"/>
                <a:cs typeface="+mn-cs"/>
              </a:rPr>
              <a:t>SA WG2</a:t>
            </a:r>
          </a:p>
          <a:p>
            <a:pPr>
              <a:defRPr/>
            </a:pPr>
            <a:r>
              <a:rPr lang="en-US" sz="1100" dirty="0">
                <a:solidFill>
                  <a:schemeClr val="accent2">
                    <a:lumMod val="60000"/>
                    <a:lumOff val="40000"/>
                  </a:schemeClr>
                </a:solidFill>
                <a:ea typeface="MS PGothic" pitchFamily="34" charset="-128"/>
                <a:cs typeface="+mn-cs"/>
              </a:rPr>
              <a:t>Architecture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40263" y="3806825"/>
            <a:ext cx="1116012" cy="5683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accent2">
                    <a:lumMod val="60000"/>
                    <a:lumOff val="40000"/>
                  </a:schemeClr>
                </a:solidFill>
                <a:ea typeface="MS PGothic" pitchFamily="34" charset="-128"/>
                <a:cs typeface="+mn-cs"/>
              </a:rPr>
              <a:t>SA WG3</a:t>
            </a:r>
          </a:p>
          <a:p>
            <a:pPr>
              <a:defRPr/>
            </a:pPr>
            <a:r>
              <a:rPr lang="en-US" sz="1100" dirty="0">
                <a:solidFill>
                  <a:schemeClr val="accent2">
                    <a:lumMod val="60000"/>
                    <a:lumOff val="40000"/>
                  </a:schemeClr>
                </a:solidFill>
                <a:ea typeface="MS PGothic" pitchFamily="34" charset="-128"/>
                <a:cs typeface="+mn-cs"/>
              </a:rPr>
              <a:t>Security</a:t>
            </a:r>
          </a:p>
        </p:txBody>
      </p:sp>
      <p:sp>
        <p:nvSpPr>
          <p:cNvPr id="67590" name="TextBox 7"/>
          <p:cNvSpPr txBox="1">
            <a:spLocks noChangeArrowheads="1"/>
          </p:cNvSpPr>
          <p:nvPr/>
        </p:nvSpPr>
        <p:spPr bwMode="auto">
          <a:xfrm>
            <a:off x="4640263" y="4360863"/>
            <a:ext cx="1168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FF0000"/>
                </a:solidFill>
              </a:rPr>
              <a:t>SA WG4</a:t>
            </a:r>
          </a:p>
          <a:p>
            <a:pPr eaLnBrk="1" hangingPunct="1"/>
            <a:r>
              <a:rPr lang="en-US" sz="1100">
                <a:solidFill>
                  <a:srgbClr val="FF0000"/>
                </a:solidFill>
              </a:rPr>
              <a:t>Codec</a:t>
            </a:r>
          </a:p>
        </p:txBody>
      </p:sp>
      <p:sp>
        <p:nvSpPr>
          <p:cNvPr id="67591" name="TextBox 8"/>
          <p:cNvSpPr txBox="1">
            <a:spLocks noChangeArrowheads="1"/>
          </p:cNvSpPr>
          <p:nvPr/>
        </p:nvSpPr>
        <p:spPr bwMode="auto">
          <a:xfrm>
            <a:off x="4640263" y="4914900"/>
            <a:ext cx="1168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2000"/>
              <a:t>SA WG5</a:t>
            </a:r>
          </a:p>
          <a:p>
            <a:pPr eaLnBrk="1" hangingPunct="1"/>
            <a:r>
              <a:rPr lang="en-US" sz="1100"/>
              <a:t>Telecom Mgt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40263" y="1774825"/>
            <a:ext cx="1166812" cy="7381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chemeClr val="accent2">
                    <a:lumMod val="60000"/>
                    <a:lumOff val="40000"/>
                  </a:schemeClr>
                </a:solidFill>
                <a:ea typeface="MS PGothic" pitchFamily="34" charset="-128"/>
                <a:cs typeface="+mn-cs"/>
              </a:rPr>
              <a:t>TSG SA</a:t>
            </a:r>
          </a:p>
          <a:p>
            <a:pPr>
              <a:defRPr/>
            </a:pPr>
            <a:r>
              <a:rPr lang="en-US" sz="1100" b="1" dirty="0">
                <a:solidFill>
                  <a:schemeClr val="accent2">
                    <a:lumMod val="60000"/>
                    <a:lumOff val="40000"/>
                  </a:schemeClr>
                </a:solidFill>
                <a:ea typeface="MS PGothic" pitchFamily="34" charset="-128"/>
                <a:cs typeface="+mn-cs"/>
              </a:rPr>
              <a:t>Service &amp; </a:t>
            </a:r>
          </a:p>
          <a:p>
            <a:pPr>
              <a:defRPr/>
            </a:pPr>
            <a:r>
              <a:rPr lang="en-US" sz="1100" b="1" dirty="0">
                <a:solidFill>
                  <a:schemeClr val="accent2">
                    <a:lumMod val="60000"/>
                    <a:lumOff val="40000"/>
                  </a:schemeClr>
                </a:solidFill>
                <a:ea typeface="MS PGothic" pitchFamily="34" charset="-128"/>
                <a:cs typeface="+mn-cs"/>
              </a:rPr>
              <a:t>Systems Aspects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44838" y="2722563"/>
            <a:ext cx="1382712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accent2">
                    <a:lumMod val="60000"/>
                    <a:lumOff val="40000"/>
                  </a:schemeClr>
                </a:solidFill>
                <a:ea typeface="MS PGothic" pitchFamily="34" charset="-128"/>
                <a:cs typeface="+mn-cs"/>
              </a:rPr>
              <a:t>RAN WG1</a:t>
            </a:r>
          </a:p>
          <a:p>
            <a:pPr>
              <a:defRPr/>
            </a:pPr>
            <a:r>
              <a:rPr lang="en-US" sz="1100" dirty="0">
                <a:solidFill>
                  <a:schemeClr val="accent2">
                    <a:lumMod val="60000"/>
                    <a:lumOff val="40000"/>
                  </a:schemeClr>
                </a:solidFill>
                <a:ea typeface="MS PGothic" pitchFamily="34" charset="-128"/>
                <a:cs typeface="+mn-cs"/>
              </a:rPr>
              <a:t>RL 1 Spec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151188" y="3252788"/>
            <a:ext cx="1381125" cy="7381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accent2">
                    <a:lumMod val="60000"/>
                    <a:lumOff val="40000"/>
                  </a:schemeClr>
                </a:solidFill>
                <a:ea typeface="MS PGothic" pitchFamily="34" charset="-128"/>
                <a:cs typeface="+mn-cs"/>
              </a:rPr>
              <a:t>RAN WG2</a:t>
            </a:r>
          </a:p>
          <a:p>
            <a:pPr>
              <a:defRPr/>
            </a:pPr>
            <a:r>
              <a:rPr lang="en-US" sz="1100" dirty="0">
                <a:solidFill>
                  <a:schemeClr val="accent2">
                    <a:lumMod val="60000"/>
                    <a:lumOff val="40000"/>
                  </a:schemeClr>
                </a:solidFill>
                <a:ea typeface="MS PGothic" pitchFamily="34" charset="-128"/>
                <a:cs typeface="+mn-cs"/>
              </a:rPr>
              <a:t>RL 2 Spec</a:t>
            </a:r>
          </a:p>
          <a:p>
            <a:pPr>
              <a:defRPr/>
            </a:pPr>
            <a:r>
              <a:rPr lang="en-US" sz="1100" dirty="0">
                <a:solidFill>
                  <a:schemeClr val="accent2">
                    <a:lumMod val="60000"/>
                    <a:lumOff val="40000"/>
                  </a:schemeClr>
                </a:solidFill>
                <a:ea typeface="MS PGothic" pitchFamily="34" charset="-128"/>
                <a:cs typeface="+mn-cs"/>
              </a:rPr>
              <a:t>RL 3 RR Spec</a:t>
            </a:r>
          </a:p>
        </p:txBody>
      </p:sp>
      <p:sp>
        <p:nvSpPr>
          <p:cNvPr id="67595" name="TextBox 12"/>
          <p:cNvSpPr txBox="1">
            <a:spLocks noChangeArrowheads="1"/>
          </p:cNvSpPr>
          <p:nvPr/>
        </p:nvSpPr>
        <p:spPr bwMode="auto">
          <a:xfrm>
            <a:off x="3144838" y="3960813"/>
            <a:ext cx="1400175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2000"/>
              <a:t>RAN WG3</a:t>
            </a:r>
          </a:p>
          <a:p>
            <a:pPr eaLnBrk="1" hangingPunct="1"/>
            <a:r>
              <a:rPr lang="en-US" sz="1100"/>
              <a:t>Lub, lur, lu specs</a:t>
            </a:r>
          </a:p>
          <a:p>
            <a:pPr eaLnBrk="1" hangingPunct="1"/>
            <a:r>
              <a:rPr lang="en-US" sz="1100"/>
              <a:t>UTRAN O&amp;M Reqs</a:t>
            </a:r>
          </a:p>
        </p:txBody>
      </p:sp>
      <p:sp>
        <p:nvSpPr>
          <p:cNvPr id="67596" name="TextBox 13"/>
          <p:cNvSpPr txBox="1">
            <a:spLocks noChangeArrowheads="1"/>
          </p:cNvSpPr>
          <p:nvPr/>
        </p:nvSpPr>
        <p:spPr bwMode="auto">
          <a:xfrm>
            <a:off x="3144838" y="4645025"/>
            <a:ext cx="1382712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FF0000"/>
                </a:solidFill>
              </a:rPr>
              <a:t>RAN WG4</a:t>
            </a:r>
          </a:p>
          <a:p>
            <a:pPr eaLnBrk="1" hangingPunct="1"/>
            <a:r>
              <a:rPr lang="en-US" sz="1100">
                <a:solidFill>
                  <a:srgbClr val="FF0000"/>
                </a:solidFill>
              </a:rPr>
              <a:t>Radio Perf</a:t>
            </a:r>
          </a:p>
          <a:p>
            <a:pPr eaLnBrk="1" hangingPunct="1"/>
            <a:r>
              <a:rPr lang="en-US" sz="1100">
                <a:solidFill>
                  <a:srgbClr val="FF0000"/>
                </a:solidFill>
              </a:rPr>
              <a:t>Protocol Aspects</a:t>
            </a:r>
          </a:p>
        </p:txBody>
      </p:sp>
      <p:sp>
        <p:nvSpPr>
          <p:cNvPr id="67597" name="TextBox 14"/>
          <p:cNvSpPr txBox="1">
            <a:spLocks noChangeArrowheads="1"/>
          </p:cNvSpPr>
          <p:nvPr/>
        </p:nvSpPr>
        <p:spPr bwMode="auto">
          <a:xfrm>
            <a:off x="3144838" y="5365750"/>
            <a:ext cx="1516062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FF0000"/>
                </a:solidFill>
              </a:rPr>
              <a:t>RAN WG5</a:t>
            </a:r>
          </a:p>
          <a:p>
            <a:pPr eaLnBrk="1" hangingPunct="1"/>
            <a:r>
              <a:rPr lang="en-US" sz="1100">
                <a:solidFill>
                  <a:srgbClr val="FF0000"/>
                </a:solidFill>
              </a:rPr>
              <a:t>Mobile Terminal</a:t>
            </a:r>
          </a:p>
          <a:p>
            <a:pPr eaLnBrk="1" hangingPunct="1"/>
            <a:r>
              <a:rPr lang="en-US" sz="1100">
                <a:solidFill>
                  <a:srgbClr val="FF0000"/>
                </a:solidFill>
              </a:rPr>
              <a:t>Conformance Testing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144838" y="1774825"/>
            <a:ext cx="1339850" cy="7381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chemeClr val="accent2">
                    <a:lumMod val="60000"/>
                    <a:lumOff val="40000"/>
                  </a:schemeClr>
                </a:solidFill>
                <a:ea typeface="MS PGothic" pitchFamily="34" charset="-128"/>
                <a:cs typeface="+mn-cs"/>
              </a:rPr>
              <a:t>TSG RAN</a:t>
            </a:r>
          </a:p>
          <a:p>
            <a:pPr>
              <a:defRPr/>
            </a:pPr>
            <a:r>
              <a:rPr lang="en-US" sz="1100" b="1" dirty="0">
                <a:solidFill>
                  <a:schemeClr val="accent2">
                    <a:lumMod val="60000"/>
                    <a:lumOff val="40000"/>
                  </a:schemeClr>
                </a:solidFill>
                <a:ea typeface="MS PGothic" pitchFamily="34" charset="-128"/>
                <a:cs typeface="+mn-cs"/>
              </a:rPr>
              <a:t>Radio Access </a:t>
            </a:r>
          </a:p>
          <a:p>
            <a:pPr>
              <a:defRPr/>
            </a:pPr>
            <a:r>
              <a:rPr lang="en-US" sz="1100" b="1" dirty="0">
                <a:solidFill>
                  <a:schemeClr val="accent2">
                    <a:lumMod val="60000"/>
                    <a:lumOff val="40000"/>
                  </a:schemeClr>
                </a:solidFill>
                <a:ea typeface="MS PGothic" pitchFamily="34" charset="-128"/>
                <a:cs typeface="+mn-cs"/>
              </a:rPr>
              <a:t>Network</a:t>
            </a:r>
          </a:p>
        </p:txBody>
      </p:sp>
      <p:sp>
        <p:nvSpPr>
          <p:cNvPr id="67599" name="TextBox 16"/>
          <p:cNvSpPr txBox="1">
            <a:spLocks noChangeArrowheads="1"/>
          </p:cNvSpPr>
          <p:nvPr/>
        </p:nvSpPr>
        <p:spPr bwMode="auto">
          <a:xfrm>
            <a:off x="6024563" y="2698750"/>
            <a:ext cx="1177925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FF0000"/>
                </a:solidFill>
              </a:rPr>
              <a:t>CT WG1</a:t>
            </a:r>
          </a:p>
          <a:p>
            <a:pPr eaLnBrk="1" hangingPunct="1"/>
            <a:r>
              <a:rPr lang="en-US" sz="1100">
                <a:solidFill>
                  <a:srgbClr val="FF0000"/>
                </a:solidFill>
              </a:rPr>
              <a:t>MM/CC/SM (lu)</a:t>
            </a:r>
          </a:p>
        </p:txBody>
      </p:sp>
      <p:sp>
        <p:nvSpPr>
          <p:cNvPr id="67600" name="TextBox 17"/>
          <p:cNvSpPr txBox="1">
            <a:spLocks noChangeArrowheads="1"/>
          </p:cNvSpPr>
          <p:nvPr/>
        </p:nvSpPr>
        <p:spPr bwMode="auto">
          <a:xfrm>
            <a:off x="6024563" y="3252788"/>
            <a:ext cx="1979612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FF0000"/>
                </a:solidFill>
              </a:rPr>
              <a:t>CT WG3</a:t>
            </a:r>
          </a:p>
          <a:p>
            <a:pPr eaLnBrk="1" hangingPunct="1"/>
            <a:r>
              <a:rPr lang="en-US" sz="1100">
                <a:solidFill>
                  <a:srgbClr val="FF0000"/>
                </a:solidFill>
              </a:rPr>
              <a:t>Interworking w/ Ext networks</a:t>
            </a:r>
          </a:p>
        </p:txBody>
      </p:sp>
      <p:sp>
        <p:nvSpPr>
          <p:cNvPr id="67601" name="TextBox 18"/>
          <p:cNvSpPr txBox="1">
            <a:spLocks noChangeArrowheads="1"/>
          </p:cNvSpPr>
          <p:nvPr/>
        </p:nvSpPr>
        <p:spPr bwMode="auto">
          <a:xfrm>
            <a:off x="6024563" y="3806825"/>
            <a:ext cx="1384300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2000"/>
              <a:t>CT WG4</a:t>
            </a:r>
          </a:p>
          <a:p>
            <a:pPr eaLnBrk="1" hangingPunct="1"/>
            <a:r>
              <a:rPr lang="en-US" sz="1100"/>
              <a:t>MAP/GTP/BCH/SS</a:t>
            </a:r>
          </a:p>
        </p:txBody>
      </p:sp>
      <p:sp>
        <p:nvSpPr>
          <p:cNvPr id="67602" name="TextBox 19"/>
          <p:cNvSpPr txBox="1">
            <a:spLocks noChangeArrowheads="1"/>
          </p:cNvSpPr>
          <p:nvPr/>
        </p:nvSpPr>
        <p:spPr bwMode="auto">
          <a:xfrm>
            <a:off x="6024563" y="4360863"/>
            <a:ext cx="1720850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2000"/>
              <a:t>CT WG6</a:t>
            </a:r>
          </a:p>
          <a:p>
            <a:pPr eaLnBrk="1" hangingPunct="1"/>
            <a:r>
              <a:rPr lang="en-US" sz="1100"/>
              <a:t>Smart Card App Aspects</a:t>
            </a:r>
          </a:p>
        </p:txBody>
      </p:sp>
      <p:sp>
        <p:nvSpPr>
          <p:cNvPr id="67603" name="TextBox 21"/>
          <p:cNvSpPr txBox="1">
            <a:spLocks noChangeArrowheads="1"/>
          </p:cNvSpPr>
          <p:nvPr/>
        </p:nvSpPr>
        <p:spPr bwMode="auto">
          <a:xfrm>
            <a:off x="6024563" y="1774825"/>
            <a:ext cx="1243012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2000" b="1">
                <a:solidFill>
                  <a:srgbClr val="FF0000"/>
                </a:solidFill>
              </a:rPr>
              <a:t>TSG CT</a:t>
            </a:r>
          </a:p>
          <a:p>
            <a:pPr eaLnBrk="1" hangingPunct="1"/>
            <a:r>
              <a:rPr lang="en-US" sz="1100" b="1">
                <a:solidFill>
                  <a:srgbClr val="FF0000"/>
                </a:solidFill>
              </a:rPr>
              <a:t>Core Network &amp;</a:t>
            </a:r>
          </a:p>
          <a:p>
            <a:pPr eaLnBrk="1" hangingPunct="1"/>
            <a:r>
              <a:rPr lang="en-US" sz="1100" b="1">
                <a:solidFill>
                  <a:srgbClr val="FF0000"/>
                </a:solidFill>
              </a:rPr>
              <a:t>Terminals</a:t>
            </a:r>
          </a:p>
        </p:txBody>
      </p:sp>
      <p:sp>
        <p:nvSpPr>
          <p:cNvPr id="67604" name="TextBox 22"/>
          <p:cNvSpPr txBox="1">
            <a:spLocks noChangeArrowheads="1"/>
          </p:cNvSpPr>
          <p:nvPr/>
        </p:nvSpPr>
        <p:spPr bwMode="auto">
          <a:xfrm>
            <a:off x="1473200" y="2698750"/>
            <a:ext cx="17510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2000"/>
              <a:t>GERAN WG1</a:t>
            </a:r>
          </a:p>
          <a:p>
            <a:pPr eaLnBrk="1" hangingPunct="1"/>
            <a:r>
              <a:rPr lang="en-US" sz="1100"/>
              <a:t>Radio Aspects</a:t>
            </a:r>
          </a:p>
        </p:txBody>
      </p:sp>
      <p:sp>
        <p:nvSpPr>
          <p:cNvPr id="67605" name="TextBox 23"/>
          <p:cNvSpPr txBox="1">
            <a:spLocks noChangeArrowheads="1"/>
          </p:cNvSpPr>
          <p:nvPr/>
        </p:nvSpPr>
        <p:spPr bwMode="auto">
          <a:xfrm>
            <a:off x="1473200" y="3252788"/>
            <a:ext cx="17510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2000"/>
              <a:t>GERAN WG2</a:t>
            </a:r>
          </a:p>
          <a:p>
            <a:pPr eaLnBrk="1" hangingPunct="1"/>
            <a:r>
              <a:rPr lang="en-US" sz="1100"/>
              <a:t>Protocol Aspects</a:t>
            </a:r>
          </a:p>
        </p:txBody>
      </p:sp>
      <p:sp>
        <p:nvSpPr>
          <p:cNvPr id="67606" name="TextBox 24"/>
          <p:cNvSpPr txBox="1">
            <a:spLocks noChangeArrowheads="1"/>
          </p:cNvSpPr>
          <p:nvPr/>
        </p:nvSpPr>
        <p:spPr bwMode="auto">
          <a:xfrm>
            <a:off x="1473200" y="3806825"/>
            <a:ext cx="17510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2000"/>
              <a:t>GERAN WG3</a:t>
            </a:r>
          </a:p>
          <a:p>
            <a:pPr eaLnBrk="1" hangingPunct="1"/>
            <a:r>
              <a:rPr lang="en-US" sz="1100"/>
              <a:t>Terminal Testing</a:t>
            </a:r>
          </a:p>
        </p:txBody>
      </p:sp>
      <p:sp>
        <p:nvSpPr>
          <p:cNvPr id="67607" name="TextBox 26"/>
          <p:cNvSpPr txBox="1">
            <a:spLocks noChangeArrowheads="1"/>
          </p:cNvSpPr>
          <p:nvPr/>
        </p:nvSpPr>
        <p:spPr bwMode="auto">
          <a:xfrm>
            <a:off x="1473200" y="1774825"/>
            <a:ext cx="172085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2000" b="1" dirty="0"/>
              <a:t>TSG GERAN</a:t>
            </a:r>
          </a:p>
          <a:p>
            <a:pPr eaLnBrk="1" hangingPunct="1"/>
            <a:r>
              <a:rPr lang="en-US" sz="1100" b="1" dirty="0"/>
              <a:t>GSM EDGE Radio</a:t>
            </a:r>
          </a:p>
          <a:p>
            <a:pPr eaLnBrk="1" hangingPunct="1"/>
            <a:r>
              <a:rPr lang="en-US" sz="1100" b="1" dirty="0"/>
              <a:t>Access Network</a:t>
            </a:r>
          </a:p>
        </p:txBody>
      </p:sp>
      <p:sp>
        <p:nvSpPr>
          <p:cNvPr id="67608" name="TextBox 28"/>
          <p:cNvSpPr txBox="1">
            <a:spLocks noChangeArrowheads="1"/>
          </p:cNvSpPr>
          <p:nvPr/>
        </p:nvSpPr>
        <p:spPr bwMode="auto">
          <a:xfrm>
            <a:off x="762000" y="1219200"/>
            <a:ext cx="66505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2400" dirty="0">
                <a:latin typeface="+mn-lt"/>
              </a:rPr>
              <a:t>Technical Specifications Group (TSG) Structure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 Mode</a:t>
            </a:r>
            <a:endParaRPr lang="en-US" dirty="0"/>
          </a:p>
        </p:txBody>
      </p:sp>
      <p:sp>
        <p:nvSpPr>
          <p:cNvPr id="68611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3GPP: Proximity Services (Direct Mode) – REL 12/13</a:t>
            </a:r>
          </a:p>
          <a:p>
            <a:pPr lvl="1"/>
            <a:r>
              <a:rPr lang="en-US" dirty="0" smtClean="0"/>
              <a:t>Current progress to date for REL 12</a:t>
            </a:r>
          </a:p>
          <a:p>
            <a:pPr lvl="2"/>
            <a:r>
              <a:rPr lang="en-US" dirty="0" smtClean="0"/>
              <a:t>Communications</a:t>
            </a:r>
          </a:p>
          <a:p>
            <a:pPr lvl="3"/>
            <a:r>
              <a:rPr lang="en-US" dirty="0" smtClean="0"/>
              <a:t>In and out of network included</a:t>
            </a:r>
          </a:p>
          <a:p>
            <a:pPr lvl="2"/>
            <a:r>
              <a:rPr lang="en-US" dirty="0" smtClean="0"/>
              <a:t>Discovery</a:t>
            </a:r>
          </a:p>
          <a:p>
            <a:pPr lvl="3"/>
            <a:r>
              <a:rPr lang="en-US" dirty="0" smtClean="0"/>
              <a:t>In network only included</a:t>
            </a:r>
          </a:p>
          <a:p>
            <a:pPr lvl="2"/>
            <a:r>
              <a:rPr lang="en-US" dirty="0" smtClean="0"/>
              <a:t>Relaying</a:t>
            </a:r>
          </a:p>
          <a:p>
            <a:pPr lvl="3"/>
            <a:r>
              <a:rPr lang="en-US" dirty="0" err="1" smtClean="0"/>
              <a:t>Ue</a:t>
            </a:r>
            <a:r>
              <a:rPr lang="en-US" dirty="0" smtClean="0"/>
              <a:t>-to-</a:t>
            </a:r>
            <a:r>
              <a:rPr lang="en-US" dirty="0" err="1" smtClean="0"/>
              <a:t>Ue</a:t>
            </a:r>
            <a:r>
              <a:rPr lang="en-US" dirty="0" smtClean="0"/>
              <a:t> and </a:t>
            </a:r>
            <a:r>
              <a:rPr lang="en-US" dirty="0" err="1" smtClean="0"/>
              <a:t>Ue</a:t>
            </a:r>
            <a:r>
              <a:rPr lang="en-US" dirty="0" smtClean="0"/>
              <a:t>-to-Network not included</a:t>
            </a:r>
          </a:p>
          <a:p>
            <a:pPr lvl="1"/>
            <a:r>
              <a:rPr lang="en-US" dirty="0" smtClean="0"/>
              <a:t>Next steps</a:t>
            </a:r>
          </a:p>
          <a:p>
            <a:pPr lvl="2"/>
            <a:r>
              <a:rPr lang="en-US" dirty="0" smtClean="0"/>
              <a:t>REL 13 work to include REL 12 unaddressed work </a:t>
            </a:r>
          </a:p>
          <a:p>
            <a:pPr lvl="2"/>
            <a:r>
              <a:rPr lang="en-US" dirty="0" smtClean="0"/>
              <a:t>Looking at adding priority to LTE direct mode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Efficiency</a:t>
            </a:r>
            <a:endParaRPr lang="en-US" dirty="0"/>
          </a:p>
        </p:txBody>
      </p:sp>
      <p:sp>
        <p:nvSpPr>
          <p:cNvPr id="696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3GPP: Group Efficiency (Group communications) – REL 12/13</a:t>
            </a:r>
          </a:p>
          <a:p>
            <a:pPr lvl="1"/>
            <a:r>
              <a:rPr lang="en-US" dirty="0" smtClean="0"/>
              <a:t>Current progress to date</a:t>
            </a:r>
          </a:p>
          <a:p>
            <a:pPr lvl="2"/>
            <a:r>
              <a:rPr lang="en-US" dirty="0" smtClean="0"/>
              <a:t>Normative, standards track</a:t>
            </a:r>
          </a:p>
          <a:p>
            <a:pPr lvl="1"/>
            <a:r>
              <a:rPr lang="en-US" dirty="0" smtClean="0"/>
              <a:t>Next steps</a:t>
            </a:r>
          </a:p>
          <a:p>
            <a:pPr lvl="2"/>
            <a:r>
              <a:rPr lang="en-US" dirty="0" smtClean="0"/>
              <a:t>Group Management back for REL 13</a:t>
            </a:r>
          </a:p>
          <a:p>
            <a:pPr lvl="2"/>
            <a:r>
              <a:rPr lang="en-US" dirty="0" smtClean="0"/>
              <a:t>Determine potential to test </a:t>
            </a:r>
            <a:r>
              <a:rPr lang="en-US" dirty="0" err="1" smtClean="0"/>
              <a:t>eMBMS</a:t>
            </a:r>
            <a:r>
              <a:rPr lang="en-US" dirty="0" smtClean="0"/>
              <a:t> in laboratory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PTT</a:t>
            </a:r>
            <a:endParaRPr lang="en-US" dirty="0"/>
          </a:p>
        </p:txBody>
      </p:sp>
      <p:sp>
        <p:nvSpPr>
          <p:cNvPr id="706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3GPP: MC PTT – REL 13</a:t>
            </a:r>
          </a:p>
          <a:p>
            <a:pPr lvl="1"/>
            <a:r>
              <a:rPr lang="en-US" dirty="0" smtClean="0"/>
              <a:t>Current progress to date</a:t>
            </a:r>
          </a:p>
          <a:p>
            <a:pPr lvl="2"/>
            <a:r>
              <a:rPr lang="en-US" dirty="0" smtClean="0"/>
              <a:t>Normative, standards track</a:t>
            </a:r>
          </a:p>
          <a:p>
            <a:pPr lvl="2"/>
            <a:r>
              <a:rPr lang="en-US" dirty="0" smtClean="0"/>
              <a:t>Stage 1</a:t>
            </a:r>
          </a:p>
          <a:p>
            <a:pPr lvl="3"/>
            <a:r>
              <a:rPr lang="en-US" dirty="0" smtClean="0"/>
              <a:t>In progress at 60 percent completion</a:t>
            </a:r>
          </a:p>
          <a:p>
            <a:pPr lvl="4"/>
            <a:r>
              <a:rPr lang="en-US" dirty="0" smtClean="0"/>
              <a:t>Note that there was objection to rapporteur estimation of 60 percent</a:t>
            </a:r>
          </a:p>
          <a:p>
            <a:pPr lvl="3"/>
            <a:r>
              <a:rPr lang="en-US" dirty="0" smtClean="0"/>
              <a:t>Large unknown with OMA and TCCE requirements</a:t>
            </a:r>
          </a:p>
          <a:p>
            <a:pPr lvl="2"/>
            <a:r>
              <a:rPr lang="en-US" dirty="0" smtClean="0"/>
              <a:t>Stage 2</a:t>
            </a:r>
          </a:p>
          <a:p>
            <a:pPr lvl="3"/>
            <a:r>
              <a:rPr lang="en-US" dirty="0" smtClean="0"/>
              <a:t>Began two weeks ago, largely informative discussion</a:t>
            </a:r>
          </a:p>
          <a:p>
            <a:pPr lvl="3"/>
            <a:r>
              <a:rPr lang="en-US" dirty="0" smtClean="0"/>
              <a:t>No formal approval of WID (June SA Plenary)</a:t>
            </a:r>
          </a:p>
          <a:p>
            <a:pPr lvl="3"/>
            <a:r>
              <a:rPr lang="en-US" dirty="0" smtClean="0"/>
              <a:t>Potential contention regarding where to standardize PTT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Standards Summary</a:t>
            </a:r>
            <a:endParaRPr lang="en-US" dirty="0"/>
          </a:p>
        </p:txBody>
      </p:sp>
      <p:sp>
        <p:nvSpPr>
          <p:cNvPr id="716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we have learned</a:t>
            </a:r>
          </a:p>
          <a:p>
            <a:pPr lvl="1"/>
            <a:r>
              <a:rPr lang="en-US" dirty="0" smtClean="0"/>
              <a:t>Public safety LTE  is a global market</a:t>
            </a:r>
          </a:p>
          <a:p>
            <a:pPr lvl="2"/>
            <a:r>
              <a:rPr lang="en-US" dirty="0" smtClean="0"/>
              <a:t>We have worked closely with:</a:t>
            </a:r>
          </a:p>
          <a:p>
            <a:pPr lvl="3"/>
            <a:r>
              <a:rPr lang="en-US" dirty="0" smtClean="0"/>
              <a:t>TETRA CCA</a:t>
            </a:r>
          </a:p>
          <a:p>
            <a:pPr lvl="3"/>
            <a:r>
              <a:rPr lang="en-US" dirty="0" smtClean="0"/>
              <a:t>APCO Global Alliance</a:t>
            </a:r>
          </a:p>
          <a:p>
            <a:pPr lvl="4"/>
            <a:r>
              <a:rPr lang="en-US" dirty="0" smtClean="0"/>
              <a:t>In particular USA, Australia, Canada, and Britain</a:t>
            </a:r>
          </a:p>
          <a:p>
            <a:pPr lvl="3"/>
            <a:r>
              <a:rPr lang="en-US" dirty="0" smtClean="0"/>
              <a:t>Canadian Government and Canadian Interoperability Technology Interest Group (CITIG) </a:t>
            </a:r>
          </a:p>
          <a:p>
            <a:pPr lvl="2"/>
            <a:r>
              <a:rPr lang="en-US" dirty="0" smtClean="0"/>
              <a:t>We have been successful because of the global partnerships</a:t>
            </a:r>
          </a:p>
          <a:p>
            <a:pPr lvl="1"/>
            <a:r>
              <a:rPr lang="en-US" dirty="0" smtClean="0"/>
              <a:t>Each effort requires different partners depending on varied business interests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Standards Event Calendar 2014</a:t>
            </a:r>
            <a:endParaRPr lang="en-US" dirty="0"/>
          </a:p>
        </p:txBody>
      </p:sp>
      <p:sp>
        <p:nvSpPr>
          <p:cNvPr id="727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Events:</a:t>
            </a:r>
          </a:p>
          <a:p>
            <a:pPr lvl="1"/>
            <a:r>
              <a:rPr lang="en-US" dirty="0" smtClean="0"/>
              <a:t>[3GPP] SA1 Working Group – May 2014 – Sapporo</a:t>
            </a:r>
          </a:p>
          <a:p>
            <a:pPr lvl="2"/>
            <a:r>
              <a:rPr lang="en-US" dirty="0" smtClean="0"/>
              <a:t>MC PTT week of May 12, critical meeting for progress, REL 13 starts for </a:t>
            </a:r>
            <a:r>
              <a:rPr lang="en-US" dirty="0" err="1" smtClean="0"/>
              <a:t>PRoSe</a:t>
            </a:r>
            <a:r>
              <a:rPr lang="en-US" dirty="0" smtClean="0"/>
              <a:t> and GCSE_LTE</a:t>
            </a:r>
          </a:p>
          <a:p>
            <a:pPr lvl="1"/>
            <a:r>
              <a:rPr lang="en-US" dirty="0" smtClean="0"/>
              <a:t>[3GPP] SA3 Working Group – May 2014 – Sapporo</a:t>
            </a:r>
          </a:p>
          <a:p>
            <a:pPr lvl="2"/>
            <a:r>
              <a:rPr lang="en-US" dirty="0" smtClean="0"/>
              <a:t>Security aspects for </a:t>
            </a:r>
            <a:r>
              <a:rPr lang="en-US" dirty="0" err="1" smtClean="0"/>
              <a:t>PRoSe</a:t>
            </a:r>
            <a:r>
              <a:rPr lang="en-US" dirty="0" smtClean="0"/>
              <a:t> and GCSE_LTE</a:t>
            </a:r>
          </a:p>
          <a:p>
            <a:pPr lvl="1"/>
            <a:r>
              <a:rPr lang="en-US" dirty="0" smtClean="0"/>
              <a:t>[3GPP] SA2 Working Group – May 2014 – Phoenix</a:t>
            </a:r>
          </a:p>
          <a:p>
            <a:pPr lvl="2"/>
            <a:r>
              <a:rPr lang="en-US" dirty="0" smtClean="0"/>
              <a:t>Working begins on MC PTT, along with continued discussions for REL 13 </a:t>
            </a:r>
            <a:r>
              <a:rPr lang="en-US" dirty="0" err="1" smtClean="0"/>
              <a:t>PRoSe</a:t>
            </a:r>
            <a:r>
              <a:rPr lang="en-US" dirty="0" smtClean="0"/>
              <a:t> and GSCE_LTE</a:t>
            </a:r>
          </a:p>
          <a:p>
            <a:pPr lvl="1"/>
            <a:r>
              <a:rPr lang="en-US" dirty="0" smtClean="0"/>
              <a:t>[3GPP] RAN1 &amp; RAN2 Working Groups – May 2014 – Seoul</a:t>
            </a:r>
          </a:p>
          <a:p>
            <a:pPr lvl="2"/>
            <a:r>
              <a:rPr lang="en-US" dirty="0" smtClean="0"/>
              <a:t>Continued standardization of </a:t>
            </a:r>
            <a:r>
              <a:rPr lang="en-US" dirty="0" err="1" smtClean="0"/>
              <a:t>ProSe</a:t>
            </a:r>
            <a:endParaRPr lang="en-US" dirty="0" smtClean="0"/>
          </a:p>
          <a:p>
            <a:pPr lvl="1"/>
            <a:r>
              <a:rPr lang="en-US" dirty="0" smtClean="0"/>
              <a:t>[3GPP] RAN &amp; SA Plenary – June 2014 – Sophia </a:t>
            </a:r>
            <a:r>
              <a:rPr lang="en-US" dirty="0" err="1" smtClean="0"/>
              <a:t>Antipolis</a:t>
            </a:r>
            <a:endParaRPr lang="en-US" dirty="0" smtClean="0"/>
          </a:p>
          <a:p>
            <a:pPr lvl="2"/>
            <a:r>
              <a:rPr lang="en-US" dirty="0" smtClean="0"/>
              <a:t>Discussion about changes, if any, to the standardization of MC PTT across 3GPP, OMA, and ETSI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Broadband Requirements Update</a:t>
            </a:r>
            <a:endParaRPr lang="en-US" dirty="0"/>
          </a:p>
        </p:txBody>
      </p:sp>
      <p:sp>
        <p:nvSpPr>
          <p:cNvPr id="737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Question and Answer</a:t>
            </a:r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Topical Presentation</a:t>
            </a:r>
            <a:endParaRPr lang="en-US" dirty="0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Integrated Justice Information Systems (IJIS) Institute</a:t>
            </a:r>
          </a:p>
          <a:p>
            <a:pPr lvl="1"/>
            <a:r>
              <a:rPr lang="en-US" altLang="en-US" smtClean="0"/>
              <a:t>Ashwini Jarral, Director of Operations </a:t>
            </a:r>
          </a:p>
          <a:p>
            <a:pPr lvl="1"/>
            <a:endParaRPr lang="en-US" altLang="en-US" smtClean="0"/>
          </a:p>
          <a:p>
            <a:pPr lvl="1"/>
            <a:endParaRPr lang="en-US" altLang="en-US" smtClean="0"/>
          </a:p>
          <a:p>
            <a:pPr lvl="1"/>
            <a:endParaRPr lang="en-US" altLang="en-US" smtClean="0"/>
          </a:p>
          <a:p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Radio Programming Compatibility Requirements Working Group Update</a:t>
            </a:r>
            <a:endParaRPr lang="en-US" dirty="0"/>
          </a:p>
        </p:txBody>
      </p:sp>
      <p:sp>
        <p:nvSpPr>
          <p:cNvPr id="7475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Co-Chairs</a:t>
            </a:r>
            <a:br>
              <a:rPr lang="en-US" dirty="0" smtClean="0"/>
            </a:br>
            <a:r>
              <a:rPr lang="en-US" dirty="0" smtClean="0"/>
              <a:t>Tom </a:t>
            </a:r>
            <a:r>
              <a:rPr lang="en-US" dirty="0" err="1" smtClean="0"/>
              <a:t>Sorley</a:t>
            </a:r>
            <a:r>
              <a:rPr lang="en-US" dirty="0" smtClean="0"/>
              <a:t> &amp; Pam </a:t>
            </a:r>
            <a:r>
              <a:rPr lang="en-US" dirty="0" err="1" smtClean="0"/>
              <a:t>Montanari</a:t>
            </a:r>
            <a:endParaRPr lang="en-US" dirty="0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MS PGothic" charset="0"/>
              </a:rPr>
              <a:t>PAM Tool </a:t>
            </a:r>
          </a:p>
        </p:txBody>
      </p:sp>
      <p:sp>
        <p:nvSpPr>
          <p:cNvPr id="819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MS PGothic" charset="0"/>
              </a:rPr>
              <a:t>Current State</a:t>
            </a:r>
          </a:p>
          <a:p>
            <a:pPr lvl="1"/>
            <a:r>
              <a:rPr lang="en-US" dirty="0">
                <a:latin typeface="Arial" charset="0"/>
                <a:ea typeface="MS PGothic" charset="0"/>
              </a:rPr>
              <a:t>BETA release A1 available, </a:t>
            </a:r>
            <a:r>
              <a:rPr lang="en-US" dirty="0">
                <a:latin typeface="Arial" charset="0"/>
                <a:ea typeface="MS PGothic" charset="0"/>
                <a:hlinkClick r:id="rId2"/>
              </a:rPr>
              <a:t>www.npstc.org/</a:t>
            </a:r>
            <a:r>
              <a:rPr lang="en-US" dirty="0" smtClean="0">
                <a:latin typeface="Arial" charset="0"/>
                <a:ea typeface="MS PGothic" charset="0"/>
                <a:hlinkClick r:id="rId2"/>
              </a:rPr>
              <a:t>radioPCR.org</a:t>
            </a:r>
            <a:endParaRPr lang="en-US" dirty="0" smtClean="0">
              <a:latin typeface="Arial" charset="0"/>
              <a:ea typeface="MS PGothic" charset="0"/>
            </a:endParaRP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Arial" charset="0"/>
                <a:ea typeface="MS PGothic" charset="0"/>
              </a:rPr>
              <a:t>Version A2 will be released after this week’s meeting</a:t>
            </a:r>
            <a:endParaRPr lang="en-US" dirty="0">
              <a:solidFill>
                <a:srgbClr val="000000"/>
              </a:solidFill>
              <a:latin typeface="Arial" charset="0"/>
              <a:ea typeface="MS PGothic" charset="0"/>
            </a:endParaRPr>
          </a:p>
          <a:p>
            <a:pPr lvl="1"/>
            <a:r>
              <a:rPr lang="en-US" dirty="0">
                <a:latin typeface="Arial" charset="0"/>
                <a:ea typeface="MS PGothic" charset="0"/>
              </a:rPr>
              <a:t>Raw Data Set, defined and locked to allow vendors to start development and implementation of export/import capabilities in vendor programming software</a:t>
            </a:r>
          </a:p>
          <a:p>
            <a:pPr lvl="1"/>
            <a:r>
              <a:rPr lang="en-US" dirty="0">
                <a:latin typeface="Arial" charset="0"/>
                <a:ea typeface="MS PGothic" charset="0"/>
              </a:rPr>
              <a:t>Manual data entry </a:t>
            </a:r>
          </a:p>
          <a:p>
            <a:pPr lvl="1"/>
            <a:r>
              <a:rPr lang="en-US" dirty="0">
                <a:latin typeface="Arial" charset="0"/>
                <a:ea typeface="MS PGothic" charset="0"/>
              </a:rPr>
              <a:t>Support for Conventional Analog, Conventional P25 and P25 </a:t>
            </a:r>
            <a:r>
              <a:rPr lang="en-US" dirty="0" err="1">
                <a:latin typeface="Arial" charset="0"/>
                <a:ea typeface="MS PGothic" charset="0"/>
              </a:rPr>
              <a:t>Trunking</a:t>
            </a:r>
            <a:r>
              <a:rPr lang="en-US" dirty="0">
                <a:latin typeface="Arial" charset="0"/>
                <a:ea typeface="MS PGothic" charset="0"/>
              </a:rPr>
              <a:t> (Phase 1 and 2)</a:t>
            </a:r>
          </a:p>
          <a:p>
            <a:pPr lvl="1"/>
            <a:r>
              <a:rPr lang="en-US" dirty="0">
                <a:latin typeface="Arial" charset="0"/>
                <a:ea typeface="MS PGothic" charset="0"/>
              </a:rPr>
              <a:t>Multi-vendor cross reference of terms for programming </a:t>
            </a:r>
            <a:r>
              <a:rPr lang="en-US" dirty="0" smtClean="0">
                <a:latin typeface="Arial" charset="0"/>
                <a:ea typeface="MS PGothic" charset="0"/>
              </a:rPr>
              <a:t>fields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Arial" charset="0"/>
                <a:ea typeface="MS PGothic" charset="0"/>
              </a:rPr>
              <a:t>Updated Manufacturers conversion information and added Midland to manufacturers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Arial" charset="0"/>
                <a:ea typeface="MS PGothic" charset="0"/>
              </a:rPr>
              <a:t>Scheduled to provide an overview and Demo at APCO</a:t>
            </a:r>
            <a:endParaRPr lang="en-US" dirty="0">
              <a:solidFill>
                <a:srgbClr val="000000"/>
              </a:solidFill>
              <a:latin typeface="Arial" charset="0"/>
              <a:ea typeface="MS PGothic" charset="0"/>
            </a:endParaRPr>
          </a:p>
          <a:p>
            <a:pPr lvl="1"/>
            <a:endParaRPr lang="en-US" dirty="0">
              <a:latin typeface="Arial" charset="0"/>
              <a:ea typeface="MS PGothic" charset="0"/>
            </a:endParaRPr>
          </a:p>
          <a:p>
            <a:pPr lvl="1"/>
            <a:endParaRPr lang="en-US" dirty="0">
              <a:latin typeface="Arial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470942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MS PGothic" charset="0"/>
              </a:rPr>
              <a:t>PAM Tool</a:t>
            </a:r>
          </a:p>
        </p:txBody>
      </p:sp>
      <p:sp>
        <p:nvSpPr>
          <p:cNvPr id="921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MS PGothic" charset="0"/>
              </a:rPr>
              <a:t>Next </a:t>
            </a:r>
            <a:r>
              <a:rPr lang="en-US" dirty="0" smtClean="0">
                <a:latin typeface="Arial" charset="0"/>
                <a:ea typeface="MS PGothic" charset="0"/>
              </a:rPr>
              <a:t>Steps</a:t>
            </a:r>
            <a:endParaRPr lang="en-US" dirty="0">
              <a:latin typeface="Arial" charset="0"/>
              <a:ea typeface="MS PGothic" charset="0"/>
            </a:endParaRPr>
          </a:p>
          <a:p>
            <a:pPr lvl="1"/>
            <a:r>
              <a:rPr lang="en-US" dirty="0">
                <a:solidFill>
                  <a:srgbClr val="000000"/>
                </a:solidFill>
                <a:latin typeface="Arial" charset="0"/>
                <a:ea typeface="MS PGothic" charset="0"/>
              </a:rPr>
              <a:t>Incorporation of NIFOG (As a whole and by frequency band Low, VHF, UHF Lo/Mid/Hi, 700, 800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ea typeface="MS PGothic" charset="0"/>
              </a:rPr>
              <a:t>)</a:t>
            </a:r>
          </a:p>
          <a:p>
            <a:pPr lvl="1"/>
            <a:r>
              <a:rPr lang="en-US" dirty="0">
                <a:latin typeface="Arial" charset="0"/>
                <a:ea typeface="MS PGothic" charset="0"/>
              </a:rPr>
              <a:t>Finish User Interface Tab to allow easy viewing of single channel/system/talk group</a:t>
            </a:r>
            <a:endParaRPr lang="en-US" dirty="0">
              <a:solidFill>
                <a:srgbClr val="008000"/>
              </a:solidFill>
              <a:latin typeface="Arial" charset="0"/>
              <a:ea typeface="MS PGothic" charset="0"/>
            </a:endParaRPr>
          </a:p>
          <a:p>
            <a:pPr lvl="1"/>
            <a:r>
              <a:rPr lang="en-US" dirty="0">
                <a:latin typeface="Arial" charset="0"/>
                <a:ea typeface="MS PGothic" charset="0"/>
              </a:rPr>
              <a:t>Integration of IC205 and IC217 into tool</a:t>
            </a:r>
          </a:p>
          <a:p>
            <a:pPr lvl="1"/>
            <a:r>
              <a:rPr lang="en-US" dirty="0">
                <a:latin typeface="Arial" charset="0"/>
                <a:ea typeface="MS PGothic" charset="0"/>
              </a:rPr>
              <a:t>Integration into NWCG and All Hazards COML/COMT curriculum and training</a:t>
            </a:r>
          </a:p>
          <a:p>
            <a:pPr lvl="1"/>
            <a:r>
              <a:rPr lang="en-US" dirty="0">
                <a:latin typeface="Arial" charset="0"/>
                <a:ea typeface="MS PGothic" charset="0"/>
              </a:rPr>
              <a:t>Integration into CASM </a:t>
            </a:r>
            <a:endParaRPr lang="en-US" dirty="0" smtClean="0">
              <a:latin typeface="Arial" charset="0"/>
              <a:ea typeface="MS PGothic" charset="0"/>
            </a:endParaRP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Arial" charset="0"/>
                <a:ea typeface="MS PGothic" charset="0"/>
              </a:rPr>
              <a:t>Identify a Single Point of Contact for each Manufacturer</a:t>
            </a:r>
            <a:endParaRPr lang="en-US" dirty="0">
              <a:solidFill>
                <a:srgbClr val="000000"/>
              </a:solidFill>
              <a:latin typeface="Arial" charset="0"/>
              <a:ea typeface="MS PGothic" charset="0"/>
            </a:endParaRPr>
          </a:p>
          <a:p>
            <a:r>
              <a:rPr lang="en-US" dirty="0">
                <a:latin typeface="Arial" charset="0"/>
                <a:ea typeface="MS PGothic" charset="0"/>
              </a:rPr>
              <a:t>Long Term Goal</a:t>
            </a:r>
          </a:p>
          <a:p>
            <a:pPr lvl="1"/>
            <a:r>
              <a:rPr lang="en-US" dirty="0">
                <a:latin typeface="Arial" charset="0"/>
                <a:ea typeface="MS PGothic" charset="0"/>
              </a:rPr>
              <a:t>Integration into OEC programs and offerings where it can be maintained and updated</a:t>
            </a:r>
          </a:p>
          <a:p>
            <a:pPr lvl="1"/>
            <a:endParaRPr lang="en-US" dirty="0">
              <a:latin typeface="Arial" charset="0"/>
              <a:ea typeface="MS PGothic" charset="0"/>
            </a:endParaRPr>
          </a:p>
          <a:p>
            <a:endParaRPr lang="en-US" dirty="0">
              <a:latin typeface="Arial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2882305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MS PGothic" charset="0"/>
              </a:rPr>
              <a:t>PAM Tool</a:t>
            </a:r>
          </a:p>
        </p:txBody>
      </p:sp>
      <p:sp>
        <p:nvSpPr>
          <p:cNvPr id="1024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MS PGothic" charset="0"/>
              </a:rPr>
              <a:t>User Participation </a:t>
            </a:r>
          </a:p>
          <a:p>
            <a:pPr lvl="1"/>
            <a:r>
              <a:rPr lang="en-US">
                <a:latin typeface="Arial" charset="0"/>
                <a:ea typeface="MS PGothic" charset="0"/>
              </a:rPr>
              <a:t>Download the Tool and start to use it.</a:t>
            </a:r>
          </a:p>
          <a:p>
            <a:pPr lvl="1"/>
            <a:r>
              <a:rPr lang="en-US">
                <a:latin typeface="Arial" charset="0"/>
                <a:ea typeface="MS PGothic" charset="0"/>
              </a:rPr>
              <a:t>Pre-populate the Tool for local and regional area similar to IC217</a:t>
            </a:r>
          </a:p>
          <a:p>
            <a:pPr lvl="1"/>
            <a:r>
              <a:rPr lang="en-US">
                <a:latin typeface="Arial" charset="0"/>
                <a:ea typeface="MS PGothic" charset="0"/>
              </a:rPr>
              <a:t>Regularly use tool in response and with programming software</a:t>
            </a:r>
          </a:p>
          <a:p>
            <a:r>
              <a:rPr lang="en-US">
                <a:latin typeface="Arial" charset="0"/>
                <a:ea typeface="MS PGothic" charset="0"/>
              </a:rPr>
              <a:t>User Goal</a:t>
            </a:r>
          </a:p>
          <a:p>
            <a:pPr lvl="1"/>
            <a:r>
              <a:rPr lang="en-US">
                <a:latin typeface="Arial" charset="0"/>
                <a:ea typeface="MS PGothic" charset="0"/>
              </a:rPr>
              <a:t>Pam Tool to become an integrated part of user’s day-to-day interoperability toolbox like the NIFOG, TICP and CASM </a:t>
            </a:r>
          </a:p>
          <a:p>
            <a:pPr lvl="1"/>
            <a:endParaRPr lang="en-US">
              <a:latin typeface="Arial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0445090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MS PGothic" charset="0"/>
              </a:rPr>
              <a:t>PAM Tool</a:t>
            </a:r>
          </a:p>
        </p:txBody>
      </p:sp>
      <p:sp>
        <p:nvSpPr>
          <p:cNvPr id="1126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MS PGothic" charset="0"/>
              </a:rPr>
              <a:t>Manufacturer Participation and Goals</a:t>
            </a:r>
          </a:p>
          <a:p>
            <a:pPr lvl="1"/>
            <a:r>
              <a:rPr lang="en-US">
                <a:latin typeface="Arial" charset="0"/>
                <a:ea typeface="MS PGothic" charset="0"/>
              </a:rPr>
              <a:t>Tool designed to allow user interface to change and grow without raw data set changing.  </a:t>
            </a:r>
          </a:p>
          <a:p>
            <a:pPr lvl="2"/>
            <a:r>
              <a:rPr lang="en-US" i="1">
                <a:latin typeface="Arial" charset="0"/>
                <a:ea typeface="MS PGothic" charset="0"/>
              </a:rPr>
              <a:t>Public safety needs vendors to move forward with development and implementation of export/import to the Tool from vendor software</a:t>
            </a:r>
            <a:r>
              <a:rPr lang="en-US">
                <a:latin typeface="Arial" charset="0"/>
                <a:ea typeface="MS PGothic" charset="0"/>
              </a:rPr>
              <a:t>.</a:t>
            </a:r>
            <a:endParaRPr lang="en-US" u="sng">
              <a:latin typeface="Arial" charset="0"/>
              <a:ea typeface="MS PGothic" charset="0"/>
            </a:endParaRPr>
          </a:p>
          <a:p>
            <a:pPr lvl="1"/>
            <a:r>
              <a:rPr lang="en-US">
                <a:latin typeface="Arial" charset="0"/>
                <a:ea typeface="MS PGothic" charset="0"/>
              </a:rPr>
              <a:t>No proprietary vendor information needs to be released</a:t>
            </a:r>
          </a:p>
          <a:p>
            <a:pPr lvl="1"/>
            <a:r>
              <a:rPr lang="en-US">
                <a:latin typeface="Arial" charset="0"/>
                <a:ea typeface="MS PGothic" charset="0"/>
              </a:rPr>
              <a:t>As new features (DMR/NXDN/IDAS/future P25) are included the current raw data set will </a:t>
            </a:r>
            <a:r>
              <a:rPr lang="en-US" i="1">
                <a:latin typeface="Arial" charset="0"/>
                <a:ea typeface="MS PGothic" charset="0"/>
              </a:rPr>
              <a:t>not</a:t>
            </a:r>
            <a:r>
              <a:rPr lang="en-US">
                <a:latin typeface="Arial" charset="0"/>
                <a:ea typeface="MS PGothic" charset="0"/>
              </a:rPr>
              <a:t> be affected</a:t>
            </a:r>
          </a:p>
          <a:p>
            <a:endParaRPr lang="en-US">
              <a:latin typeface="Arial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3422707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MS PGothic" charset="0"/>
              </a:rPr>
              <a:t>PAM Tool</a:t>
            </a:r>
          </a:p>
        </p:txBody>
      </p:sp>
      <p:sp>
        <p:nvSpPr>
          <p:cNvPr id="1229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MS PGothic" charset="0"/>
              </a:rPr>
              <a:t>Development Assistance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Arial" charset="0"/>
                <a:ea typeface="MS PGothic" charset="0"/>
              </a:rPr>
              <a:t>Automation of single channel/system/talk group tab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Arial" charset="0"/>
                <a:ea typeface="MS PGothic" charset="0"/>
              </a:rPr>
              <a:t>Automation of NIFOG integration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Arial" charset="0"/>
                <a:ea typeface="MS PGothic" charset="0"/>
              </a:rPr>
              <a:t>Automation of IC205/IC217 integration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Arial" charset="0"/>
                <a:ea typeface="MS PGothic" charset="0"/>
              </a:rPr>
              <a:t>Integration into All Hazards COML/COMT curriculum and training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Arial" charset="0"/>
                <a:ea typeface="MS PGothic" charset="0"/>
              </a:rPr>
              <a:t>Integration in to CASM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Arial" charset="0"/>
                <a:ea typeface="MS PGothic" charset="0"/>
              </a:rPr>
              <a:t>Event / Response Demos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Arial" charset="0"/>
                <a:ea typeface="MS PGothic" charset="0"/>
              </a:rPr>
              <a:t>Conference Demos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Arial" charset="0"/>
                <a:ea typeface="MS PGothic" charset="0"/>
              </a:rPr>
              <a:t>User Training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Arial" charset="0"/>
                <a:ea typeface="MS PGothic" charset="0"/>
              </a:rPr>
              <a:t>Distribution – Responder Toolkit</a:t>
            </a:r>
          </a:p>
          <a:p>
            <a:pPr lvl="2"/>
            <a:r>
              <a:rPr lang="en-US" dirty="0">
                <a:solidFill>
                  <a:srgbClr val="000000"/>
                </a:solidFill>
                <a:latin typeface="Arial" charset="0"/>
                <a:ea typeface="MS PGothic" charset="0"/>
              </a:rPr>
              <a:t>Tool for download on Public Safety Tools websit</a:t>
            </a:r>
            <a:r>
              <a:rPr lang="en-US" dirty="0">
                <a:latin typeface="Arial" charset="0"/>
                <a:ea typeface="MS PGothic" charset="0"/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1686691462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Interoperability Discussion</a:t>
            </a:r>
            <a:endParaRPr lang="en-US" dirty="0"/>
          </a:p>
        </p:txBody>
      </p:sp>
      <p:sp>
        <p:nvSpPr>
          <p:cNvPr id="7987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John </a:t>
            </a:r>
            <a:r>
              <a:rPr lang="en-US" dirty="0" err="1" smtClean="0"/>
              <a:t>Lenihan</a:t>
            </a:r>
            <a:r>
              <a:rPr lang="en-US" dirty="0" smtClean="0"/>
              <a:t>, Chair &amp; </a:t>
            </a:r>
          </a:p>
          <a:p>
            <a:r>
              <a:rPr lang="en-US" dirty="0" smtClean="0"/>
              <a:t>Pam </a:t>
            </a:r>
            <a:r>
              <a:rPr lang="en-US" dirty="0" err="1" smtClean="0"/>
              <a:t>Montanari</a:t>
            </a:r>
            <a:r>
              <a:rPr lang="en-US" dirty="0" smtClean="0"/>
              <a:t>, Vice Chair</a:t>
            </a:r>
            <a:endParaRPr lang="en-US" dirty="0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Interoperability Discussion</a:t>
            </a:r>
            <a:endParaRPr lang="en-US" dirty="0"/>
          </a:p>
        </p:txBody>
      </p:sp>
      <p:sp>
        <p:nvSpPr>
          <p:cNvPr id="81923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Common Channel Naming – Don Root, Chair</a:t>
            </a:r>
          </a:p>
          <a:p>
            <a:pPr lvl="1"/>
            <a:r>
              <a:rPr lang="en-US" dirty="0" smtClean="0"/>
              <a:t>Initiatives</a:t>
            </a:r>
          </a:p>
          <a:p>
            <a:pPr lvl="2"/>
            <a:r>
              <a:rPr lang="en-US" dirty="0" smtClean="0"/>
              <a:t>700 MHz nationwide interoperability channels</a:t>
            </a:r>
          </a:p>
          <a:p>
            <a:pPr lvl="3"/>
            <a:r>
              <a:rPr lang="en-US" dirty="0" smtClean="0"/>
              <a:t>32 I/O frequency pairs with 8 Air to Ground pairs</a:t>
            </a:r>
          </a:p>
          <a:p>
            <a:pPr lvl="3"/>
            <a:r>
              <a:rPr lang="en-US" dirty="0" smtClean="0"/>
              <a:t>Analog Itinerant Channel Naming</a:t>
            </a:r>
          </a:p>
          <a:p>
            <a:pPr lvl="3"/>
            <a:r>
              <a:rPr lang="en-US" dirty="0" smtClean="0"/>
              <a:t>Awaiting FCC action on additional 700 MHz clean up and channel identification</a:t>
            </a:r>
          </a:p>
          <a:p>
            <a:pPr lvl="2"/>
            <a:r>
              <a:rPr lang="en-US" dirty="0" smtClean="0"/>
              <a:t>Statewide Channel Naming Best Practices</a:t>
            </a:r>
          </a:p>
          <a:p>
            <a:pPr lvl="3"/>
            <a:r>
              <a:rPr lang="en-US" dirty="0" smtClean="0"/>
              <a:t>Recommended naming convention for use with statewide interoperability frequencies.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Interoperability Discussions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Emergency Medical Services Working Group– Barry Luke, Support Office</a:t>
            </a:r>
          </a:p>
          <a:p>
            <a:pPr lvl="1"/>
            <a:r>
              <a:rPr lang="en-US" dirty="0" smtClean="0"/>
              <a:t>EMS Broadband Applications List was approved by NPSTC in November 2013 and transmitted to the </a:t>
            </a:r>
            <a:r>
              <a:rPr lang="en-US" dirty="0" err="1" smtClean="0"/>
              <a:t>FirstNet</a:t>
            </a:r>
            <a:r>
              <a:rPr lang="en-US" dirty="0" smtClean="0"/>
              <a:t> PSAC.</a:t>
            </a:r>
          </a:p>
          <a:p>
            <a:pPr lvl="1"/>
            <a:r>
              <a:rPr lang="en-US" dirty="0" smtClean="0"/>
              <a:t>EMS WG also reviewed the law enforcement and fire/rescue applications list and assisted in combining the PSAC and NPSTC lists.  That review was completed in May.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EMS WG Update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Currently using the working group for feedback on Local Control issues.</a:t>
            </a:r>
          </a:p>
          <a:p>
            <a:pPr lvl="1"/>
            <a:r>
              <a:rPr lang="en-US" dirty="0" smtClean="0"/>
              <a:t>Local Control tutorial was provided on June 9th covering basic Priority </a:t>
            </a:r>
            <a:r>
              <a:rPr lang="en-US" dirty="0" err="1" smtClean="0"/>
              <a:t>QoS</a:t>
            </a:r>
            <a:r>
              <a:rPr lang="en-US" dirty="0" smtClean="0"/>
              <a:t> issues and introducing several scenarios</a:t>
            </a:r>
          </a:p>
          <a:p>
            <a:pPr lvl="1"/>
            <a:r>
              <a:rPr lang="en-US" dirty="0" smtClean="0"/>
              <a:t>July meeting will be a discussion about which Local Control technical solutions have the best operational fit.</a:t>
            </a:r>
          </a:p>
          <a:p>
            <a:pPr lvl="1"/>
            <a:r>
              <a:rPr lang="en-US" dirty="0" smtClean="0"/>
              <a:t>A survey will be conducted during July</a:t>
            </a:r>
          </a:p>
          <a:p>
            <a:pPr lvl="1"/>
            <a:r>
              <a:rPr lang="en-US" dirty="0" smtClean="0"/>
              <a:t>Results will be presented at the August EMS WG meeting.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NPSTC Six-Month Review</a:t>
            </a:r>
            <a:endParaRPr lang="en-US" dirty="0"/>
          </a:p>
        </p:txBody>
      </p:sp>
      <p:sp>
        <p:nvSpPr>
          <p:cNvPr id="307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Barry Luke, Support Office</a:t>
            </a:r>
          </a:p>
          <a:p>
            <a:endParaRPr lang="en-US" smtClean="0"/>
          </a:p>
          <a:p>
            <a:r>
              <a:rPr lang="en-US" smtClean="0"/>
              <a:t> </a:t>
            </a:r>
          </a:p>
          <a:p>
            <a:endParaRPr lang="en-US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043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Interoperability Discussion</a:t>
            </a:r>
            <a:endParaRPr lang="en-US" dirty="0"/>
          </a:p>
        </p:txBody>
      </p:sp>
      <p:sp>
        <p:nvSpPr>
          <p:cNvPr id="37891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Border Issues Working Group – Barry Luke, Support Office </a:t>
            </a:r>
          </a:p>
          <a:p>
            <a:pPr lvl="1"/>
            <a:r>
              <a:rPr lang="en-US" altLang="en-US" dirty="0" smtClean="0"/>
              <a:t>APCO Emerging Technology Forum in Toronto, May 20th</a:t>
            </a:r>
          </a:p>
          <a:p>
            <a:pPr lvl="1"/>
            <a:r>
              <a:rPr lang="en-US" altLang="en-US" dirty="0" smtClean="0"/>
              <a:t>US/Canada Working Group, CANUS, June 17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Border Issues Update</a:t>
            </a:r>
            <a:endParaRPr lang="en-US" dirty="0"/>
          </a:p>
        </p:txBody>
      </p:sp>
      <p:sp>
        <p:nvSpPr>
          <p:cNvPr id="83971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Regulatory Updates</a:t>
            </a:r>
          </a:p>
          <a:p>
            <a:pPr lvl="1"/>
            <a:r>
              <a:rPr lang="en-US" dirty="0" smtClean="0"/>
              <a:t>Industry Canada has posted information on their licensing and interference analysis process</a:t>
            </a:r>
          </a:p>
          <a:p>
            <a:pPr lvl="1"/>
            <a:r>
              <a:rPr lang="en-US" dirty="0" smtClean="0"/>
              <a:t>Industry Canada now provides the Call Sign of the entity which triggered the denial of the U.S. license request.</a:t>
            </a:r>
          </a:p>
          <a:p>
            <a:pPr lvl="1"/>
            <a:r>
              <a:rPr lang="en-US" dirty="0" smtClean="0"/>
              <a:t>FCC granted the State of Montana a waiver to expand use of VLAW 31 (Blue Channel) to include fire/rescue and EMS</a:t>
            </a:r>
          </a:p>
          <a:p>
            <a:pPr lvl="1"/>
            <a:r>
              <a:rPr lang="en-US" dirty="0" smtClean="0"/>
              <a:t>FCC granted the State of Washington a waiver to use a U.S. designated paging frequency to interconnect with a Canadian cross border system.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Border Issues Update</a:t>
            </a:r>
            <a:endParaRPr lang="en-US" dirty="0"/>
          </a:p>
        </p:txBody>
      </p:sp>
      <p:sp>
        <p:nvSpPr>
          <p:cNvPr id="84995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Regulatory Updates</a:t>
            </a:r>
          </a:p>
          <a:p>
            <a:pPr lvl="1"/>
            <a:r>
              <a:rPr lang="en-US" dirty="0" smtClean="0"/>
              <a:t>FCC and Industry Canada have harmonized the 700 MHz narrow band frequencies</a:t>
            </a:r>
          </a:p>
          <a:p>
            <a:pPr lvl="1"/>
            <a:r>
              <a:rPr lang="en-US" dirty="0" smtClean="0"/>
              <a:t>FCC and Industry Canada have harmonized the 800 MHz band</a:t>
            </a:r>
          </a:p>
          <a:p>
            <a:pPr lvl="1"/>
            <a:r>
              <a:rPr lang="en-US" dirty="0" smtClean="0"/>
              <a:t>The FCC and Industry Canada are actively working on harmonization of the 700 MHz broadband spectrum.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Border Issues Update</a:t>
            </a:r>
            <a:endParaRPr lang="en-US" dirty="0"/>
          </a:p>
        </p:txBody>
      </p:sp>
      <p:sp>
        <p:nvSpPr>
          <p:cNvPr id="38915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Regulatory Updates - PENDING</a:t>
            </a:r>
          </a:p>
          <a:p>
            <a:pPr lvl="1"/>
            <a:r>
              <a:rPr lang="en-US" altLang="en-US" dirty="0" smtClean="0"/>
              <a:t>The FCC and Industry Canada have agreed on terms to extend use of hand held radios across the border, based on the original terms of the 1952 Treaty</a:t>
            </a:r>
          </a:p>
          <a:p>
            <a:pPr lvl="2"/>
            <a:r>
              <a:rPr lang="en-US" altLang="en-US" dirty="0" smtClean="0"/>
              <a:t>This is Scenario #1 identified in the NPSTC/CITIG report.</a:t>
            </a:r>
          </a:p>
          <a:p>
            <a:pPr lvl="2"/>
            <a:r>
              <a:rPr lang="en-US" altLang="en-US" dirty="0" smtClean="0"/>
              <a:t>Law Enforcement, Fire, and EMS organizations would be permitted to roam across the border</a:t>
            </a:r>
          </a:p>
          <a:p>
            <a:pPr lvl="2"/>
            <a:r>
              <a:rPr lang="en-US" altLang="en-US" dirty="0" smtClean="0"/>
              <a:t>The update has been agreed to at the staff level and is currently in final review by both countries legal teams.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Border Issues Update</a:t>
            </a:r>
            <a:endParaRPr lang="en-US" dirty="0"/>
          </a:p>
        </p:txBody>
      </p:sp>
      <p:sp>
        <p:nvSpPr>
          <p:cNvPr id="87043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Regulatory Updates - PENDING</a:t>
            </a:r>
          </a:p>
          <a:p>
            <a:pPr lvl="1"/>
            <a:r>
              <a:rPr lang="en-US" dirty="0" smtClean="0"/>
              <a:t>The FCC and Industry Canada have identified a “manual coordination” path for special condition licensing:</a:t>
            </a:r>
          </a:p>
          <a:p>
            <a:pPr lvl="2"/>
            <a:r>
              <a:rPr lang="en-US" dirty="0" smtClean="0"/>
              <a:t>Placement of a base station in Country “B” to support cross border interoperability between Country “A” and “B”</a:t>
            </a:r>
          </a:p>
          <a:p>
            <a:pPr lvl="2"/>
            <a:r>
              <a:rPr lang="en-US" dirty="0" smtClean="0"/>
              <a:t>Placement of a base station in Country “B” to support local operations in Country “A”.</a:t>
            </a:r>
          </a:p>
          <a:p>
            <a:pPr lvl="2"/>
            <a:r>
              <a:rPr lang="en-US" dirty="0" smtClean="0"/>
              <a:t>This addresses Scenario #2 and #3 in the NPSTC/CITIG report.</a:t>
            </a:r>
          </a:p>
          <a:p>
            <a:pPr lvl="1"/>
            <a:r>
              <a:rPr lang="en-US" dirty="0" smtClean="0"/>
              <a:t>The FCC and Industry Canada are working to document the  report that will provide guidance to licensees on how to file.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Border Issues Update</a:t>
            </a:r>
            <a:endParaRPr lang="en-US" dirty="0"/>
          </a:p>
        </p:txBody>
      </p:sp>
      <p:sp>
        <p:nvSpPr>
          <p:cNvPr id="39939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Bi-National Working Group</a:t>
            </a:r>
          </a:p>
          <a:p>
            <a:pPr lvl="1"/>
            <a:r>
              <a:rPr lang="en-US" dirty="0" smtClean="0"/>
              <a:t>NPSTC’s Border Issues WG will join the CITIG Border Group to formally work with DHS-OEC and Public Safety Canada on cross border interoperability issues</a:t>
            </a:r>
          </a:p>
          <a:p>
            <a:pPr lvl="1"/>
            <a:r>
              <a:rPr lang="en-US" dirty="0" smtClean="0"/>
              <a:t>Provides assistance for the CANUS Working Group, Goal 8, Activity 8.1:</a:t>
            </a:r>
          </a:p>
          <a:p>
            <a:pPr marL="687388" lvl="1" indent="0">
              <a:buNone/>
            </a:pPr>
            <a:r>
              <a:rPr lang="en-US" b="1" i="1" dirty="0" smtClean="0"/>
              <a:t>“Identify and confirm mechanism to maintain cross border communications interoperability coordination outside the confines of the Beyond The Border (BTB) 32b.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Border Issues Update</a:t>
            </a:r>
            <a:endParaRPr lang="en-US" dirty="0"/>
          </a:p>
        </p:txBody>
      </p:sp>
      <p:sp>
        <p:nvSpPr>
          <p:cNvPr id="89091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Bi-National Working Group</a:t>
            </a:r>
          </a:p>
          <a:p>
            <a:pPr lvl="1"/>
            <a:r>
              <a:rPr lang="en-US" dirty="0" smtClean="0"/>
              <a:t>Establish monthly conference calls</a:t>
            </a:r>
          </a:p>
          <a:p>
            <a:pPr lvl="1"/>
            <a:r>
              <a:rPr lang="en-US" dirty="0" smtClean="0"/>
              <a:t>Identify and invite local and state public safety personnel who are involved in border issues</a:t>
            </a:r>
          </a:p>
          <a:p>
            <a:pPr lvl="1"/>
            <a:r>
              <a:rPr lang="en-US" dirty="0" smtClean="0"/>
              <a:t>CITIG will invite local and Provincial public safety personnel.</a:t>
            </a:r>
          </a:p>
          <a:p>
            <a:pPr lvl="1"/>
            <a:r>
              <a:rPr lang="en-US" dirty="0" smtClean="0"/>
              <a:t>Goal is to have a geographically diverse, discipline diverse group that includes technical and operational personnel</a:t>
            </a:r>
          </a:p>
          <a:p>
            <a:pPr lvl="1"/>
            <a:r>
              <a:rPr lang="en-US" dirty="0" smtClean="0"/>
              <a:t>DHS OEC Regional Coordinators who work with border states will also contribute to the project.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Border Issues Update</a:t>
            </a:r>
            <a:endParaRPr lang="en-US" dirty="0"/>
          </a:p>
        </p:txBody>
      </p:sp>
      <p:sp>
        <p:nvSpPr>
          <p:cNvPr id="90115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White Paper Border Issues Report</a:t>
            </a:r>
          </a:p>
          <a:p>
            <a:pPr lvl="1"/>
            <a:r>
              <a:rPr lang="en-US" dirty="0" smtClean="0"/>
              <a:t>Report Outline</a:t>
            </a:r>
          </a:p>
          <a:p>
            <a:pPr lvl="2"/>
            <a:r>
              <a:rPr lang="en-US" dirty="0" smtClean="0"/>
              <a:t>Executive Summary</a:t>
            </a:r>
          </a:p>
          <a:p>
            <a:pPr lvl="2"/>
            <a:r>
              <a:rPr lang="en-US" dirty="0" smtClean="0"/>
              <a:t>Introduction</a:t>
            </a:r>
          </a:p>
          <a:p>
            <a:pPr lvl="2"/>
            <a:r>
              <a:rPr lang="en-US" dirty="0" smtClean="0"/>
              <a:t>Statement of Problem</a:t>
            </a:r>
          </a:p>
          <a:p>
            <a:pPr lvl="2"/>
            <a:r>
              <a:rPr lang="en-US" dirty="0" smtClean="0"/>
              <a:t>Current Regulatory Environment</a:t>
            </a:r>
          </a:p>
          <a:p>
            <a:pPr lvl="2"/>
            <a:r>
              <a:rPr lang="en-US" dirty="0" smtClean="0"/>
              <a:t>Cross Border Work Efforts</a:t>
            </a:r>
          </a:p>
          <a:p>
            <a:pPr lvl="2"/>
            <a:r>
              <a:rPr lang="en-US" dirty="0" smtClean="0"/>
              <a:t>Barriers and Opportunities</a:t>
            </a:r>
          </a:p>
          <a:p>
            <a:pPr lvl="2"/>
            <a:r>
              <a:rPr lang="en-US" dirty="0" smtClean="0"/>
              <a:t>Initial Recommendations</a:t>
            </a:r>
          </a:p>
          <a:p>
            <a:pPr lvl="2"/>
            <a:r>
              <a:rPr lang="en-US" dirty="0" smtClean="0"/>
              <a:t>Best Practices Model</a:t>
            </a:r>
          </a:p>
          <a:p>
            <a:pPr lvl="2"/>
            <a:r>
              <a:rPr lang="en-US" dirty="0" smtClean="0"/>
              <a:t>Resource Links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Border Issues Update</a:t>
            </a:r>
            <a:endParaRPr lang="en-US" dirty="0"/>
          </a:p>
        </p:txBody>
      </p:sp>
      <p:sp>
        <p:nvSpPr>
          <p:cNvPr id="91139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Project Timeline</a:t>
            </a:r>
          </a:p>
          <a:p>
            <a:pPr lvl="1"/>
            <a:r>
              <a:rPr lang="en-US" dirty="0" smtClean="0"/>
              <a:t>Start in July</a:t>
            </a:r>
          </a:p>
          <a:p>
            <a:pPr lvl="1"/>
            <a:r>
              <a:rPr lang="en-US" dirty="0" smtClean="0"/>
              <a:t>Finalize draft report in September</a:t>
            </a:r>
          </a:p>
          <a:p>
            <a:pPr lvl="1"/>
            <a:r>
              <a:rPr lang="en-US" dirty="0" smtClean="0"/>
              <a:t>Present draft report at CITIG Bi-National Cross Border Conference, October 20-22, in Windsor</a:t>
            </a:r>
          </a:p>
          <a:p>
            <a:pPr lvl="2"/>
            <a:r>
              <a:rPr lang="en-US" dirty="0" smtClean="0"/>
              <a:t>Have Town Hall presentation and feedback session</a:t>
            </a:r>
          </a:p>
          <a:p>
            <a:pPr lvl="1"/>
            <a:r>
              <a:rPr lang="en-US" dirty="0" smtClean="0"/>
              <a:t>Finalize report recommendations in November</a:t>
            </a:r>
          </a:p>
          <a:p>
            <a:pPr lvl="1"/>
            <a:r>
              <a:rPr lang="en-US" dirty="0" smtClean="0"/>
              <a:t>Submit to NPSTC and CITIG Boards for approval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NPSTC Thanks the Award Sponsors</a:t>
            </a:r>
            <a:endParaRPr lang="en-US" dirty="0"/>
          </a:p>
        </p:txBody>
      </p:sp>
      <p:pic>
        <p:nvPicPr>
          <p:cNvPr id="101379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3" r="5563"/>
          <a:stretch>
            <a:fillRect/>
          </a:stretch>
        </p:blipFill>
        <p:spPr>
          <a:xfrm>
            <a:off x="5070322" y="3892550"/>
            <a:ext cx="3270556" cy="1981200"/>
          </a:xfrm>
        </p:spPr>
      </p:pic>
      <p:pic>
        <p:nvPicPr>
          <p:cNvPr id="10138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387" y="1589154"/>
            <a:ext cx="3808413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81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447800"/>
            <a:ext cx="1676400" cy="209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82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581400"/>
            <a:ext cx="2209800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ACP Meeting 06 24 14 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IACP Meeting 06 24 14 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IACP Meeting 06 24 14 .potx</Template>
  <TotalTime>9060</TotalTime>
  <Words>4841</Words>
  <Application>Microsoft Office PowerPoint</Application>
  <PresentationFormat>On-screen Show (4:3)</PresentationFormat>
  <Paragraphs>776</Paragraphs>
  <Slides>106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106</vt:i4>
      </vt:variant>
    </vt:vector>
  </HeadingPairs>
  <TitlesOfParts>
    <vt:vector size="108" baseType="lpstr">
      <vt:lpstr>IACP Meeting 06 24 14 </vt:lpstr>
      <vt:lpstr>1_IACP Meeting 06 24 14 </vt:lpstr>
      <vt:lpstr>IACP Public Safety Broadband Forum</vt:lpstr>
      <vt:lpstr>IACP Public Safety Broadband Forum</vt:lpstr>
      <vt:lpstr>Federal Partners Update (1 of 3)</vt:lpstr>
      <vt:lpstr>Federal Partners Update (2 of 3)</vt:lpstr>
      <vt:lpstr>Federal Partners Update (3 of 3)</vt:lpstr>
      <vt:lpstr>Break</vt:lpstr>
      <vt:lpstr>Federal Program Update</vt:lpstr>
      <vt:lpstr>Topical Presentation</vt:lpstr>
      <vt:lpstr>NPSTC Six-Month Review</vt:lpstr>
      <vt:lpstr>NPSTC Six-Month Review</vt:lpstr>
      <vt:lpstr>NPSTC Member Organizations</vt:lpstr>
      <vt:lpstr>NPSTC Member Organizations</vt:lpstr>
      <vt:lpstr>NPSTC Overview (1 of 6)</vt:lpstr>
      <vt:lpstr>NPSTC Overview (2 of 6)</vt:lpstr>
      <vt:lpstr>NPSTC Overview (3 of 6)</vt:lpstr>
      <vt:lpstr>NPSTC Overview (4 of 6)</vt:lpstr>
      <vt:lpstr>NPSTC Overview (5 of 6)</vt:lpstr>
      <vt:lpstr>NPSTC Overview (6 of 6)</vt:lpstr>
      <vt:lpstr>Public Safety SOR Process</vt:lpstr>
      <vt:lpstr>Public Safety SOR Process Steps</vt:lpstr>
      <vt:lpstr>Public Safety SOR Process Steps</vt:lpstr>
      <vt:lpstr>NPSTC Participation Sign Up</vt:lpstr>
      <vt:lpstr>NPSTC Website and Calendar </vt:lpstr>
      <vt:lpstr>NPSTC Overview</vt:lpstr>
      <vt:lpstr>NPSTC Overview</vt:lpstr>
      <vt:lpstr>NPSTC Overview</vt:lpstr>
      <vt:lpstr>NPSTC Overview</vt:lpstr>
      <vt:lpstr>NPSTC Overview</vt:lpstr>
      <vt:lpstr>NPSTC Overview</vt:lpstr>
      <vt:lpstr>Emerging Issues </vt:lpstr>
      <vt:lpstr>Emerging Issues </vt:lpstr>
      <vt:lpstr>Emerging Issues </vt:lpstr>
      <vt:lpstr>Emerging Issues </vt:lpstr>
      <vt:lpstr>Emerging Issues </vt:lpstr>
      <vt:lpstr>Emerging Issues </vt:lpstr>
      <vt:lpstr>Emerging Issues </vt:lpstr>
      <vt:lpstr>Emerging Issues </vt:lpstr>
      <vt:lpstr>Lunch (on your own)</vt:lpstr>
      <vt:lpstr>Technology Discussion</vt:lpstr>
      <vt:lpstr>Public Safety Grade Report</vt:lpstr>
      <vt:lpstr>Public Safety Grade Report</vt:lpstr>
      <vt:lpstr>Public Safety Grade Report</vt:lpstr>
      <vt:lpstr>Technology Discussion</vt:lpstr>
      <vt:lpstr>Broadband Requirements Update</vt:lpstr>
      <vt:lpstr>Broadband Requirements Update</vt:lpstr>
      <vt:lpstr>Requirements: Where have we been?</vt:lpstr>
      <vt:lpstr>Requirements: Where have we been?</vt:lpstr>
      <vt:lpstr>Requirements: Where have we been?</vt:lpstr>
      <vt:lpstr>Requirements: Where have we been?</vt:lpstr>
      <vt:lpstr>Requirements: Where have we been?</vt:lpstr>
      <vt:lpstr>Requirements: Where have we been?</vt:lpstr>
      <vt:lpstr>Requirements: Where have we been?</vt:lpstr>
      <vt:lpstr>Requirements: Where have we been?</vt:lpstr>
      <vt:lpstr>Requirements: Where have we been?</vt:lpstr>
      <vt:lpstr>Requirements: Where have we been?</vt:lpstr>
      <vt:lpstr>Requirements: Where have we been?</vt:lpstr>
      <vt:lpstr>Broadband Requirements Update</vt:lpstr>
      <vt:lpstr>Broadband Requirements Update</vt:lpstr>
      <vt:lpstr>Broadband Requirements Update</vt:lpstr>
      <vt:lpstr>Broadband Requirements Update</vt:lpstr>
      <vt:lpstr>Broadband Requirements Update</vt:lpstr>
      <vt:lpstr>Broadband Requirements Update</vt:lpstr>
      <vt:lpstr>Broadband Requirements Update</vt:lpstr>
      <vt:lpstr>Broadband Requirements Update</vt:lpstr>
      <vt:lpstr>Pre-FirstNet Broadband Efforts</vt:lpstr>
      <vt:lpstr>FirstNet Standards Process</vt:lpstr>
      <vt:lpstr>FirstNet Standards Strategy</vt:lpstr>
      <vt:lpstr>Mission Critical Voice</vt:lpstr>
      <vt:lpstr>Global Public Safety Market</vt:lpstr>
      <vt:lpstr>3GPP Release Process</vt:lpstr>
      <vt:lpstr>3GPP Release Process</vt:lpstr>
      <vt:lpstr>3GPP Release Process</vt:lpstr>
      <vt:lpstr>3GPP Structure</vt:lpstr>
      <vt:lpstr>Direct Mode</vt:lpstr>
      <vt:lpstr>Group Efficiency</vt:lpstr>
      <vt:lpstr>PTT</vt:lpstr>
      <vt:lpstr>Standards Summary</vt:lpstr>
      <vt:lpstr>Standards Event Calendar 2014</vt:lpstr>
      <vt:lpstr>Broadband Requirements Update</vt:lpstr>
      <vt:lpstr>Radio Programming Compatibility Requirements Working Group Update</vt:lpstr>
      <vt:lpstr>PAM Tool </vt:lpstr>
      <vt:lpstr>PAM Tool</vt:lpstr>
      <vt:lpstr>PAM Tool</vt:lpstr>
      <vt:lpstr>PAM Tool</vt:lpstr>
      <vt:lpstr>PAM Tool</vt:lpstr>
      <vt:lpstr>Interoperability Discussion</vt:lpstr>
      <vt:lpstr>Interoperability Discussion</vt:lpstr>
      <vt:lpstr>Interoperability Discussions</vt:lpstr>
      <vt:lpstr>EMS WG Update</vt:lpstr>
      <vt:lpstr>Interoperability Discussion</vt:lpstr>
      <vt:lpstr>Border Issues Update</vt:lpstr>
      <vt:lpstr>Border Issues Update</vt:lpstr>
      <vt:lpstr>Border Issues Update</vt:lpstr>
      <vt:lpstr>Border Issues Update</vt:lpstr>
      <vt:lpstr>Border Issues Update</vt:lpstr>
      <vt:lpstr>Border Issues Update</vt:lpstr>
      <vt:lpstr>Border Issues Update</vt:lpstr>
      <vt:lpstr>Border Issues Update</vt:lpstr>
      <vt:lpstr>NPSTC Thanks the Award Sponsors</vt:lpstr>
      <vt:lpstr>Participants Award</vt:lpstr>
      <vt:lpstr>Leadership Award</vt:lpstr>
      <vt:lpstr>Hertz Award</vt:lpstr>
      <vt:lpstr>Atkinson Technical Award</vt:lpstr>
      <vt:lpstr>Chairman’s Award</vt:lpstr>
      <vt:lpstr>DeMello Award</vt:lpstr>
      <vt:lpstr> Recess  reconvene at 8:30 a.m.</vt:lpstr>
    </vt:vector>
  </TitlesOfParts>
  <Company>閠]狴逄嬘뿿��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Starck</dc:creator>
  <cp:lastModifiedBy>Barry Luke</cp:lastModifiedBy>
  <cp:revision>522</cp:revision>
  <cp:lastPrinted>2014-01-20T14:44:44Z</cp:lastPrinted>
  <dcterms:created xsi:type="dcterms:W3CDTF">2011-06-08T12:04:07Z</dcterms:created>
  <dcterms:modified xsi:type="dcterms:W3CDTF">2014-06-25T14:22:10Z</dcterms:modified>
</cp:coreProperties>
</file>