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467" r:id="rId2"/>
    <p:sldId id="683" r:id="rId3"/>
    <p:sldId id="685" r:id="rId4"/>
    <p:sldId id="684" r:id="rId5"/>
    <p:sldId id="686" r:id="rId6"/>
    <p:sldId id="549" r:id="rId7"/>
    <p:sldId id="543" r:id="rId8"/>
    <p:sldId id="554" r:id="rId9"/>
    <p:sldId id="677" r:id="rId10"/>
    <p:sldId id="687" r:id="rId11"/>
    <p:sldId id="681" r:id="rId12"/>
    <p:sldId id="553" r:id="rId13"/>
    <p:sldId id="564" r:id="rId14"/>
    <p:sldId id="566" r:id="rId15"/>
    <p:sldId id="682" r:id="rId16"/>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66CCFF"/>
    <a:srgbClr val="0033CC"/>
    <a:srgbClr val="00FFFF"/>
    <a:srgbClr val="FF0000"/>
    <a:srgbClr val="0076BE"/>
    <a:srgbClr val="9999FF"/>
    <a:srgbClr val="6699FF"/>
    <a:srgbClr val="99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276" autoAdjust="0"/>
    <p:restoredTop sz="94937" autoAdjust="0"/>
  </p:normalViewPr>
  <p:slideViewPr>
    <p:cSldViewPr>
      <p:cViewPr varScale="1">
        <p:scale>
          <a:sx n="123" d="100"/>
          <a:sy n="123" d="100"/>
        </p:scale>
        <p:origin x="-2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39" d="100"/>
          <a:sy n="39" d="100"/>
        </p:scale>
        <p:origin x="-1536" y="-72"/>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97C6EE-1861-4061-8612-7B1477AC7EEF}" type="datetimeFigureOut">
              <a:rPr lang="en-US" smtClean="0"/>
              <a:pPr/>
              <a:t>3/17/16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8A1C5C-42CF-4769-9164-CD829E2BAB4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778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C5475CD-849C-4769-B33D-905777105147}" type="datetimeFigureOut">
              <a:rPr lang="en-US"/>
              <a:pPr>
                <a:defRPr/>
              </a:pPr>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DB4FEE2-303F-4F17-B7E2-93404D44319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861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1413" y="684213"/>
            <a:ext cx="4572000" cy="3429000"/>
          </a:xfrm>
          <a:noFill/>
          <a:ln>
            <a:solidFill>
              <a:srgbClr val="000000"/>
            </a:solidFill>
            <a:miter lim="800000"/>
            <a:headEnd/>
            <a:tailEnd/>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sp>
      <p:sp>
        <p:nvSpPr>
          <p:cNvPr id="33795" name="Rectangle 3"/>
          <p:cNvSpPr>
            <a:spLocks noGrp="1" noChangeArrowheads="1"/>
          </p:cNvSpPr>
          <p:nvPr>
            <p:ph type="body" idx="1"/>
          </p:nvPr>
        </p:nvSpPr>
        <p:spPr bwMode="auto">
          <a:xfrm>
            <a:off x="685800" y="4341814"/>
            <a:ext cx="5486400" cy="4117975"/>
          </a:xfr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3030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2</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2</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0507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3</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3</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510225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4</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4</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324281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5</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5</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167446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54" tIns="48326" rIns="96654" bIns="4832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7</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6603" tIns="48305" rIns="96603" bIns="48305"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7</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257300" y="715963"/>
            <a:ext cx="4800600" cy="3600450"/>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976313" y="4559300"/>
            <a:ext cx="5362575" cy="4325938"/>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6603" tIns="48305" rIns="96603" bIns="48305"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224295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8</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8</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313008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9</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9</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86455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602" tIns="49800" rIns="99602" bIns="498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BC2958-6AE8-46D1-A765-3D24F8FBF37D}" type="slidenum">
              <a:rPr lang="en-US" altLang="en-US" sz="1200">
                <a:ea typeface="MS PGothic" panose="020B0600070205080204" pitchFamily="34" charset="-128"/>
              </a:rPr>
              <a:pPr algn="r" eaLnBrk="1" hangingPunct="1"/>
              <a:t>11</a:t>
            </a:fld>
            <a:endParaRPr lang="en-US" altLang="en-US" sz="1200">
              <a:ea typeface="MS PGothic" panose="020B0600070205080204" pitchFamily="34" charset="-128"/>
            </a:endParaRPr>
          </a:p>
        </p:txBody>
      </p:sp>
      <p:sp>
        <p:nvSpPr>
          <p:cNvPr id="22531" name="Rectangle 7"/>
          <p:cNvSpPr txBox="1">
            <a:spLocks noGrp="1" noChangeArrowheads="1"/>
          </p:cNvSpPr>
          <p:nvPr/>
        </p:nvSpPr>
        <p:spPr bwMode="auto">
          <a:xfrm>
            <a:off x="4291079" y="9364027"/>
            <a:ext cx="3283251" cy="4922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9549" tIns="49778" rIns="99549" bIns="49778" anchor="b"/>
          <a:lstStyle>
            <a:lvl1pPr defTabSz="885825">
              <a:defRPr>
                <a:solidFill>
                  <a:schemeClr val="tx1"/>
                </a:solidFill>
                <a:latin typeface="Arial" panose="020B0604020202020204" pitchFamily="34" charset="0"/>
              </a:defRPr>
            </a:lvl1pPr>
            <a:lvl2pPr marL="742950" indent="-285750" defTabSz="885825">
              <a:defRPr>
                <a:solidFill>
                  <a:schemeClr val="tx1"/>
                </a:solidFill>
                <a:latin typeface="Arial" panose="020B0604020202020204" pitchFamily="34" charset="0"/>
              </a:defRPr>
            </a:lvl2pPr>
            <a:lvl3pPr marL="1143000" indent="-228600" defTabSz="885825">
              <a:defRPr>
                <a:solidFill>
                  <a:schemeClr val="tx1"/>
                </a:solidFill>
                <a:latin typeface="Arial" panose="020B0604020202020204" pitchFamily="34" charset="0"/>
              </a:defRPr>
            </a:lvl3pPr>
            <a:lvl4pPr marL="1600200" indent="-228600" defTabSz="885825">
              <a:defRPr>
                <a:solidFill>
                  <a:schemeClr val="tx1"/>
                </a:solidFill>
                <a:latin typeface="Arial" panose="020B0604020202020204" pitchFamily="34" charset="0"/>
              </a:defRPr>
            </a:lvl4pPr>
            <a:lvl5pPr marL="2057400" indent="-228600" defTabSz="885825">
              <a:defRPr>
                <a:solidFill>
                  <a:schemeClr val="tx1"/>
                </a:solidFill>
                <a:latin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237AD5-08F3-4373-944D-4464E8C9507C}" type="slidenum">
              <a:rPr lang="en-US" altLang="en-US" sz="1200">
                <a:ea typeface="MS PGothic" panose="020B0600070205080204" pitchFamily="34" charset="-128"/>
              </a:rPr>
              <a:pPr algn="r" eaLnBrk="1" hangingPunct="1"/>
              <a:t>11</a:t>
            </a:fld>
            <a:endParaRPr lang="en-US" altLang="en-US" sz="1200">
              <a:ea typeface="MS PGothic" panose="020B0600070205080204" pitchFamily="34" charset="-128"/>
            </a:endParaRPr>
          </a:p>
        </p:txBody>
      </p:sp>
      <p:sp>
        <p:nvSpPr>
          <p:cNvPr id="22532" name="Rectangle 2"/>
          <p:cNvSpPr>
            <a:spLocks noGrp="1" noRot="1" noChangeAspect="1" noChangeArrowheads="1" noTextEdit="1"/>
          </p:cNvSpPr>
          <p:nvPr>
            <p:ph type="sldImg"/>
          </p:nvPr>
        </p:nvSpPr>
        <p:spPr bwMode="auto">
          <a:xfrm>
            <a:off x="1322388" y="735013"/>
            <a:ext cx="4930775" cy="3697287"/>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3" name="Rectangle 3"/>
          <p:cNvSpPr>
            <a:spLocks noGrp="1" noChangeArrowheads="1"/>
          </p:cNvSpPr>
          <p:nvPr>
            <p:ph type="body" idx="1"/>
          </p:nvPr>
        </p:nvSpPr>
        <p:spPr bwMode="auto">
          <a:xfrm>
            <a:off x="1011117" y="4681198"/>
            <a:ext cx="5553741" cy="444159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9549" tIns="49778" rIns="99549" bIns="49778"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074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a:xfrm>
            <a:off x="3028950" y="6356354"/>
            <a:ext cx="3086100" cy="365125"/>
          </a:xfrm>
          <a:prstGeom prst="rect">
            <a:avLst/>
          </a:prstGeo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85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a:xfrm>
            <a:off x="3028950" y="6356354"/>
            <a:ext cx="3086100" cy="365125"/>
          </a:xfrm>
          <a:prstGeom prst="rect">
            <a:avLst/>
          </a:prstGeo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14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91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064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079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16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793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914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591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43847" y="1564262"/>
            <a:ext cx="8229600" cy="4525963"/>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3" descr="P25_b"/>
          <p:cNvPicPr>
            <a:picLocks noChangeAspect="1" noChangeArrowheads="1"/>
          </p:cNvPicPr>
          <p:nvPr userDrawn="1"/>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4400" y="169656"/>
            <a:ext cx="1343027" cy="955044"/>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1029" name="Date Placeholder 3"/>
          <p:cNvSpPr txBox="1">
            <a:spLocks noGrp="1"/>
          </p:cNvSpPr>
          <p:nvPr userDrawn="1"/>
        </p:nvSpPr>
        <p:spPr bwMode="auto">
          <a:xfrm>
            <a:off x="309563" y="6424617"/>
            <a:ext cx="2133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r>
              <a:rPr lang="en-US" sz="750" dirty="0" smtClean="0">
                <a:solidFill>
                  <a:srgbClr val="898989"/>
                </a:solidFill>
                <a:latin typeface="Calibri" pitchFamily="34" charset="0"/>
              </a:rPr>
              <a:t>March 2016</a:t>
            </a:r>
          </a:p>
          <a:p>
            <a:pPr eaLnBrk="1" hangingPunct="1">
              <a:defRPr/>
            </a:pPr>
            <a:endParaRPr lang="en-US" sz="750" dirty="0" smtClean="0">
              <a:solidFill>
                <a:srgbClr val="898989"/>
              </a:solidFill>
              <a:latin typeface="Calibri" pitchFamily="34" charset="0"/>
            </a:endParaRPr>
          </a:p>
        </p:txBody>
      </p:sp>
      <p:sp>
        <p:nvSpPr>
          <p:cNvPr id="6" name="Slide Number Placeholder 4"/>
          <p:cNvSpPr txBox="1">
            <a:spLocks noGrp="1"/>
          </p:cNvSpPr>
          <p:nvPr userDrawn="1"/>
        </p:nvSpPr>
        <p:spPr bwMode="auto">
          <a:xfrm>
            <a:off x="6705600" y="6416679"/>
            <a:ext cx="2133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r" eaLnBrk="1" hangingPunct="1">
              <a:defRPr/>
            </a:pPr>
            <a:fld id="{9C78BDCF-A8A3-4647-8914-B07B52A23EB8}" type="slidenum">
              <a:rPr lang="en-US" sz="750" smtClean="0">
                <a:solidFill>
                  <a:srgbClr val="898989"/>
                </a:solidFill>
                <a:latin typeface="Calibri" pitchFamily="34" charset="0"/>
              </a:rPr>
              <a:pPr algn="r" eaLnBrk="1" hangingPunct="1">
                <a:defRPr/>
              </a:pPr>
              <a:t>‹#›</a:t>
            </a:fld>
            <a:endParaRPr lang="en-US" sz="750" dirty="0" smtClean="0">
              <a:solidFill>
                <a:srgbClr val="898989"/>
              </a:solidFill>
              <a:latin typeface="Calibri" pitchFamily="34" charset="0"/>
            </a:endParaRPr>
          </a:p>
        </p:txBody>
      </p:sp>
      <p:sp>
        <p:nvSpPr>
          <p:cNvPr id="1031" name="Footer Placeholder 5"/>
          <p:cNvSpPr txBox="1">
            <a:spLocks noGrp="1"/>
          </p:cNvSpPr>
          <p:nvPr userDrawn="1"/>
        </p:nvSpPr>
        <p:spPr bwMode="auto">
          <a:xfrm>
            <a:off x="3124200" y="6416679"/>
            <a:ext cx="2895600" cy="36512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hangingPunct="1">
              <a:defRPr/>
            </a:pPr>
            <a:r>
              <a:rPr lang="en-US" sz="750" dirty="0" smtClean="0">
                <a:solidFill>
                  <a:srgbClr val="898989"/>
                </a:solidFill>
                <a:latin typeface="Calibri" pitchFamily="34" charset="0"/>
              </a:rPr>
              <a:t>Project 25 Technology Interest Group</a:t>
            </a:r>
          </a:p>
        </p:txBody>
      </p:sp>
    </p:spTree>
  </p:cSld>
  <p:clrMap bg1="lt1" tx1="dk1" bg2="lt2" tx2="dk2" accent1="accent1" accent2="accent2" accent3="accent3" accent4="accent4" accent5="accent5" accent6="accent6" hlink="hlink" folHlink="folHlink"/>
  <p:sldLayoutIdLst>
    <p:sldLayoutId id="2147483807"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sldNum="0" hdr="0" ftr="0" dt="0"/>
  <p:txStyles>
    <p:titleStyle>
      <a:lvl1pPr algn="ctr" rtl="0" eaLnBrk="0" fontAlgn="base" hangingPunct="0">
        <a:spcBef>
          <a:spcPct val="0"/>
        </a:spcBef>
        <a:spcAft>
          <a:spcPct val="0"/>
        </a:spcAft>
        <a:defRPr sz="2700" kern="1200">
          <a:solidFill>
            <a:schemeClr val="accent1">
              <a:lumMod val="75000"/>
            </a:schemeClr>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accent1">
              <a:lumMod val="75000"/>
            </a:schemeClr>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project25.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roject25.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657353"/>
            <a:ext cx="6858000" cy="1102519"/>
          </a:xfrm>
        </p:spPr>
        <p:txBody>
          <a:bodyPr anchor="t"/>
          <a:lstStyle/>
          <a:p>
            <a:pPr eaLnBrk="1" hangingPunct="1"/>
            <a:r>
              <a:rPr lang="en-US" altLang="en-US" sz="1800" b="1" dirty="0" smtClean="0">
                <a:solidFill>
                  <a:schemeClr val="tx1"/>
                </a:solidFill>
                <a:ea typeface="ＭＳ Ｐゴシック" pitchFamily="34" charset="-128"/>
              </a:rPr>
              <a:t>NPSTC General Meeting at IWCE</a:t>
            </a:r>
            <a:r>
              <a:rPr lang="en-US" altLang="en-US" sz="1800" b="1" dirty="0">
                <a:solidFill>
                  <a:schemeClr val="tx1"/>
                </a:solidFill>
                <a:ea typeface="ＭＳ Ｐゴシック" pitchFamily="34" charset="-128"/>
              </a:rPr>
              <a:t/>
            </a:r>
            <a:br>
              <a:rPr lang="en-US" altLang="en-US" sz="1800" b="1" dirty="0">
                <a:solidFill>
                  <a:schemeClr val="tx1"/>
                </a:solidFill>
                <a:ea typeface="ＭＳ Ｐゴシック" pitchFamily="34" charset="-128"/>
              </a:rPr>
            </a:br>
            <a:r>
              <a:rPr lang="en-US" altLang="en-US" sz="1800" b="1" dirty="0" smtClean="0">
                <a:solidFill>
                  <a:schemeClr val="tx1"/>
                </a:solidFill>
                <a:ea typeface="ＭＳ Ｐゴシック" pitchFamily="34" charset="-128"/>
              </a:rPr>
              <a:t>March 25, </a:t>
            </a:r>
            <a:r>
              <a:rPr lang="en-US" altLang="en-US" sz="1800" b="1" dirty="0">
                <a:solidFill>
                  <a:schemeClr val="tx1"/>
                </a:solidFill>
                <a:ea typeface="ＭＳ Ｐゴシック" pitchFamily="34" charset="-128"/>
              </a:rPr>
              <a:t>2016</a:t>
            </a:r>
          </a:p>
        </p:txBody>
      </p:sp>
      <p:sp>
        <p:nvSpPr>
          <p:cNvPr id="3075" name="Rectangle 3"/>
          <p:cNvSpPr>
            <a:spLocks noGrp="1" noChangeArrowheads="1"/>
          </p:cNvSpPr>
          <p:nvPr>
            <p:ph type="subTitle" idx="4294967295"/>
          </p:nvPr>
        </p:nvSpPr>
        <p:spPr>
          <a:xfrm>
            <a:off x="1201962" y="2882426"/>
            <a:ext cx="6941704" cy="1181100"/>
          </a:xfrm>
        </p:spPr>
        <p:txBody>
          <a:bodyPr/>
          <a:lstStyle/>
          <a:p>
            <a:pPr marL="0" indent="0" algn="ctr" eaLnBrk="1" hangingPunct="1">
              <a:lnSpc>
                <a:spcPct val="80000"/>
              </a:lnSpc>
              <a:spcBef>
                <a:spcPct val="0"/>
              </a:spcBef>
              <a:spcAft>
                <a:spcPct val="20000"/>
              </a:spcAft>
              <a:buNone/>
            </a:pPr>
            <a:r>
              <a:rPr lang="en-US" sz="3300" b="1" dirty="0" smtClean="0"/>
              <a:t>Project 25 Technology Interest Group (PTIG)</a:t>
            </a:r>
            <a:endParaRPr lang="en-US" sz="3300" b="1" dirty="0"/>
          </a:p>
          <a:p>
            <a:pPr marL="0" indent="0" algn="ctr" eaLnBrk="1" hangingPunct="1">
              <a:lnSpc>
                <a:spcPct val="80000"/>
              </a:lnSpc>
              <a:spcBef>
                <a:spcPct val="0"/>
              </a:spcBef>
              <a:spcAft>
                <a:spcPct val="20000"/>
              </a:spcAft>
              <a:buNone/>
            </a:pPr>
            <a:r>
              <a:rPr lang="en-US" sz="2700" b="1" dirty="0" smtClean="0"/>
              <a:t>Update </a:t>
            </a:r>
            <a:r>
              <a:rPr lang="en-US" sz="2700" b="1" dirty="0"/>
              <a:t>for 2016</a:t>
            </a:r>
            <a:r>
              <a:rPr lang="en-US" altLang="en-US" sz="2700" b="1" dirty="0">
                <a:ea typeface="ＭＳ Ｐゴシック" pitchFamily="34" charset="-128"/>
              </a:rPr>
              <a:t> </a:t>
            </a:r>
          </a:p>
        </p:txBody>
      </p:sp>
      <p:sp>
        <p:nvSpPr>
          <p:cNvPr id="3076" name="Rectangle 5"/>
          <p:cNvSpPr>
            <a:spLocks noChangeArrowheads="1"/>
          </p:cNvSpPr>
          <p:nvPr/>
        </p:nvSpPr>
        <p:spPr bwMode="auto">
          <a:xfrm>
            <a:off x="1403589" y="4456512"/>
            <a:ext cx="6538451" cy="854080"/>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350" b="1" dirty="0"/>
              <a:t>Presented by:</a:t>
            </a:r>
          </a:p>
          <a:p>
            <a:pPr algn="ctr" eaLnBrk="1" hangingPunct="1">
              <a:spcBef>
                <a:spcPct val="0"/>
              </a:spcBef>
              <a:buFontTx/>
              <a:buNone/>
            </a:pPr>
            <a:r>
              <a:rPr lang="en-US" altLang="en-US" sz="1800" b="1" dirty="0" smtClean="0"/>
              <a:t>Stephen Nichols, Director PTIG </a:t>
            </a:r>
          </a:p>
          <a:p>
            <a:pPr algn="ctr" eaLnBrk="1" hangingPunct="1">
              <a:spcBef>
                <a:spcPct val="0"/>
              </a:spcBef>
              <a:buFontTx/>
              <a:buNone/>
            </a:pPr>
            <a:r>
              <a:rPr lang="en-US" altLang="en-US" sz="1800" b="1" dirty="0" smtClean="0">
                <a:hlinkClick r:id="rId3"/>
              </a:rPr>
              <a:t>www.project25.org</a:t>
            </a:r>
            <a:endParaRPr lang="en-US" altLang="en-US" sz="18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89408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34236782"/>
              </p:ext>
            </p:extLst>
          </p:nvPr>
        </p:nvGraphicFramePr>
        <p:xfrm>
          <a:off x="693095" y="1585560"/>
          <a:ext cx="7296948" cy="4070932"/>
        </p:xfrm>
        <a:graphic>
          <a:graphicData uri="http://schemas.openxmlformats.org/drawingml/2006/table">
            <a:tbl>
              <a:tblPr/>
              <a:tblGrid>
                <a:gridCol w="1158787"/>
                <a:gridCol w="2685659"/>
                <a:gridCol w="582801"/>
                <a:gridCol w="562352"/>
                <a:gridCol w="668006"/>
                <a:gridCol w="913397"/>
                <a:gridCol w="725946"/>
              </a:tblGrid>
              <a:tr h="29371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UNITED STATES</a:t>
                      </a:r>
                    </a:p>
                  </a:txBody>
                  <a:tcPr marL="9525" marR="9525" marT="9525" marB="0" anchor="b">
                    <a:lnL>
                      <a:noFill/>
                    </a:lnL>
                    <a:lnR>
                      <a:noFill/>
                    </a:lnR>
                    <a:lnT>
                      <a:noFill/>
                    </a:lnT>
                    <a:lnB>
                      <a:noFill/>
                    </a:lnB>
                  </a:tcPr>
                </a:tc>
                <a:tc gridSpan="2">
                  <a:txBody>
                    <a:bodyPr/>
                    <a:lstStyle/>
                    <a:p>
                      <a:pPr algn="l" fontAlgn="b"/>
                      <a:r>
                        <a:rPr lang="en-US" sz="1100" b="1" i="0" u="none" strike="noStrike">
                          <a:solidFill>
                            <a:srgbClr val="000000"/>
                          </a:solidFill>
                          <a:effectLst/>
                          <a:latin typeface="Calibri" panose="020F0502020204030204" pitchFamily="34" charset="0"/>
                        </a:rPr>
                        <a:t>P25 SYSTEMS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FF"/>
                        </a:solidFill>
                        <a:effectLst/>
                        <a:latin typeface="Calibri" panose="020F0502020204030204" pitchFamily="34" charset="0"/>
                      </a:endParaRPr>
                    </a:p>
                  </a:txBody>
                  <a:tcPr marL="9525" marR="9525" marT="9525" marB="0" anchor="b">
                    <a:lnL>
                      <a:noFill/>
                    </a:lnL>
                    <a:lnR>
                      <a:noFill/>
                    </a:lnR>
                    <a:lnT>
                      <a:noFill/>
                    </a:lnT>
                    <a:lnB>
                      <a:noFill/>
                    </a:lnB>
                  </a:tcPr>
                </a:tc>
              </a:tr>
              <a:tr h="308404">
                <a:tc>
                  <a:txBody>
                    <a:bodyPr/>
                    <a:lstStyle/>
                    <a:p>
                      <a:pPr algn="l" fontAlgn="b"/>
                      <a:r>
                        <a:rPr lang="en-US" sz="1100" b="1" i="0" u="none" strike="noStrike">
                          <a:solidFill>
                            <a:srgbClr val="000000"/>
                          </a:solidFill>
                          <a:effectLst/>
                          <a:latin typeface="Calibri" panose="020F0502020204030204" pitchFamily="34" charset="0"/>
                        </a:rPr>
                        <a:t>STATE</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SYSTEM NAME</a:t>
                      </a: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P25 </a:t>
                      </a:r>
                    </a:p>
                  </a:txBody>
                  <a:tcPr marL="9525" marR="9525" marT="9525" marB="0" anchor="b">
                    <a:lnL>
                      <a:noFill/>
                    </a:lnL>
                    <a:lnR>
                      <a:noFill/>
                    </a:lnR>
                    <a:lnT>
                      <a:noFill/>
                    </a:lnT>
                    <a:lnB>
                      <a:noFill/>
                    </a:lnB>
                  </a:tcPr>
                </a:tc>
                <a:tc>
                  <a:txBody>
                    <a:bodyPr/>
                    <a:lstStyle/>
                    <a:p>
                      <a:pPr algn="ctr" fontAlgn="b"/>
                      <a:r>
                        <a:rPr lang="en-US" sz="1100" b="1" i="0" u="none" strike="noStrike">
                          <a:solidFill>
                            <a:srgbClr val="C00000"/>
                          </a:solidFill>
                          <a:effectLst/>
                          <a:latin typeface="Calibri" panose="020F0502020204030204" pitchFamily="34" charset="0"/>
                        </a:rPr>
                        <a:t>P25</a:t>
                      </a:r>
                    </a:p>
                  </a:txBody>
                  <a:tcPr marL="9525" marR="9525" marT="9525" marB="0" anchor="b">
                    <a:lnL>
                      <a:noFill/>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Comments</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System User</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Freq. Band</a:t>
                      </a:r>
                    </a:p>
                  </a:txBody>
                  <a:tcPr marL="9525" marR="9525" marT="9525" marB="0" anchor="b">
                    <a:lnL>
                      <a:noFill/>
                    </a:lnL>
                    <a:lnR>
                      <a:noFill/>
                    </a:lnR>
                    <a:lnT>
                      <a:noFill/>
                    </a:lnT>
                    <a:lnB>
                      <a:noFill/>
                    </a:lnB>
                  </a:tcPr>
                </a:tc>
              </a:tr>
              <a:tr h="531630">
                <a:tc>
                  <a:txBody>
                    <a:bodyPr/>
                    <a:lstStyle/>
                    <a:p>
                      <a:pPr algn="l" fontAlgn="b"/>
                      <a:r>
                        <a:rPr lang="en-US" sz="1100" b="1" i="0" u="none" strike="noStrike">
                          <a:solidFill>
                            <a:srgbClr val="FF0000"/>
                          </a:solidFill>
                          <a:effectLst/>
                          <a:latin typeface="Courier New" panose="02070309020205020404" pitchFamily="49" charset="0"/>
                        </a:rPr>
                        <a:t>Alabama</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Center for Domestic Preparedness</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1st Responders</a:t>
                      </a:r>
                    </a:p>
                  </a:txBody>
                  <a:tcPr marL="9525" marR="9525" marT="9525" marB="0" anchor="b">
                    <a:lnL>
                      <a:noFill/>
                    </a:lnL>
                    <a:lnR>
                      <a:noFill/>
                    </a:lnR>
                    <a:lnT>
                      <a:noFill/>
                    </a:lnT>
                    <a:lnB>
                      <a:noFill/>
                    </a:lnB>
                  </a:tcPr>
                </a:tc>
                <a:tc>
                  <a:txBody>
                    <a:bodyPr/>
                    <a:lstStyle/>
                    <a:p>
                      <a:pPr algn="l" fontAlgn="b"/>
                      <a:r>
                        <a:rPr lang="en-US" sz="1100" b="1" i="0" u="none" strike="noStrike">
                          <a:solidFill>
                            <a:srgbClr val="E26B0A"/>
                          </a:solidFill>
                          <a:effectLst/>
                          <a:latin typeface="Calibri" panose="020F0502020204030204" pitchFamily="34" charset="0"/>
                        </a:rPr>
                        <a:t>UHF Lo</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Dothan 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0000FF"/>
                          </a:solidFill>
                          <a:effectLst/>
                          <a:latin typeface="Calibri" panose="020F0502020204030204" pitchFamily="34" charset="0"/>
                        </a:rPr>
                        <a:t>800</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Fort Benning Military</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DOD</a:t>
                      </a:r>
                    </a:p>
                  </a:txBody>
                  <a:tcPr marL="9525" marR="9525" marT="9525" marB="0" anchor="b">
                    <a:lnL>
                      <a:noFill/>
                    </a:lnL>
                    <a:lnR>
                      <a:noFill/>
                    </a:lnR>
                    <a:lnT>
                      <a:noFill/>
                    </a:lnT>
                    <a:lnB>
                      <a:noFill/>
                    </a:lnB>
                  </a:tcPr>
                </a:tc>
                <a:tc>
                  <a:txBody>
                    <a:bodyPr/>
                    <a:lstStyle/>
                    <a:p>
                      <a:pPr algn="l" fontAlgn="b"/>
                      <a:r>
                        <a:rPr lang="en-US" sz="1100" b="1" i="0" u="none" strike="noStrike">
                          <a:solidFill>
                            <a:srgbClr val="E26B0A"/>
                          </a:solidFill>
                          <a:effectLst/>
                          <a:latin typeface="Calibri" panose="020F0502020204030204" pitchFamily="34" charset="0"/>
                        </a:rPr>
                        <a:t>UHF Lo</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Fort Rucker</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DOD</a:t>
                      </a:r>
                    </a:p>
                  </a:txBody>
                  <a:tcPr marL="9525" marR="9525" marT="9525" marB="0" anchor="b">
                    <a:lnL>
                      <a:noFill/>
                    </a:lnL>
                    <a:lnR>
                      <a:noFill/>
                    </a:lnR>
                    <a:lnT>
                      <a:noFill/>
                    </a:lnT>
                    <a:lnB>
                      <a:noFill/>
                    </a:lnB>
                  </a:tcPr>
                </a:tc>
                <a:tc>
                  <a:txBody>
                    <a:bodyPr/>
                    <a:lstStyle/>
                    <a:p>
                      <a:pPr algn="l" fontAlgn="ctr"/>
                      <a:r>
                        <a:rPr lang="en-US" sz="1100" b="1" i="0" u="none" strike="noStrike">
                          <a:solidFill>
                            <a:srgbClr val="00B050"/>
                          </a:solidFill>
                          <a:effectLst/>
                          <a:latin typeface="Calibri" panose="020F0502020204030204" pitchFamily="34" charset="0"/>
                        </a:rPr>
                        <a:t>VHF</a:t>
                      </a:r>
                    </a:p>
                  </a:txBody>
                  <a:tcPr marL="9525" marR="9525" marT="9525" marB="0" anchor="ctr">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Gadsden &amp; Etowah County</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FF0000"/>
                          </a:solidFill>
                          <a:effectLst/>
                          <a:latin typeface="Calibri" panose="020F0502020204030204" pitchFamily="34" charset="0"/>
                        </a:rPr>
                        <a:t>700</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Jefferson County</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0000FF"/>
                          </a:solidFill>
                          <a:effectLst/>
                          <a:latin typeface="Calibri" panose="020F0502020204030204" pitchFamily="34" charset="0"/>
                        </a:rPr>
                        <a:t>800</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Marshall Space Flight Center</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Fed Agency</a:t>
                      </a:r>
                    </a:p>
                  </a:txBody>
                  <a:tcPr marL="9525" marR="9525" marT="9525" marB="0" anchor="b">
                    <a:lnL>
                      <a:noFill/>
                    </a:lnL>
                    <a:lnR>
                      <a:noFill/>
                    </a:lnR>
                    <a:lnT>
                      <a:noFill/>
                    </a:lnT>
                    <a:lnB>
                      <a:noFill/>
                    </a:lnB>
                  </a:tcPr>
                </a:tc>
                <a:tc>
                  <a:txBody>
                    <a:bodyPr/>
                    <a:lstStyle/>
                    <a:p>
                      <a:pPr algn="l" fontAlgn="b"/>
                      <a:r>
                        <a:rPr lang="en-US" sz="1100" b="1" i="0" u="none" strike="noStrike">
                          <a:solidFill>
                            <a:srgbClr val="E26B0A"/>
                          </a:solidFill>
                          <a:effectLst/>
                          <a:latin typeface="Calibri" panose="020F0502020204030204" pitchFamily="34" charset="0"/>
                        </a:rPr>
                        <a:t>UHF Lo</a:t>
                      </a:r>
                    </a:p>
                  </a:txBody>
                  <a:tcPr marL="9525" marR="9525" marT="9525" marB="0" anchor="b">
                    <a:lnL>
                      <a:noFill/>
                    </a:lnL>
                    <a:lnR>
                      <a:noFill/>
                    </a:lnR>
                    <a:lnT>
                      <a:noFill/>
                    </a:lnT>
                    <a:lnB>
                      <a:noFill/>
                    </a:lnB>
                  </a:tcPr>
                </a:tc>
              </a:tr>
              <a:tr h="293718">
                <a:tc>
                  <a:txBody>
                    <a:bodyPr/>
                    <a:lstStyle/>
                    <a:p>
                      <a:pPr algn="r" fontAlgn="b"/>
                      <a:r>
                        <a:rPr lang="en-US" sz="1100" b="1"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Maxwell Air Force Base</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Phase 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DOD</a:t>
                      </a:r>
                    </a:p>
                  </a:txBody>
                  <a:tcPr marL="9525" marR="9525" marT="9525" marB="0" anchor="b">
                    <a:lnL>
                      <a:noFill/>
                    </a:lnL>
                    <a:lnR>
                      <a:noFill/>
                    </a:lnR>
                    <a:lnT>
                      <a:noFill/>
                    </a:lnT>
                    <a:lnB>
                      <a:noFill/>
                    </a:lnB>
                  </a:tcPr>
                </a:tc>
                <a:tc>
                  <a:txBody>
                    <a:bodyPr/>
                    <a:lstStyle/>
                    <a:p>
                      <a:pPr algn="l" fontAlgn="b"/>
                      <a:r>
                        <a:rPr lang="en-US" sz="1100" b="1" i="0" u="none" strike="noStrike">
                          <a:solidFill>
                            <a:srgbClr val="E26B0A"/>
                          </a:solidFill>
                          <a:effectLst/>
                          <a:latin typeface="Calibri" panose="020F0502020204030204" pitchFamily="34" charset="0"/>
                        </a:rPr>
                        <a:t>UHF Lo</a:t>
                      </a: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Alabama First Responder Network</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Phase 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FF0000"/>
                          </a:solidFill>
                          <a:effectLst/>
                          <a:latin typeface="Calibri" panose="020F0502020204030204" pitchFamily="34" charset="0"/>
                        </a:rPr>
                        <a:t>700</a:t>
                      </a:r>
                      <a:r>
                        <a:rPr lang="en-US" sz="1100" b="1" i="0" u="none" strike="noStrike">
                          <a:solidFill>
                            <a:srgbClr val="0000FF"/>
                          </a:solidFill>
                          <a:effectLst/>
                          <a:latin typeface="Calibri" panose="020F0502020204030204" pitchFamily="34" charset="0"/>
                        </a:rPr>
                        <a:t>/800</a:t>
                      </a:r>
                      <a:endParaRPr lang="en-US" sz="1100" b="1"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r>
              <a:tr h="2937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Anniston Army Depot ANAD</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Phase 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b"/>
                      <a:r>
                        <a:rPr lang="en-US" sz="1100" b="1" i="0" u="none" strike="noStrike">
                          <a:solidFill>
                            <a:srgbClr val="E26B0A"/>
                          </a:solidFill>
                          <a:effectLst/>
                          <a:latin typeface="Calibri" panose="020F0502020204030204" pitchFamily="34" charset="0"/>
                        </a:rPr>
                        <a:t>UHF Lo</a:t>
                      </a:r>
                    </a:p>
                  </a:txBody>
                  <a:tcPr marL="9525" marR="9525" marT="9525" marB="0" anchor="b">
                    <a:lnL>
                      <a:noFill/>
                    </a:lnL>
                    <a:lnR>
                      <a:noFill/>
                    </a:lnR>
                    <a:lnT>
                      <a:noFill/>
                    </a:lnT>
                    <a:lnB>
                      <a:noFill/>
                    </a:lnB>
                  </a:tcPr>
                </a:tc>
              </a:tr>
              <a:tr h="293718">
                <a:tc>
                  <a:txBody>
                    <a:bodyPr/>
                    <a:lstStyle/>
                    <a:p>
                      <a:pPr algn="r" fontAlgn="b"/>
                      <a:r>
                        <a:rPr lang="en-US" sz="1100" b="1" i="0" u="none" strike="noStrike">
                          <a:solidFill>
                            <a:srgbClr val="C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Shelby County First Responders   </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Phase 2</a:t>
                      </a:r>
                    </a:p>
                  </a:txBody>
                  <a:tcPr marL="9525" marR="9525" marT="9525" marB="0" anchor="b">
                    <a:lnL>
                      <a:noFill/>
                    </a:lnL>
                    <a:lnR>
                      <a:noFill/>
                    </a:lnR>
                    <a:lnT>
                      <a:noFill/>
                    </a:lnT>
                    <a:lnB>
                      <a:noFill/>
                    </a:lnB>
                  </a:tcPr>
                </a:tc>
                <a:tc>
                  <a:txBody>
                    <a:bodyPr/>
                    <a:lstStyle/>
                    <a:p>
                      <a:pPr algn="ctr" fontAlgn="b"/>
                      <a:r>
                        <a:rPr lang="en-US" sz="1100" b="1" i="0" u="none" strike="noStrike">
                          <a:solidFill>
                            <a:srgbClr val="C00000"/>
                          </a:solidFill>
                          <a:effectLst/>
                          <a:latin typeface="Calibri" panose="020F0502020204030204" pitchFamily="34" charset="0"/>
                        </a:rPr>
                        <a:t>New</a:t>
                      </a:r>
                    </a:p>
                  </a:txBody>
                  <a:tcPr marL="9525" marR="9525" marT="9525" marB="0" anchor="b">
                    <a:lnL>
                      <a:noFill/>
                    </a:lnL>
                    <a:lnR>
                      <a:noFill/>
                    </a:lnR>
                    <a:lnT>
                      <a:noFill/>
                    </a:lnT>
                    <a:lnB>
                      <a:noFill/>
                    </a:lnB>
                  </a:tcPr>
                </a:tc>
                <a:tc>
                  <a:txBody>
                    <a:bodyPr/>
                    <a:lstStyle/>
                    <a:p>
                      <a:pPr algn="l" fontAlgn="b"/>
                      <a:r>
                        <a:rPr lang="en-US" sz="1100" b="1" i="0" u="none" strike="noStrike">
                          <a:solidFill>
                            <a:srgbClr val="C00000"/>
                          </a:solidFill>
                          <a:effectLst/>
                          <a:latin typeface="Calibri" panose="020F0502020204030204" pitchFamily="34" charset="0"/>
                        </a:rPr>
                        <a:t>Public Safety</a:t>
                      </a:r>
                    </a:p>
                  </a:txBody>
                  <a:tcPr marL="9525" marR="9525" marT="9525" marB="0" anchor="b">
                    <a:lnL>
                      <a:noFill/>
                    </a:lnL>
                    <a:lnR>
                      <a:noFill/>
                    </a:lnR>
                    <a:lnT>
                      <a:noFill/>
                    </a:lnT>
                    <a:lnB>
                      <a:noFill/>
                    </a:lnB>
                  </a:tcPr>
                </a:tc>
                <a:tc>
                  <a:txBody>
                    <a:bodyPr/>
                    <a:lstStyle/>
                    <a:p>
                      <a:pPr algn="l" fontAlgn="ctr"/>
                      <a:endParaRPr lang="en-US" sz="1100" b="1" i="0" u="none" strike="noStrike" dirty="0">
                        <a:solidFill>
                          <a:srgbClr val="00B050"/>
                        </a:solidFill>
                        <a:effectLst/>
                        <a:latin typeface="Calibri" panose="020F0502020204030204" pitchFamily="34" charset="0"/>
                      </a:endParaRPr>
                    </a:p>
                  </a:txBody>
                  <a:tcPr marL="9525" marR="9525" marT="9525" marB="0" anchor="ctr">
                    <a:lnL>
                      <a:noFill/>
                    </a:lnL>
                    <a:lnR>
                      <a:noFill/>
                    </a:lnR>
                    <a:lnT>
                      <a:noFill/>
                    </a:lnT>
                    <a:lnB>
                      <a:noFill/>
                    </a:lnB>
                  </a:tcPr>
                </a:tc>
              </a:tr>
            </a:tbl>
          </a:graphicData>
        </a:graphic>
      </p:graphicFrame>
      <p:sp>
        <p:nvSpPr>
          <p:cNvPr id="3" name="Title 2"/>
          <p:cNvSpPr>
            <a:spLocks noGrp="1"/>
          </p:cNvSpPr>
          <p:nvPr>
            <p:ph type="title"/>
          </p:nvPr>
        </p:nvSpPr>
        <p:spPr/>
        <p:txBody>
          <a:bodyPr/>
          <a:lstStyle/>
          <a:p>
            <a:r>
              <a:rPr lang="en-US" dirty="0" smtClean="0"/>
              <a:t>Project 25 Systems List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79262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38740" y="241385"/>
            <a:ext cx="6443663" cy="685800"/>
          </a:xfrm>
        </p:spPr>
        <p:txBody>
          <a:bodyPr anchor="t"/>
          <a:lstStyle/>
          <a:p>
            <a:pPr algn="l"/>
            <a:r>
              <a:rPr lang="en-US" altLang="en-US" sz="2400" b="1" dirty="0"/>
              <a:t>Project 25 Technology Interest Group (PTIG)</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616285" y="779055"/>
            <a:ext cx="8065050" cy="5683940"/>
          </a:xfrm>
        </p:spPr>
        <p:txBody>
          <a:bodyPr/>
          <a:lstStyle/>
          <a:p>
            <a:pPr eaLnBrk="1" hangingPunct="1">
              <a:spcBef>
                <a:spcPct val="0"/>
              </a:spcBef>
              <a:spcAft>
                <a:spcPct val="20000"/>
              </a:spcAft>
              <a:buFont typeface="Arial" panose="020B0604020202020204" pitchFamily="34" charset="0"/>
              <a:buNone/>
            </a:pPr>
            <a:r>
              <a:rPr lang="en-US" altLang="en-US" b="1" dirty="0" smtClean="0"/>
              <a:t>Other News at  </a:t>
            </a:r>
            <a:r>
              <a:rPr lang="en-US" altLang="en-US" b="1" dirty="0">
                <a:solidFill>
                  <a:srgbClr val="0070C0"/>
                </a:solidFill>
              </a:rPr>
              <a:t>www.Project25.org</a:t>
            </a:r>
          </a:p>
          <a:p>
            <a:r>
              <a:rPr lang="en-US" dirty="0" smtClean="0"/>
              <a:t>P25 CSSI logs over 5 Million Hours </a:t>
            </a:r>
            <a:r>
              <a:rPr lang="en-US" sz="1600" i="1" dirty="0" err="1">
                <a:solidFill>
                  <a:schemeClr val="tx1"/>
                </a:solidFill>
              </a:rPr>
              <a:t>Zetron’s</a:t>
            </a:r>
            <a:r>
              <a:rPr lang="en-US" sz="1600" i="1" dirty="0">
                <a:solidFill>
                  <a:schemeClr val="tx1"/>
                </a:solidFill>
              </a:rPr>
              <a:t> </a:t>
            </a:r>
            <a:r>
              <a:rPr lang="en-US" sz="1600" i="1" dirty="0" err="1">
                <a:solidFill>
                  <a:schemeClr val="tx1"/>
                </a:solidFill>
              </a:rPr>
              <a:t>Acom</a:t>
            </a:r>
            <a:r>
              <a:rPr lang="en-US" sz="1600" i="1" dirty="0">
                <a:solidFill>
                  <a:schemeClr val="tx1"/>
                </a:solidFill>
              </a:rPr>
              <a:t> integrated dispatch system products utilizing the TIA Project 25 (P25) CSSI have logged more than 5 million hours of successful operation at customer sites throughout North and South America and Australia. </a:t>
            </a:r>
            <a:endParaRPr lang="en-US" sz="1600" i="1" dirty="0" smtClean="0">
              <a:solidFill>
                <a:schemeClr val="tx1"/>
              </a:solidFill>
            </a:endParaRPr>
          </a:p>
          <a:p>
            <a:r>
              <a:rPr lang="en-US" dirty="0"/>
              <a:t>New P25 Paging Solution to Improve Communications for First Responders in </a:t>
            </a:r>
            <a:r>
              <a:rPr lang="en-US" dirty="0" smtClean="0"/>
              <a:t>Michigan </a:t>
            </a:r>
            <a:endParaRPr lang="en-US" dirty="0"/>
          </a:p>
          <a:p>
            <a:pPr marL="300038" lvl="1" indent="0">
              <a:buNone/>
            </a:pPr>
            <a:r>
              <a:rPr lang="en-US" sz="1600" i="1" dirty="0"/>
              <a:t>Currently, MPSCS subscribers may need two separate systems to dispatch emergency crews, one for the radios they use at the scene of an incident and another for the pagers that summon emergency responders. This new </a:t>
            </a:r>
            <a:r>
              <a:rPr lang="en-US" sz="1600" i="1" dirty="0" smtClean="0"/>
              <a:t>capability using </a:t>
            </a:r>
            <a:r>
              <a:rPr lang="en-US" sz="1600" i="1" dirty="0" err="1" smtClean="0"/>
              <a:t>Unications</a:t>
            </a:r>
            <a:r>
              <a:rPr lang="en-US" sz="1600" i="1" dirty="0" smtClean="0"/>
              <a:t>’ P25 pagers will </a:t>
            </a:r>
            <a:r>
              <a:rPr lang="en-US" sz="1600" i="1" dirty="0"/>
              <a:t>provide both functions in one single </a:t>
            </a:r>
            <a:r>
              <a:rPr lang="en-US" sz="1600" i="1" dirty="0" smtClean="0"/>
              <a:t>P25 system</a:t>
            </a:r>
            <a:r>
              <a:rPr lang="en-US" sz="1600" i="1" dirty="0"/>
              <a:t>. Additionally, the new solution will notify first responders if they are out of communication range, a confirmation the current method does not </a:t>
            </a:r>
            <a:endParaRPr lang="en-US" sz="1600" i="1" dirty="0" smtClean="0"/>
          </a:p>
          <a:p>
            <a:pPr marL="342900" indent="-342900"/>
            <a:r>
              <a:rPr lang="en-US" dirty="0">
                <a:solidFill>
                  <a:schemeClr val="accent1">
                    <a:lumMod val="75000"/>
                  </a:schemeClr>
                </a:solidFill>
              </a:rPr>
              <a:t>8 Suppliers Participate in P25 Trunked Interoperability </a:t>
            </a:r>
            <a:r>
              <a:rPr lang="en-US" dirty="0" smtClean="0">
                <a:solidFill>
                  <a:schemeClr val="accent1">
                    <a:lumMod val="75000"/>
                  </a:schemeClr>
                </a:solidFill>
              </a:rPr>
              <a:t>Event</a:t>
            </a:r>
          </a:p>
          <a:p>
            <a:pPr marL="342900" indent="-342900"/>
            <a:r>
              <a:rPr lang="en-US" dirty="0" smtClean="0"/>
              <a:t>Past P25 Systems of the Month: </a:t>
            </a:r>
          </a:p>
          <a:p>
            <a:pPr marL="300038" lvl="1" indent="0">
              <a:buNone/>
            </a:pPr>
            <a:r>
              <a:rPr lang="en-US" sz="1800" i="1" dirty="0" smtClean="0">
                <a:solidFill>
                  <a:schemeClr val="tx1"/>
                </a:solidFill>
              </a:rPr>
              <a:t>Miami/Dade </a:t>
            </a:r>
            <a:r>
              <a:rPr lang="en-US" sz="1800" i="1" dirty="0">
                <a:solidFill>
                  <a:schemeClr val="tx1"/>
                </a:solidFill>
              </a:rPr>
              <a:t>County FL, Lexington KY, Monmouth County NJ</a:t>
            </a:r>
          </a:p>
          <a:p>
            <a:pPr marL="300038" lvl="1" indent="0">
              <a:buNone/>
            </a:pPr>
            <a:r>
              <a:rPr lang="en-US" sz="1800" i="1" dirty="0" smtClean="0"/>
              <a:t>. </a:t>
            </a:r>
            <a:endParaRPr lang="en-US" sz="18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389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23715" y="1580620"/>
            <a:ext cx="303221" cy="1314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11682" y="1331786"/>
            <a:ext cx="1333308" cy="45146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66161" y="1547615"/>
            <a:ext cx="1028700" cy="110574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08327" y="1256423"/>
            <a:ext cx="285750" cy="11158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51204" y="2071348"/>
            <a:ext cx="287794" cy="15643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75283" y="1833916"/>
            <a:ext cx="497286" cy="92379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27" name="Group 26"/>
          <p:cNvGrpSpPr/>
          <p:nvPr/>
        </p:nvGrpSpPr>
        <p:grpSpPr>
          <a:xfrm>
            <a:off x="5533684" y="3765896"/>
            <a:ext cx="1834336" cy="667425"/>
            <a:chOff x="405790" y="5562600"/>
            <a:chExt cx="2445781" cy="889900"/>
          </a:xfrm>
        </p:grpSpPr>
        <p:sp>
          <p:nvSpPr>
            <p:cNvPr id="28" name="Freeform 27"/>
            <p:cNvSpPr/>
            <p:nvPr/>
          </p:nvSpPr>
          <p:spPr bwMode="auto">
            <a:xfrm>
              <a:off x="422456" y="5562600"/>
              <a:ext cx="2429115" cy="533400"/>
            </a:xfrm>
            <a:custGeom>
              <a:avLst/>
              <a:gdLst>
                <a:gd name="connsiteX0" fmla="*/ 0 w 2457450"/>
                <a:gd name="connsiteY0" fmla="*/ 485775 h 533400"/>
                <a:gd name="connsiteX1" fmla="*/ 295275 w 2457450"/>
                <a:gd name="connsiteY1" fmla="*/ 0 h 533400"/>
                <a:gd name="connsiteX2" fmla="*/ 2181225 w 2457450"/>
                <a:gd name="connsiteY2" fmla="*/ 9525 h 533400"/>
                <a:gd name="connsiteX3" fmla="*/ 2457450 w 2457450"/>
                <a:gd name="connsiteY3" fmla="*/ 533400 h 533400"/>
                <a:gd name="connsiteX4" fmla="*/ 0 w 2457450"/>
                <a:gd name="connsiteY4" fmla="*/ 485775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0" h="533400">
                  <a:moveTo>
                    <a:pt x="0" y="485775"/>
                  </a:moveTo>
                  <a:lnTo>
                    <a:pt x="295275" y="0"/>
                  </a:lnTo>
                  <a:lnTo>
                    <a:pt x="2181225" y="9525"/>
                  </a:lnTo>
                  <a:lnTo>
                    <a:pt x="2457450" y="533400"/>
                  </a:lnTo>
                  <a:lnTo>
                    <a:pt x="0" y="485775"/>
                  </a:lnTo>
                  <a:close/>
                </a:path>
              </a:pathLst>
            </a:custGeom>
            <a:solidFill>
              <a:srgbClr val="CCC7A4"/>
            </a:solidFill>
            <a:ln w="6350">
              <a:solidFill>
                <a:schemeClr val="bg1">
                  <a:lumMod val="75000"/>
                </a:schemeClr>
              </a:solidFill>
              <a:round/>
              <a:headEnd/>
              <a:tailEnd/>
            </a:ln>
            <a:effectLst/>
            <a:extLst/>
          </p:spPr>
          <p:txBody>
            <a:bodyPr wrap="none" rtlCol="0" anchor="ctr"/>
            <a:lstStyle/>
            <a:p>
              <a:pPr algn="ctr"/>
              <a:endParaRPr lang="en-US" sz="3000"/>
            </a:p>
          </p:txBody>
        </p:sp>
        <p:grpSp>
          <p:nvGrpSpPr>
            <p:cNvPr id="29" name="Group 28"/>
            <p:cNvGrpSpPr/>
            <p:nvPr/>
          </p:nvGrpSpPr>
          <p:grpSpPr>
            <a:xfrm>
              <a:off x="405790" y="6030320"/>
              <a:ext cx="2438400" cy="422180"/>
              <a:chOff x="4256712" y="4264935"/>
              <a:chExt cx="2438400" cy="422180"/>
            </a:xfrm>
            <a:effectLst>
              <a:outerShdw blurRad="50800" dist="38100" dir="5400000" algn="t" rotWithShape="0">
                <a:prstClr val="black">
                  <a:alpha val="40000"/>
                </a:prstClr>
              </a:outerShdw>
            </a:effectLst>
          </p:grpSpPr>
          <p:sp>
            <p:nvSpPr>
              <p:cNvPr id="30" name="Rectangle 29"/>
              <p:cNvSpPr/>
              <p:nvPr/>
            </p:nvSpPr>
            <p:spPr bwMode="auto">
              <a:xfrm>
                <a:off x="4256712" y="4269634"/>
                <a:ext cx="2438400" cy="381000"/>
              </a:xfrm>
              <a:prstGeom prst="rect">
                <a:avLst/>
              </a:pr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cxnSp>
            <p:nvCxnSpPr>
              <p:cNvPr id="31" name="Straight Connector 30"/>
              <p:cNvCxnSpPr/>
              <p:nvPr/>
            </p:nvCxnSpPr>
            <p:spPr>
              <a:xfrm>
                <a:off x="4357689" y="4383003"/>
                <a:ext cx="218978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761751" y="4460134"/>
                <a:ext cx="104667" cy="107728"/>
                <a:chOff x="7058133" y="3217312"/>
                <a:chExt cx="104667" cy="107728"/>
              </a:xfrm>
            </p:grpSpPr>
            <p:sp>
              <p:nvSpPr>
                <p:cNvPr id="46" name="Oval 4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47" name="Oval 4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sz="3000"/>
                </a:p>
              </p:txBody>
            </p:sp>
            <p:cxnSp>
              <p:nvCxnSpPr>
                <p:cNvPr id="48" name="Straight Connector 4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496272" y="4450672"/>
                <a:ext cx="104667" cy="107728"/>
                <a:chOff x="8536467" y="3255326"/>
                <a:chExt cx="104667" cy="107728"/>
              </a:xfrm>
            </p:grpSpPr>
            <p:sp>
              <p:nvSpPr>
                <p:cNvPr id="44" name="Oval 43"/>
                <p:cNvSpPr/>
                <p:nvPr/>
              </p:nvSpPr>
              <p:spPr bwMode="auto">
                <a:xfrm>
                  <a:off x="8536467" y="3255326"/>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45" name="Oval 44"/>
                <p:cNvSpPr/>
                <p:nvPr/>
              </p:nvSpPr>
              <p:spPr bwMode="auto">
                <a:xfrm>
                  <a:off x="8562633" y="3286278"/>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sz="3000"/>
                </a:p>
              </p:txBody>
            </p:sp>
          </p:grpSp>
          <p:pic>
            <p:nvPicPr>
              <p:cNvPr id="34" name="Picture 3"/>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48473" y="4436001"/>
                <a:ext cx="137215" cy="1349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54060" y="4437316"/>
                <a:ext cx="137215" cy="1349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6" name="Rectangle 35"/>
              <p:cNvSpPr/>
              <p:nvPr/>
            </p:nvSpPr>
            <p:spPr bwMode="auto">
              <a:xfrm>
                <a:off x="5169139" y="4383003"/>
                <a:ext cx="306773" cy="221126"/>
              </a:xfrm>
              <a:prstGeom prst="rect">
                <a:avLst/>
              </a:prstGeom>
              <a:noFill/>
              <a:ln w="6350">
                <a:solidFill>
                  <a:srgbClr val="C00000"/>
                </a:solidFill>
                <a:round/>
                <a:headEnd/>
                <a:tailEnd/>
              </a:ln>
              <a:effectLst/>
              <a:extLst/>
            </p:spPr>
            <p:txBody>
              <a:bodyPr wrap="none" rtlCol="0" anchor="ctr"/>
              <a:lstStyle/>
              <a:p>
                <a:pPr algn="ctr"/>
                <a:endParaRPr lang="en-US" sz="3000"/>
              </a:p>
            </p:txBody>
          </p:sp>
          <p:sp>
            <p:nvSpPr>
              <p:cNvPr id="37" name="TextBox 36"/>
              <p:cNvSpPr txBox="1"/>
              <p:nvPr/>
            </p:nvSpPr>
            <p:spPr>
              <a:xfrm>
                <a:off x="4308785" y="4264935"/>
                <a:ext cx="430032" cy="184665"/>
              </a:xfrm>
              <a:prstGeom prst="rect">
                <a:avLst/>
              </a:prstGeom>
              <a:noFill/>
            </p:spPr>
            <p:txBody>
              <a:bodyPr wrap="none" rtlCol="0">
                <a:spAutoFit/>
              </a:bodyPr>
              <a:lstStyle/>
              <a:p>
                <a:r>
                  <a:rPr lang="en-US" sz="300" dirty="0">
                    <a:solidFill>
                      <a:schemeClr val="bg2"/>
                    </a:solidFill>
                  </a:rPr>
                  <a:t>Console</a:t>
                </a:r>
              </a:p>
            </p:txBody>
          </p:sp>
          <p:sp>
            <p:nvSpPr>
              <p:cNvPr id="38" name="Rectangle 37"/>
              <p:cNvSpPr/>
              <p:nvPr/>
            </p:nvSpPr>
            <p:spPr bwMode="auto">
              <a:xfrm>
                <a:off x="4419600" y="4380523"/>
                <a:ext cx="485631" cy="221126"/>
              </a:xfrm>
              <a:prstGeom prst="rect">
                <a:avLst/>
              </a:prstGeom>
              <a:noFill/>
              <a:ln w="6350">
                <a:solidFill>
                  <a:srgbClr val="C00000"/>
                </a:solidFill>
                <a:round/>
                <a:headEnd/>
                <a:tailEnd/>
              </a:ln>
              <a:effectLst/>
              <a:extLst/>
            </p:spPr>
            <p:txBody>
              <a:bodyPr wrap="none" rtlCol="0" anchor="ctr"/>
              <a:lstStyle/>
              <a:p>
                <a:pPr algn="ctr"/>
                <a:endParaRPr lang="en-US" sz="3000"/>
              </a:p>
            </p:txBody>
          </p:sp>
          <p:sp>
            <p:nvSpPr>
              <p:cNvPr id="39" name="TextBox 38"/>
              <p:cNvSpPr txBox="1"/>
              <p:nvPr/>
            </p:nvSpPr>
            <p:spPr>
              <a:xfrm>
                <a:off x="4502756" y="4493505"/>
                <a:ext cx="383011" cy="184665"/>
              </a:xfrm>
              <a:prstGeom prst="rect">
                <a:avLst/>
              </a:prstGeom>
              <a:noFill/>
            </p:spPr>
            <p:txBody>
              <a:bodyPr wrap="none" rtlCol="0">
                <a:spAutoFit/>
              </a:bodyPr>
              <a:lstStyle/>
              <a:p>
                <a:r>
                  <a:rPr lang="en-US" sz="300" dirty="0">
                    <a:solidFill>
                      <a:schemeClr val="bg2"/>
                    </a:solidFill>
                  </a:rPr>
                  <a:t>power</a:t>
                </a:r>
              </a:p>
            </p:txBody>
          </p:sp>
          <p:sp>
            <p:nvSpPr>
              <p:cNvPr id="40" name="TextBox 39"/>
              <p:cNvSpPr txBox="1"/>
              <p:nvPr/>
            </p:nvSpPr>
            <p:spPr>
              <a:xfrm>
                <a:off x="5181600" y="4491363"/>
                <a:ext cx="368051" cy="184665"/>
              </a:xfrm>
              <a:prstGeom prst="rect">
                <a:avLst/>
              </a:prstGeom>
              <a:noFill/>
            </p:spPr>
            <p:txBody>
              <a:bodyPr wrap="none" rtlCol="0">
                <a:spAutoFit/>
              </a:bodyPr>
              <a:lstStyle/>
              <a:p>
                <a:r>
                  <a:rPr lang="en-US" sz="300" dirty="0">
                    <a:solidFill>
                      <a:schemeClr val="bg2"/>
                    </a:solidFill>
                  </a:rPr>
                  <a:t>audio</a:t>
                </a:r>
              </a:p>
            </p:txBody>
          </p:sp>
          <p:pic>
            <p:nvPicPr>
              <p:cNvPr id="41" name="Picture 4"/>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69840" y="4418871"/>
                <a:ext cx="130047" cy="1251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2" name="TextBox 41"/>
              <p:cNvSpPr txBox="1"/>
              <p:nvPr/>
            </p:nvSpPr>
            <p:spPr>
              <a:xfrm>
                <a:off x="5942995" y="4513110"/>
                <a:ext cx="436445" cy="169277"/>
              </a:xfrm>
              <a:prstGeom prst="rect">
                <a:avLst/>
              </a:prstGeom>
              <a:noFill/>
            </p:spPr>
            <p:txBody>
              <a:bodyPr wrap="none" rtlCol="0">
                <a:spAutoFit/>
              </a:bodyPr>
              <a:lstStyle/>
              <a:p>
                <a:r>
                  <a:rPr lang="en-US" sz="225" b="1" dirty="0">
                    <a:solidFill>
                      <a:schemeClr val="bg2"/>
                    </a:solidFill>
                  </a:rPr>
                  <a:t>Channel A</a:t>
                </a:r>
                <a:endParaRPr lang="en-US" sz="300" b="1" dirty="0">
                  <a:solidFill>
                    <a:schemeClr val="bg2"/>
                  </a:solidFill>
                </a:endParaRPr>
              </a:p>
            </p:txBody>
          </p:sp>
          <p:sp>
            <p:nvSpPr>
              <p:cNvPr id="43" name="TextBox 42"/>
              <p:cNvSpPr txBox="1"/>
              <p:nvPr/>
            </p:nvSpPr>
            <p:spPr>
              <a:xfrm>
                <a:off x="6148581" y="4517838"/>
                <a:ext cx="444995" cy="169277"/>
              </a:xfrm>
              <a:prstGeom prst="rect">
                <a:avLst/>
              </a:prstGeom>
              <a:noFill/>
            </p:spPr>
            <p:txBody>
              <a:bodyPr wrap="none" rtlCol="0">
                <a:spAutoFit/>
              </a:bodyPr>
              <a:lstStyle/>
              <a:p>
                <a:r>
                  <a:rPr lang="en-US" sz="225" b="1" dirty="0">
                    <a:solidFill>
                      <a:schemeClr val="bg2"/>
                    </a:solidFill>
                  </a:rPr>
                  <a:t>Channel  </a:t>
                </a:r>
                <a:r>
                  <a:rPr lang="en-US" sz="225" dirty="0">
                    <a:solidFill>
                      <a:schemeClr val="bg2"/>
                    </a:solidFill>
                  </a:rPr>
                  <a:t>B</a:t>
                </a:r>
                <a:endParaRPr lang="en-US" sz="300" b="1" dirty="0">
                  <a:solidFill>
                    <a:schemeClr val="bg2"/>
                  </a:solidFill>
                </a:endParaRPr>
              </a:p>
            </p:txBody>
          </p:sp>
        </p:grpSp>
      </p:grpSp>
      <p:grpSp>
        <p:nvGrpSpPr>
          <p:cNvPr id="49" name="Group 48"/>
          <p:cNvGrpSpPr/>
          <p:nvPr/>
        </p:nvGrpSpPr>
        <p:grpSpPr>
          <a:xfrm>
            <a:off x="5023493" y="3674420"/>
            <a:ext cx="457346" cy="727500"/>
            <a:chOff x="733750" y="3629025"/>
            <a:chExt cx="962025" cy="1533525"/>
          </a:xfrm>
        </p:grpSpPr>
        <p:sp>
          <p:nvSpPr>
            <p:cNvPr id="50" name="Freeform 49"/>
            <p:cNvSpPr/>
            <p:nvPr/>
          </p:nvSpPr>
          <p:spPr bwMode="auto">
            <a:xfrm>
              <a:off x="733750" y="4800600"/>
              <a:ext cx="962025" cy="361950"/>
            </a:xfrm>
            <a:custGeom>
              <a:avLst/>
              <a:gdLst>
                <a:gd name="connsiteX0" fmla="*/ 9525 w 962025"/>
                <a:gd name="connsiteY0" fmla="*/ 161925 h 361950"/>
                <a:gd name="connsiteX1" fmla="*/ 0 w 962025"/>
                <a:gd name="connsiteY1" fmla="*/ 57150 h 361950"/>
                <a:gd name="connsiteX2" fmla="*/ 723900 w 962025"/>
                <a:gd name="connsiteY2" fmla="*/ 0 h 361950"/>
                <a:gd name="connsiteX3" fmla="*/ 962025 w 962025"/>
                <a:gd name="connsiteY3" fmla="*/ 257175 h 361950"/>
                <a:gd name="connsiteX4" fmla="*/ 295275 w 962025"/>
                <a:gd name="connsiteY4" fmla="*/ 361950 h 361950"/>
                <a:gd name="connsiteX5" fmla="*/ 9525 w 962025"/>
                <a:gd name="connsiteY5" fmla="*/ 1619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5" h="361950">
                  <a:moveTo>
                    <a:pt x="9525" y="161925"/>
                  </a:moveTo>
                  <a:lnTo>
                    <a:pt x="0" y="57150"/>
                  </a:lnTo>
                  <a:lnTo>
                    <a:pt x="723900" y="0"/>
                  </a:lnTo>
                  <a:lnTo>
                    <a:pt x="962025" y="257175"/>
                  </a:lnTo>
                  <a:lnTo>
                    <a:pt x="295275" y="361950"/>
                  </a:lnTo>
                  <a:lnTo>
                    <a:pt x="9525" y="161925"/>
                  </a:lnTo>
                  <a:close/>
                </a:path>
              </a:pathLst>
            </a:custGeom>
            <a:solidFill>
              <a:schemeClr val="tx1">
                <a:lumMod val="85000"/>
                <a:lumOff val="15000"/>
              </a:schemeClr>
            </a:solidFill>
            <a:ln w="6350">
              <a:solidFill>
                <a:schemeClr val="tx1"/>
              </a:solidFill>
              <a:round/>
              <a:headEnd/>
              <a:tailEnd/>
            </a:ln>
            <a:effectLst/>
            <a:extLst/>
          </p:spPr>
          <p:txBody>
            <a:bodyPr wrap="none" rtlCol="0" anchor="ctr"/>
            <a:lstStyle/>
            <a:p>
              <a:pPr algn="ctr"/>
              <a:endParaRPr lang="en-US" sz="3000"/>
            </a:p>
          </p:txBody>
        </p:sp>
        <p:sp>
          <p:nvSpPr>
            <p:cNvPr id="51" name="Freeform 50"/>
            <p:cNvSpPr/>
            <p:nvPr/>
          </p:nvSpPr>
          <p:spPr bwMode="auto">
            <a:xfrm>
              <a:off x="1066800" y="3629025"/>
              <a:ext cx="581025" cy="1533525"/>
            </a:xfrm>
            <a:custGeom>
              <a:avLst/>
              <a:gdLst>
                <a:gd name="connsiteX0" fmla="*/ 0 w 581025"/>
                <a:gd name="connsiteY0" fmla="*/ 19050 h 1533525"/>
                <a:gd name="connsiteX1" fmla="*/ 571500 w 581025"/>
                <a:gd name="connsiteY1" fmla="*/ 0 h 1533525"/>
                <a:gd name="connsiteX2" fmla="*/ 581025 w 581025"/>
                <a:gd name="connsiteY2" fmla="*/ 1447800 h 1533525"/>
                <a:gd name="connsiteX3" fmla="*/ 9525 w 581025"/>
                <a:gd name="connsiteY3" fmla="*/ 1533525 h 1533525"/>
                <a:gd name="connsiteX4" fmla="*/ 0 w 581025"/>
                <a:gd name="connsiteY4" fmla="*/ 19050 h 153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533525">
                  <a:moveTo>
                    <a:pt x="0" y="19050"/>
                  </a:moveTo>
                  <a:lnTo>
                    <a:pt x="571500" y="0"/>
                  </a:lnTo>
                  <a:lnTo>
                    <a:pt x="581025" y="1447800"/>
                  </a:lnTo>
                  <a:lnTo>
                    <a:pt x="9525" y="1533525"/>
                  </a:lnTo>
                  <a:lnTo>
                    <a:pt x="0" y="19050"/>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52" name="Oval 51"/>
            <p:cNvSpPr/>
            <p:nvPr/>
          </p:nvSpPr>
          <p:spPr bwMode="auto">
            <a:xfrm>
              <a:off x="1214763" y="3767137"/>
              <a:ext cx="342699" cy="685800"/>
            </a:xfrm>
            <a:prstGeom prst="ellipse">
              <a:avLst/>
            </a:prstGeom>
            <a:pattFill prst="wdUpDiag">
              <a:fgClr>
                <a:srgbClr val="333333"/>
              </a:fgClr>
              <a:bgClr>
                <a:schemeClr val="tx1">
                  <a:lumMod val="65000"/>
                  <a:lumOff val="35000"/>
                </a:schemeClr>
              </a:bgClr>
            </a:pattFill>
            <a:ln w="6350">
              <a:noFill/>
              <a:round/>
              <a:headEnd/>
              <a:tailEnd/>
            </a:ln>
            <a:effectLst/>
            <a:extLst/>
          </p:spPr>
          <p:txBody>
            <a:bodyPr wrap="none" rtlCol="0" anchor="ctr"/>
            <a:lstStyle/>
            <a:p>
              <a:pPr algn="ctr"/>
              <a:endParaRPr lang="en-US" sz="3000"/>
            </a:p>
          </p:txBody>
        </p:sp>
        <p:grpSp>
          <p:nvGrpSpPr>
            <p:cNvPr id="53" name="Group 52"/>
            <p:cNvGrpSpPr/>
            <p:nvPr/>
          </p:nvGrpSpPr>
          <p:grpSpPr>
            <a:xfrm>
              <a:off x="1298663" y="4590691"/>
              <a:ext cx="207038" cy="181333"/>
              <a:chOff x="7058133" y="3217312"/>
              <a:chExt cx="104667" cy="107728"/>
            </a:xfrm>
          </p:grpSpPr>
          <p:sp>
            <p:nvSpPr>
              <p:cNvPr id="56" name="Oval 5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57" name="Oval 5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sz="3000"/>
              </a:p>
            </p:txBody>
          </p:sp>
          <p:cxnSp>
            <p:nvCxnSpPr>
              <p:cNvPr id="58" name="Straight Connector 5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51" idx="3"/>
            </p:cNvCxnSpPr>
            <p:nvPr/>
          </p:nvCxnSpPr>
          <p:spPr>
            <a:xfrm flipH="1" flipV="1">
              <a:off x="1066800" y="3629026"/>
              <a:ext cx="9525" cy="15335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1" idx="0"/>
            </p:cNvCxnSpPr>
            <p:nvPr/>
          </p:nvCxnSpPr>
          <p:spPr>
            <a:xfrm flipH="1">
              <a:off x="1066800" y="3629025"/>
              <a:ext cx="581026" cy="19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flipH="1">
            <a:off x="7381231" y="3775459"/>
            <a:ext cx="452461" cy="721250"/>
            <a:chOff x="733750" y="3629025"/>
            <a:chExt cx="962025" cy="1533525"/>
          </a:xfrm>
        </p:grpSpPr>
        <p:sp>
          <p:nvSpPr>
            <p:cNvPr id="60" name="Freeform 59"/>
            <p:cNvSpPr/>
            <p:nvPr/>
          </p:nvSpPr>
          <p:spPr bwMode="auto">
            <a:xfrm>
              <a:off x="733750" y="4800600"/>
              <a:ext cx="962025" cy="361950"/>
            </a:xfrm>
            <a:custGeom>
              <a:avLst/>
              <a:gdLst>
                <a:gd name="connsiteX0" fmla="*/ 9525 w 962025"/>
                <a:gd name="connsiteY0" fmla="*/ 161925 h 361950"/>
                <a:gd name="connsiteX1" fmla="*/ 0 w 962025"/>
                <a:gd name="connsiteY1" fmla="*/ 57150 h 361950"/>
                <a:gd name="connsiteX2" fmla="*/ 723900 w 962025"/>
                <a:gd name="connsiteY2" fmla="*/ 0 h 361950"/>
                <a:gd name="connsiteX3" fmla="*/ 962025 w 962025"/>
                <a:gd name="connsiteY3" fmla="*/ 257175 h 361950"/>
                <a:gd name="connsiteX4" fmla="*/ 295275 w 962025"/>
                <a:gd name="connsiteY4" fmla="*/ 361950 h 361950"/>
                <a:gd name="connsiteX5" fmla="*/ 9525 w 962025"/>
                <a:gd name="connsiteY5" fmla="*/ 1619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5" h="361950">
                  <a:moveTo>
                    <a:pt x="9525" y="161925"/>
                  </a:moveTo>
                  <a:lnTo>
                    <a:pt x="0" y="57150"/>
                  </a:lnTo>
                  <a:lnTo>
                    <a:pt x="723900" y="0"/>
                  </a:lnTo>
                  <a:lnTo>
                    <a:pt x="962025" y="257175"/>
                  </a:lnTo>
                  <a:lnTo>
                    <a:pt x="295275" y="361950"/>
                  </a:lnTo>
                  <a:lnTo>
                    <a:pt x="9525" y="161925"/>
                  </a:lnTo>
                  <a:close/>
                </a:path>
              </a:pathLst>
            </a:custGeom>
            <a:solidFill>
              <a:schemeClr val="tx1">
                <a:lumMod val="85000"/>
                <a:lumOff val="15000"/>
              </a:schemeClr>
            </a:solidFill>
            <a:ln w="6350">
              <a:solidFill>
                <a:schemeClr val="tx1"/>
              </a:solidFill>
              <a:round/>
              <a:headEnd/>
              <a:tailEnd/>
            </a:ln>
            <a:effectLst/>
            <a:extLst/>
          </p:spPr>
          <p:txBody>
            <a:bodyPr wrap="none" rtlCol="0" anchor="ctr"/>
            <a:lstStyle/>
            <a:p>
              <a:pPr algn="ctr"/>
              <a:endParaRPr lang="en-US" sz="3000"/>
            </a:p>
          </p:txBody>
        </p:sp>
        <p:sp>
          <p:nvSpPr>
            <p:cNvPr id="61" name="Freeform 60"/>
            <p:cNvSpPr/>
            <p:nvPr/>
          </p:nvSpPr>
          <p:spPr bwMode="auto">
            <a:xfrm>
              <a:off x="1066800" y="3629025"/>
              <a:ext cx="581025" cy="1533525"/>
            </a:xfrm>
            <a:custGeom>
              <a:avLst/>
              <a:gdLst>
                <a:gd name="connsiteX0" fmla="*/ 0 w 581025"/>
                <a:gd name="connsiteY0" fmla="*/ 19050 h 1533525"/>
                <a:gd name="connsiteX1" fmla="*/ 571500 w 581025"/>
                <a:gd name="connsiteY1" fmla="*/ 0 h 1533525"/>
                <a:gd name="connsiteX2" fmla="*/ 581025 w 581025"/>
                <a:gd name="connsiteY2" fmla="*/ 1447800 h 1533525"/>
                <a:gd name="connsiteX3" fmla="*/ 9525 w 581025"/>
                <a:gd name="connsiteY3" fmla="*/ 1533525 h 1533525"/>
                <a:gd name="connsiteX4" fmla="*/ 0 w 581025"/>
                <a:gd name="connsiteY4" fmla="*/ 19050 h 153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533525">
                  <a:moveTo>
                    <a:pt x="0" y="19050"/>
                  </a:moveTo>
                  <a:lnTo>
                    <a:pt x="571500" y="0"/>
                  </a:lnTo>
                  <a:lnTo>
                    <a:pt x="581025" y="1447800"/>
                  </a:lnTo>
                  <a:lnTo>
                    <a:pt x="9525" y="1533525"/>
                  </a:lnTo>
                  <a:lnTo>
                    <a:pt x="0" y="19050"/>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62" name="Oval 61"/>
            <p:cNvSpPr/>
            <p:nvPr/>
          </p:nvSpPr>
          <p:spPr bwMode="auto">
            <a:xfrm>
              <a:off x="1214763" y="3767137"/>
              <a:ext cx="342699" cy="685800"/>
            </a:xfrm>
            <a:prstGeom prst="ellipse">
              <a:avLst/>
            </a:prstGeom>
            <a:pattFill prst="wdUpDiag">
              <a:fgClr>
                <a:srgbClr val="333333"/>
              </a:fgClr>
              <a:bgClr>
                <a:schemeClr val="tx1">
                  <a:lumMod val="65000"/>
                  <a:lumOff val="35000"/>
                </a:schemeClr>
              </a:bgClr>
            </a:pattFill>
            <a:ln w="6350">
              <a:noFill/>
              <a:round/>
              <a:headEnd/>
              <a:tailEnd/>
            </a:ln>
            <a:effectLst/>
            <a:extLst/>
          </p:spPr>
          <p:txBody>
            <a:bodyPr wrap="none" rtlCol="0" anchor="ctr"/>
            <a:lstStyle/>
            <a:p>
              <a:pPr algn="ctr"/>
              <a:endParaRPr lang="en-US" sz="3000"/>
            </a:p>
          </p:txBody>
        </p:sp>
        <p:grpSp>
          <p:nvGrpSpPr>
            <p:cNvPr id="63" name="Group 62"/>
            <p:cNvGrpSpPr/>
            <p:nvPr/>
          </p:nvGrpSpPr>
          <p:grpSpPr>
            <a:xfrm>
              <a:off x="1298663" y="4590691"/>
              <a:ext cx="207038" cy="181333"/>
              <a:chOff x="7058133" y="3217312"/>
              <a:chExt cx="104667" cy="107728"/>
            </a:xfrm>
          </p:grpSpPr>
          <p:sp>
            <p:nvSpPr>
              <p:cNvPr id="66" name="Oval 65"/>
              <p:cNvSpPr/>
              <p:nvPr/>
            </p:nvSpPr>
            <p:spPr bwMode="auto">
              <a:xfrm>
                <a:off x="7058133" y="3217312"/>
                <a:ext cx="104667" cy="107728"/>
              </a:xfrm>
              <a:prstGeom prst="ellipse">
                <a:avLst/>
              </a:prstGeom>
              <a:solidFill>
                <a:srgbClr val="333333"/>
              </a:solidFill>
              <a:ln w="19050">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rtlCol="0" anchor="ctr"/>
              <a:lstStyle/>
              <a:p>
                <a:pPr algn="ctr"/>
                <a:endParaRPr lang="en-US" sz="3000"/>
              </a:p>
            </p:txBody>
          </p:sp>
          <p:sp>
            <p:nvSpPr>
              <p:cNvPr id="67" name="Oval 66"/>
              <p:cNvSpPr/>
              <p:nvPr/>
            </p:nvSpPr>
            <p:spPr bwMode="auto">
              <a:xfrm>
                <a:off x="7084299" y="3248264"/>
                <a:ext cx="52333" cy="45719"/>
              </a:xfrm>
              <a:prstGeom prst="ellipse">
                <a:avLst/>
              </a:prstGeom>
              <a:solidFill>
                <a:schemeClr val="tx1"/>
              </a:solidFill>
              <a:ln w="19050">
                <a:solidFill>
                  <a:schemeClr val="tx1"/>
                </a:solidFill>
                <a:round/>
                <a:headEnd/>
                <a:tailEnd/>
              </a:ln>
              <a:effectLst/>
              <a:extLst/>
            </p:spPr>
            <p:txBody>
              <a:bodyPr wrap="none" rtlCol="0" anchor="ctr"/>
              <a:lstStyle/>
              <a:p>
                <a:pPr algn="ctr"/>
                <a:endParaRPr lang="en-US" sz="3000"/>
              </a:p>
            </p:txBody>
          </p:sp>
          <p:cxnSp>
            <p:nvCxnSpPr>
              <p:cNvPr id="68" name="Straight Connector 67"/>
              <p:cNvCxnSpPr/>
              <p:nvPr/>
            </p:nvCxnSpPr>
            <p:spPr>
              <a:xfrm flipH="1" flipV="1">
                <a:off x="7084066" y="3224317"/>
                <a:ext cx="19513" cy="3073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a:stCxn id="61" idx="3"/>
            </p:cNvCxnSpPr>
            <p:nvPr/>
          </p:nvCxnSpPr>
          <p:spPr>
            <a:xfrm flipH="1" flipV="1">
              <a:off x="1066800" y="3629026"/>
              <a:ext cx="9525" cy="15335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1" idx="0"/>
            </p:cNvCxnSpPr>
            <p:nvPr/>
          </p:nvCxnSpPr>
          <p:spPr>
            <a:xfrm flipH="1">
              <a:off x="1066800" y="3629025"/>
              <a:ext cx="581026" cy="19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795661" y="4205237"/>
            <a:ext cx="537185" cy="608498"/>
            <a:chOff x="4114800" y="3102695"/>
            <a:chExt cx="1328651" cy="1580334"/>
          </a:xfrm>
        </p:grpSpPr>
        <p:grpSp>
          <p:nvGrpSpPr>
            <p:cNvPr id="11" name="Group 10"/>
            <p:cNvGrpSpPr/>
            <p:nvPr/>
          </p:nvGrpSpPr>
          <p:grpSpPr>
            <a:xfrm>
              <a:off x="4114800" y="3810000"/>
              <a:ext cx="942976" cy="873029"/>
              <a:chOff x="1995484" y="5006334"/>
              <a:chExt cx="942976" cy="873029"/>
            </a:xfrm>
          </p:grpSpPr>
          <p:sp>
            <p:nvSpPr>
              <p:cNvPr id="13" name="Parallelogram 12"/>
              <p:cNvSpPr/>
              <p:nvPr/>
            </p:nvSpPr>
            <p:spPr bwMode="auto">
              <a:xfrm rot="2915186">
                <a:off x="2016170" y="5218234"/>
                <a:ext cx="873029" cy="449229"/>
              </a:xfrm>
              <a:prstGeom prst="parallelogram">
                <a:avLst>
                  <a:gd name="adj" fmla="val 28930"/>
                </a:avLst>
              </a:prstGeom>
              <a:solidFill>
                <a:schemeClr val="tx1">
                  <a:lumMod val="65000"/>
                  <a:lumOff val="35000"/>
                </a:schemeClr>
              </a:solidFill>
              <a:ln w="6350">
                <a:noFill/>
                <a:round/>
                <a:headEnd/>
                <a:tailEnd/>
              </a:ln>
              <a:effectLst/>
              <a:extLst/>
            </p:spPr>
            <p:txBody>
              <a:bodyPr wrap="none" rtlCol="0" anchor="ctr"/>
              <a:lstStyle/>
              <a:p>
                <a:pPr algn="ctr"/>
                <a:endParaRPr lang="en-US" sz="3000"/>
              </a:p>
            </p:txBody>
          </p:sp>
          <p:grpSp>
            <p:nvGrpSpPr>
              <p:cNvPr id="14" name="Group 13"/>
              <p:cNvGrpSpPr/>
              <p:nvPr/>
            </p:nvGrpSpPr>
            <p:grpSpPr>
              <a:xfrm>
                <a:off x="1995484" y="5072066"/>
                <a:ext cx="942976" cy="787694"/>
                <a:chOff x="1995484" y="5072066"/>
                <a:chExt cx="942976" cy="787694"/>
              </a:xfrm>
            </p:grpSpPr>
            <p:pic>
              <p:nvPicPr>
                <p:cNvPr id="15" name="Picture 2"/>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019070">
                  <a:off x="2434863" y="5526716"/>
                  <a:ext cx="346052" cy="1570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16" name="Straight Connector 15"/>
                <p:cNvCxnSpPr/>
                <p:nvPr/>
              </p:nvCxnSpPr>
              <p:spPr>
                <a:xfrm flipV="1">
                  <a:off x="2024062" y="5100637"/>
                  <a:ext cx="428622" cy="214698"/>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bwMode="auto">
                <a:xfrm>
                  <a:off x="1995484" y="5276850"/>
                  <a:ext cx="519116" cy="582910"/>
                </a:xfrm>
                <a:custGeom>
                  <a:avLst/>
                  <a:gdLst>
                    <a:gd name="connsiteX0" fmla="*/ 25478 w 620366"/>
                    <a:gd name="connsiteY0" fmla="*/ 181378 h 656069"/>
                    <a:gd name="connsiteX1" fmla="*/ 63578 w 620366"/>
                    <a:gd name="connsiteY1" fmla="*/ 21834 h 656069"/>
                    <a:gd name="connsiteX2" fmla="*/ 575546 w 620366"/>
                    <a:gd name="connsiteY2" fmla="*/ 607622 h 656069"/>
                    <a:gd name="connsiteX3" fmla="*/ 561259 w 620366"/>
                    <a:gd name="connsiteY3" fmla="*/ 581428 h 656069"/>
                  </a:gdLst>
                  <a:ahLst/>
                  <a:cxnLst>
                    <a:cxn ang="0">
                      <a:pos x="connsiteX0" y="connsiteY0"/>
                    </a:cxn>
                    <a:cxn ang="0">
                      <a:pos x="connsiteX1" y="connsiteY1"/>
                    </a:cxn>
                    <a:cxn ang="0">
                      <a:pos x="connsiteX2" y="connsiteY2"/>
                    </a:cxn>
                    <a:cxn ang="0">
                      <a:pos x="connsiteX3" y="connsiteY3"/>
                    </a:cxn>
                  </a:cxnLst>
                  <a:rect l="l" t="t" r="r" b="b"/>
                  <a:pathLst>
                    <a:path w="620366" h="656069">
                      <a:moveTo>
                        <a:pt x="25478" y="181378"/>
                      </a:moveTo>
                      <a:cubicBezTo>
                        <a:pt x="-1311" y="66085"/>
                        <a:pt x="-28100" y="-49207"/>
                        <a:pt x="63578" y="21834"/>
                      </a:cubicBezTo>
                      <a:cubicBezTo>
                        <a:pt x="155256" y="92875"/>
                        <a:pt x="492599" y="514356"/>
                        <a:pt x="575546" y="607622"/>
                      </a:cubicBezTo>
                      <a:cubicBezTo>
                        <a:pt x="658493" y="700888"/>
                        <a:pt x="609876" y="641158"/>
                        <a:pt x="561259" y="581428"/>
                      </a:cubicBezTo>
                    </a:path>
                  </a:pathLst>
                </a:custGeom>
                <a:solidFill>
                  <a:schemeClr val="bg1">
                    <a:lumMod val="65000"/>
                  </a:schemeClr>
                </a:solidFill>
                <a:ln w="28575">
                  <a:solidFill>
                    <a:schemeClr val="tx1">
                      <a:lumMod val="75000"/>
                      <a:lumOff val="25000"/>
                    </a:schemeClr>
                  </a:solidFill>
                  <a:round/>
                  <a:headEnd/>
                  <a:tailEnd/>
                </a:ln>
                <a:effectLst/>
                <a:extLst/>
              </p:spPr>
              <p:txBody>
                <a:bodyPr rtlCol="0" anchor="ctr"/>
                <a:lstStyle/>
                <a:p>
                  <a:pPr algn="ctr"/>
                  <a:endParaRPr lang="en-US" sz="3000"/>
                </a:p>
              </p:txBody>
            </p:sp>
            <p:cxnSp>
              <p:nvCxnSpPr>
                <p:cNvPr id="18" name="Straight Connector 17"/>
                <p:cNvCxnSpPr/>
                <p:nvPr/>
              </p:nvCxnSpPr>
              <p:spPr>
                <a:xfrm flipV="1">
                  <a:off x="2509838" y="5620657"/>
                  <a:ext cx="428622" cy="214698"/>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18704" y="5072066"/>
                  <a:ext cx="519756" cy="56673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pic>
          <p:nvPicPr>
            <p:cNvPr id="12" name="Picture 11"/>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90754" y="3102695"/>
              <a:ext cx="1052697" cy="1087478"/>
            </a:xfrm>
            <a:prstGeom prst="rect">
              <a:avLst/>
            </a:prstGeom>
          </p:spPr>
        </p:pic>
      </p:grpSp>
      <p:grpSp>
        <p:nvGrpSpPr>
          <p:cNvPr id="20" name="Group 19"/>
          <p:cNvGrpSpPr/>
          <p:nvPr/>
        </p:nvGrpSpPr>
        <p:grpSpPr>
          <a:xfrm>
            <a:off x="5807215" y="2793466"/>
            <a:ext cx="1260320" cy="1271819"/>
            <a:chOff x="3637009" y="1385975"/>
            <a:chExt cx="1680426" cy="1695759"/>
          </a:xfrm>
        </p:grpSpPr>
        <p:pic>
          <p:nvPicPr>
            <p:cNvPr id="21" name="Picture 20"/>
            <p:cNvPicPr>
              <a:picLocks noChangeAspect="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92677" y="2719021"/>
              <a:ext cx="1276462" cy="362713"/>
            </a:xfrm>
            <a:prstGeom prst="rect">
              <a:avLst/>
            </a:prstGeom>
          </p:spPr>
        </p:pic>
        <p:grpSp>
          <p:nvGrpSpPr>
            <p:cNvPr id="22" name="Group 21"/>
            <p:cNvGrpSpPr/>
            <p:nvPr/>
          </p:nvGrpSpPr>
          <p:grpSpPr>
            <a:xfrm>
              <a:off x="3637009" y="1385975"/>
              <a:ext cx="1680426" cy="1405415"/>
              <a:chOff x="4651721" y="1980893"/>
              <a:chExt cx="1680426" cy="1405415"/>
            </a:xfrm>
          </p:grpSpPr>
          <p:sp>
            <p:nvSpPr>
              <p:cNvPr id="23" name="Rectangle 22"/>
              <p:cNvSpPr/>
              <p:nvPr/>
            </p:nvSpPr>
            <p:spPr bwMode="auto">
              <a:xfrm rot="21396124">
                <a:off x="4651721" y="1980893"/>
                <a:ext cx="1650307" cy="1405415"/>
              </a:xfrm>
              <a:prstGeom prst="rect">
                <a:avLst/>
              </a:prstGeom>
              <a:solidFill>
                <a:schemeClr val="tx1">
                  <a:lumMod val="65000"/>
                  <a:lumOff val="35000"/>
                </a:schemeClr>
              </a:solidFill>
              <a:ln w="6350">
                <a:noFill/>
                <a:round/>
                <a:headEnd/>
                <a:tailEnd/>
              </a:ln>
              <a:effectLst/>
              <a:extLst/>
            </p:spPr>
            <p:txBody>
              <a:bodyPr wrap="none" rtlCol="0" anchor="ctr"/>
              <a:lstStyle/>
              <a:p>
                <a:pPr algn="ctr"/>
                <a:endParaRPr lang="en-US" sz="3000"/>
              </a:p>
            </p:txBody>
          </p:sp>
          <p:sp>
            <p:nvSpPr>
              <p:cNvPr id="24" name="Rectangle 23"/>
              <p:cNvSpPr/>
              <p:nvPr/>
            </p:nvSpPr>
            <p:spPr bwMode="auto">
              <a:xfrm rot="21337795">
                <a:off x="4772768" y="2100744"/>
                <a:ext cx="1414068" cy="1216165"/>
              </a:xfrm>
              <a:prstGeom prst="rect">
                <a:avLst/>
              </a:prstGeom>
              <a:solidFill>
                <a:schemeClr val="tx1">
                  <a:lumMod val="50000"/>
                  <a:lumOff val="50000"/>
                </a:schemeClr>
              </a:solidFill>
              <a:ln w="6350">
                <a:noFill/>
                <a:round/>
                <a:headEnd/>
                <a:tailEnd/>
              </a:ln>
              <a:effectLst/>
              <a:extLst/>
            </p:spPr>
            <p:txBody>
              <a:bodyPr wrap="none" rtlCol="0" anchor="ctr"/>
              <a:lstStyle/>
              <a:p>
                <a:pPr algn="ctr"/>
                <a:endParaRPr lang="en-US" sz="3000"/>
              </a:p>
            </p:txBody>
          </p:sp>
          <p:sp>
            <p:nvSpPr>
              <p:cNvPr id="25" name="Rectangle 24"/>
              <p:cNvSpPr/>
              <p:nvPr/>
            </p:nvSpPr>
            <p:spPr bwMode="auto">
              <a:xfrm rot="21335795">
                <a:off x="4701002" y="3242214"/>
                <a:ext cx="1631145" cy="133914"/>
              </a:xfrm>
              <a:prstGeom prst="rect">
                <a:avLst/>
              </a:prstGeom>
              <a:solidFill>
                <a:srgbClr val="333333"/>
              </a:solidFill>
              <a:ln w="63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rtlCol="0" anchor="ctr"/>
              <a:lstStyle/>
              <a:p>
                <a:pPr algn="ctr"/>
                <a:endParaRPr lang="en-US" sz="3000"/>
              </a:p>
            </p:txBody>
          </p:sp>
          <p:pic>
            <p:nvPicPr>
              <p:cNvPr id="26" name="Picture 25"/>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69940" y="2116369"/>
                <a:ext cx="1207010" cy="1127762"/>
              </a:xfrm>
              <a:prstGeom prst="rect">
                <a:avLst/>
              </a:prstGeom>
            </p:spPr>
          </p:pic>
        </p:grpSp>
      </p:grpSp>
      <p:pic>
        <p:nvPicPr>
          <p:cNvPr id="69" name="Picture 2"/>
          <p:cNvPicPr>
            <a:picLocks noChangeAspect="1" noChangeArrowheads="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6139" y="1814347"/>
            <a:ext cx="1046560" cy="3929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2032" y="4966228"/>
            <a:ext cx="1798861" cy="5030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56486" y="3136470"/>
            <a:ext cx="356859" cy="14600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15250" y="1209744"/>
            <a:ext cx="1126078" cy="525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2" name="Picture 4"/>
          <p:cNvPicPr>
            <a:picLocks noChangeAspect="1" noChangeArrowheads="1"/>
          </p:cNvPicPr>
          <p:nvPr/>
        </p:nvPicPr>
        <p:blipFill>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4316" y="4824187"/>
            <a:ext cx="2428766" cy="5853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7" name="Rectangle 76"/>
          <p:cNvSpPr/>
          <p:nvPr/>
        </p:nvSpPr>
        <p:spPr>
          <a:xfrm>
            <a:off x="2859286" y="5459920"/>
            <a:ext cx="3429000" cy="230832"/>
          </a:xfrm>
          <a:prstGeom prst="rect">
            <a:avLst/>
          </a:prstGeom>
        </p:spPr>
        <p:txBody>
          <a:bodyPr>
            <a:spAutoFit/>
          </a:bodyPr>
          <a:lstStyle/>
          <a:p>
            <a:r>
              <a:rPr lang="en-US" sz="900" b="1" dirty="0"/>
              <a:t>Available in VHF, UHF, 700, 800, and 900 MHz</a:t>
            </a:r>
            <a:endParaRPr lang="en-US" sz="900" dirty="0"/>
          </a:p>
        </p:txBody>
      </p:sp>
      <p:sp>
        <p:nvSpPr>
          <p:cNvPr id="76" name="Text Box 12"/>
          <p:cNvSpPr txBox="1">
            <a:spLocks noChangeArrowheads="1"/>
          </p:cNvSpPr>
          <p:nvPr/>
        </p:nvSpPr>
        <p:spPr bwMode="auto">
          <a:xfrm>
            <a:off x="3351672" y="2297088"/>
            <a:ext cx="1834682" cy="2481449"/>
          </a:xfrm>
          <a:prstGeom prst="rect">
            <a:avLst/>
          </a:prstGeom>
          <a:noFill/>
          <a:ln>
            <a:noFill/>
          </a:ln>
          <a:effectLst>
            <a:prstShdw prst="shdw17" dist="17961" dir="2700000">
              <a:srgbClr val="2F4D71"/>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ct val="50000"/>
              </a:spcBef>
            </a:pPr>
            <a:r>
              <a:rPr lang="en-US" sz="1350" dirty="0">
                <a:latin typeface="Calibri" pitchFamily="34" charset="0"/>
                <a:ea typeface="ＭＳ Ｐゴシック" charset="-128"/>
              </a:rPr>
              <a:t>15 fixed station/repeater suppliers</a:t>
            </a:r>
          </a:p>
          <a:p>
            <a:pPr eaLnBrk="1" hangingPunct="1">
              <a:spcBef>
                <a:spcPct val="50000"/>
              </a:spcBef>
            </a:pPr>
            <a:r>
              <a:rPr lang="en-US" sz="1350" dirty="0">
                <a:latin typeface="Calibri" pitchFamily="34" charset="0"/>
                <a:ea typeface="ＭＳ Ｐゴシック" charset="-128"/>
              </a:rPr>
              <a:t>13 Subscriber suppliers</a:t>
            </a:r>
          </a:p>
          <a:p>
            <a:pPr eaLnBrk="1" hangingPunct="1">
              <a:spcBef>
                <a:spcPct val="50000"/>
              </a:spcBef>
            </a:pPr>
            <a:r>
              <a:rPr lang="en-US" sz="1350" dirty="0">
                <a:latin typeface="Calibri" pitchFamily="34" charset="0"/>
                <a:ea typeface="ＭＳ Ｐゴシック" charset="-128"/>
              </a:rPr>
              <a:t>12 console suppliers</a:t>
            </a:r>
          </a:p>
          <a:p>
            <a:pPr eaLnBrk="1" hangingPunct="1">
              <a:spcBef>
                <a:spcPct val="50000"/>
              </a:spcBef>
            </a:pPr>
            <a:r>
              <a:rPr lang="en-US" sz="1350" dirty="0">
                <a:latin typeface="Calibri" pitchFamily="34" charset="0"/>
                <a:ea typeface="ＭＳ Ｐゴシック" charset="-128"/>
              </a:rPr>
              <a:t>15 network providers</a:t>
            </a:r>
          </a:p>
          <a:p>
            <a:pPr eaLnBrk="1" hangingPunct="1">
              <a:spcBef>
                <a:spcPct val="50000"/>
              </a:spcBef>
            </a:pPr>
            <a:r>
              <a:rPr lang="en-US" sz="1350" dirty="0">
                <a:latin typeface="Calibri" pitchFamily="34" charset="0"/>
                <a:ea typeface="ＭＳ Ｐゴシック" charset="-128"/>
              </a:rPr>
              <a:t>4 test equipment suppliers</a:t>
            </a:r>
          </a:p>
          <a:p>
            <a:pPr eaLnBrk="1" hangingPunct="1">
              <a:spcBef>
                <a:spcPct val="50000"/>
              </a:spcBef>
            </a:pPr>
            <a:r>
              <a:rPr lang="en-US" sz="1350" dirty="0">
                <a:latin typeface="Calibri" pitchFamily="34" charset="0"/>
                <a:ea typeface="ＭＳ Ｐゴシック" charset="-128"/>
              </a:rPr>
              <a:t>7 consultant services</a:t>
            </a:r>
          </a:p>
        </p:txBody>
      </p:sp>
      <p:sp>
        <p:nvSpPr>
          <p:cNvPr id="2" name="TextBox 1"/>
          <p:cNvSpPr txBox="1"/>
          <p:nvPr/>
        </p:nvSpPr>
        <p:spPr>
          <a:xfrm>
            <a:off x="780179" y="188738"/>
            <a:ext cx="6522298" cy="769441"/>
          </a:xfrm>
          <a:prstGeom prst="rect">
            <a:avLst/>
          </a:prstGeom>
          <a:noFill/>
        </p:spPr>
        <p:txBody>
          <a:bodyPr wrap="none" rtlCol="0">
            <a:spAutoFit/>
          </a:bodyPr>
          <a:lstStyle/>
          <a:p>
            <a:r>
              <a:rPr lang="en-US" sz="2400" b="1" dirty="0">
                <a:latin typeface="+mn-lt"/>
              </a:rPr>
              <a:t>35 Vendors for Project 25 Equipment and </a:t>
            </a:r>
            <a:r>
              <a:rPr lang="en-US" sz="2400" b="1" dirty="0" smtClean="0">
                <a:latin typeface="+mn-lt"/>
              </a:rPr>
              <a:t>Services</a:t>
            </a:r>
          </a:p>
          <a:p>
            <a:r>
              <a:rPr lang="en-US" sz="2000" i="1" dirty="0" smtClean="0">
                <a:latin typeface="+mn-lt"/>
              </a:rPr>
              <a:t>New P25 Pager and P25 Vehicle Repeater categories</a:t>
            </a:r>
            <a:endParaRPr lang="en-US" sz="2000" i="1" dirty="0">
              <a:latin typeface="+mn-lt"/>
            </a:endParaRPr>
          </a:p>
        </p:txBody>
      </p:sp>
      <p:pic>
        <p:nvPicPr>
          <p:cNvPr id="7168" name="Picture 2"/>
          <p:cNvPicPr>
            <a:picLocks noChangeAspect="1" noChangeArrowheads="1"/>
          </p:cNvPicPr>
          <p:nvPr/>
        </p:nvPicPr>
        <p:blipFill>
          <a:blip r:embed="rId19" cstate="print"/>
          <a:srcRect/>
          <a:stretch>
            <a:fillRect/>
          </a:stretch>
        </p:blipFill>
        <p:spPr bwMode="auto">
          <a:xfrm>
            <a:off x="1465785" y="1795616"/>
            <a:ext cx="473645" cy="1924185"/>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6923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8784" y="1606205"/>
            <a:ext cx="138564" cy="53091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3000"/>
          </a:p>
        </p:txBody>
      </p:sp>
      <p:sp>
        <p:nvSpPr>
          <p:cNvPr id="7" name="TextBox 6"/>
          <p:cNvSpPr txBox="1"/>
          <p:nvPr/>
        </p:nvSpPr>
        <p:spPr>
          <a:xfrm>
            <a:off x="1153955" y="433410"/>
            <a:ext cx="6239465" cy="507831"/>
          </a:xfrm>
          <a:prstGeom prst="rect">
            <a:avLst/>
          </a:prstGeom>
          <a:noFill/>
        </p:spPr>
        <p:txBody>
          <a:bodyPr wrap="none" rtlCol="0">
            <a:spAutoFit/>
          </a:bodyPr>
          <a:lstStyle/>
          <a:p>
            <a:r>
              <a:rPr lang="en-US" sz="2700" b="1" dirty="0">
                <a:solidFill>
                  <a:schemeClr val="accent1">
                    <a:lumMod val="75000"/>
                  </a:schemeClr>
                </a:solidFill>
                <a:latin typeface="+mj-lt"/>
                <a:ea typeface="+mj-ea"/>
                <a:cs typeface="+mj-cs"/>
              </a:rPr>
              <a:t>Project 25 Products and Services Available</a:t>
            </a: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07998773"/>
              </p:ext>
            </p:extLst>
          </p:nvPr>
        </p:nvGraphicFramePr>
        <p:xfrm>
          <a:off x="693098" y="1239928"/>
          <a:ext cx="7719402" cy="5223059"/>
        </p:xfrm>
        <a:graphic>
          <a:graphicData uri="http://schemas.openxmlformats.org/drawingml/2006/table">
            <a:tbl>
              <a:tblPr firstRow="1" firstCol="1" bandRow="1"/>
              <a:tblGrid>
                <a:gridCol w="1796339"/>
                <a:gridCol w="579899"/>
                <a:gridCol w="594464"/>
                <a:gridCol w="594464"/>
                <a:gridCol w="594464"/>
                <a:gridCol w="595004"/>
                <a:gridCol w="594464"/>
                <a:gridCol w="594464"/>
                <a:gridCol w="594464"/>
                <a:gridCol w="594464"/>
                <a:gridCol w="586912"/>
              </a:tblGrid>
              <a:tr h="768630">
                <a:tc>
                  <a:txBody>
                    <a:bodyPr/>
                    <a:lstStyle/>
                    <a:p>
                      <a:pPr marL="0" marR="0" algn="ctr">
                        <a:lnSpc>
                          <a:spcPct val="107000"/>
                        </a:lnSpc>
                        <a:spcBef>
                          <a:spcPts val="0"/>
                        </a:spcBef>
                        <a:spcAft>
                          <a:spcPts val="0"/>
                        </a:spcAft>
                      </a:pPr>
                      <a:r>
                        <a:rPr lang="en-US" sz="800" b="1">
                          <a:effectLst/>
                          <a:latin typeface="Times New Roman" panose="02020603050405020304" pitchFamily="18" charset="0"/>
                          <a:ea typeface="Times New Roman" panose="02020603050405020304" pitchFamily="18" charset="0"/>
                          <a:cs typeface="Times New Roman" panose="02020603050405020304" pitchFamily="18" charset="0"/>
                        </a:rPr>
                        <a:t>PTIG Member Organizations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800" b="1">
                          <a:effectLst/>
                          <a:latin typeface="Times New Roman" panose="02020603050405020304" pitchFamily="18" charset="0"/>
                          <a:ea typeface="Times New Roman" panose="02020603050405020304" pitchFamily="18" charset="0"/>
                          <a:cs typeface="Times New Roman" panose="02020603050405020304" pitchFamily="18" charset="0"/>
                        </a:rPr>
                        <a:t>                     www.Project25.org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Fixed Stations &amp; Repeaters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Mobile &amp; Portable Radios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Pagers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Vehicle Repeaters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Consoles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Networks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Software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Test Equipment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Systems Integration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07000"/>
                        </a:lnSpc>
                        <a:spcBef>
                          <a:spcPts val="0"/>
                        </a:spcBef>
                        <a:spcAft>
                          <a:spcPts val="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Consultant Services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AECOM</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AIRBUS DS COMMS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AVTEC</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BAI (FORMERLY AIRWAVE)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CATALYST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CISCO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COBHAM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CODAN RADIO (FORMERLY DANIELS)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DVA CONSULTING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DVSI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EF JOHNSON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ETHERSTACK</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FEDERAL ENGINEERING, INC</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5 x 9 COMMUNICATIONS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FUTURECOM SYSTEMS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GENESIS GROUP</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HARRIS CORPORATION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ICOM AMERICA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IDA CORPORATION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JVC KENWOOD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MIDLAND RADIO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MOTOROLA SOLUTIONS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PANTEL INTERNATIONAL</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POWERTRUNK (TELTRONIC)</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RELM WIRELESS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SIMOCO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SPECTRA ENGINEERING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STANDARD COMM PTY LTD - GME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TAIT COMMUNICATIONS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TECHNISONICS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TELEX RADIO DISPATCH (BOSCH)</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TIMCO ENGINEERING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UNICATIONS USA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VERTEX STANDARD</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83">
                <a:tc>
                  <a:txBody>
                    <a:bodyPr/>
                    <a:lstStyle/>
                    <a:p>
                      <a:pPr marL="0" marR="0">
                        <a:lnSpc>
                          <a:spcPct val="107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ZETRON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24">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88" marR="499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84064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08466" y="2276850"/>
            <a:ext cx="5069460" cy="33953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itle 2"/>
          <p:cNvSpPr txBox="1">
            <a:spLocks/>
          </p:cNvSpPr>
          <p:nvPr/>
        </p:nvSpPr>
        <p:spPr bwMode="auto">
          <a:xfrm>
            <a:off x="1000335" y="296255"/>
            <a:ext cx="6172200" cy="8572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600"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700" dirty="0"/>
              <a:t>Current Systems</a:t>
            </a:r>
            <a:endParaRPr lang="en-US" sz="2700" i="1" dirty="0"/>
          </a:p>
        </p:txBody>
      </p:sp>
      <p:sp>
        <p:nvSpPr>
          <p:cNvPr id="4" name="Rectangle 3"/>
          <p:cNvSpPr/>
          <p:nvPr/>
        </p:nvSpPr>
        <p:spPr>
          <a:xfrm>
            <a:off x="4744822" y="4897993"/>
            <a:ext cx="2822768" cy="691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n>
                <a:solidFill>
                  <a:schemeClr val="tx1"/>
                </a:solidFill>
              </a:ln>
              <a:solidFill>
                <a:sysClr val="windowText" lastClr="000000"/>
              </a:solidFill>
            </a:endParaRPr>
          </a:p>
        </p:txBody>
      </p:sp>
      <p:sp>
        <p:nvSpPr>
          <p:cNvPr id="6" name="TextBox 5"/>
          <p:cNvSpPr txBox="1"/>
          <p:nvPr/>
        </p:nvSpPr>
        <p:spPr>
          <a:xfrm>
            <a:off x="5004059" y="4897992"/>
            <a:ext cx="2966786" cy="323165"/>
          </a:xfrm>
          <a:prstGeom prst="rect">
            <a:avLst/>
          </a:prstGeom>
          <a:noFill/>
        </p:spPr>
        <p:txBody>
          <a:bodyPr wrap="square" rtlCol="0">
            <a:spAutoFit/>
          </a:bodyPr>
          <a:lstStyle/>
          <a:p>
            <a:r>
              <a:rPr lang="en-US" sz="750" dirty="0"/>
              <a:t>State contains city, county, or multiple county P25 system</a:t>
            </a:r>
            <a:r>
              <a:rPr lang="en-US" sz="1500" dirty="0"/>
              <a:t> </a:t>
            </a:r>
          </a:p>
        </p:txBody>
      </p:sp>
      <p:sp>
        <p:nvSpPr>
          <p:cNvPr id="9" name="TextBox 8"/>
          <p:cNvSpPr txBox="1"/>
          <p:nvPr/>
        </p:nvSpPr>
        <p:spPr>
          <a:xfrm>
            <a:off x="5004059" y="5204935"/>
            <a:ext cx="2966786" cy="323165"/>
          </a:xfrm>
          <a:prstGeom prst="rect">
            <a:avLst/>
          </a:prstGeom>
          <a:noFill/>
        </p:spPr>
        <p:txBody>
          <a:bodyPr wrap="square" rtlCol="0">
            <a:spAutoFit/>
          </a:bodyPr>
          <a:lstStyle/>
          <a:p>
            <a:r>
              <a:rPr lang="en-US" sz="750" dirty="0"/>
              <a:t>State contains statewide P25 system + other P25 systems</a:t>
            </a:r>
            <a:r>
              <a:rPr lang="en-US" sz="1500" dirty="0"/>
              <a:t> </a:t>
            </a:r>
          </a:p>
        </p:txBody>
      </p:sp>
      <p:sp>
        <p:nvSpPr>
          <p:cNvPr id="7" name="Rectangle 6"/>
          <p:cNvSpPr/>
          <p:nvPr/>
        </p:nvSpPr>
        <p:spPr>
          <a:xfrm>
            <a:off x="4802433" y="4972360"/>
            <a:ext cx="201626" cy="213671"/>
          </a:xfrm>
          <a:prstGeom prst="rect">
            <a:avLst/>
          </a:prstGeom>
          <a:solidFill>
            <a:srgbClr val="EE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1" name="Rectangle 10"/>
          <p:cNvSpPr/>
          <p:nvPr/>
        </p:nvSpPr>
        <p:spPr>
          <a:xfrm>
            <a:off x="4802433" y="5291439"/>
            <a:ext cx="201626" cy="213671"/>
          </a:xfrm>
          <a:prstGeom prst="rect">
            <a:avLst/>
          </a:prstGeom>
          <a:solidFill>
            <a:srgbClr val="2C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3" name="Title 2"/>
          <p:cNvSpPr txBox="1">
            <a:spLocks/>
          </p:cNvSpPr>
          <p:nvPr/>
        </p:nvSpPr>
        <p:spPr bwMode="auto">
          <a:xfrm>
            <a:off x="1395390" y="1089952"/>
            <a:ext cx="6172200" cy="8572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600"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28625" indent="-428625" algn="l">
              <a:buFont typeface="Arial" panose="020B0604020202020204" pitchFamily="34" charset="0"/>
              <a:buChar char="•"/>
            </a:pPr>
            <a:r>
              <a:rPr lang="en-US" sz="1800" dirty="0">
                <a:latin typeface="+mn-lt"/>
                <a:ea typeface="+mn-ea"/>
                <a:cs typeface="+mn-cs"/>
              </a:rPr>
              <a:t>700+ P25 </a:t>
            </a:r>
            <a:r>
              <a:rPr lang="en-US" sz="1800" dirty="0" err="1" smtClean="0">
                <a:latin typeface="+mn-lt"/>
                <a:ea typeface="+mn-ea"/>
                <a:cs typeface="+mn-cs"/>
              </a:rPr>
              <a:t>trunking</a:t>
            </a:r>
            <a:r>
              <a:rPr lang="en-US" sz="1800" dirty="0" smtClean="0">
                <a:latin typeface="+mn-lt"/>
                <a:ea typeface="+mn-ea"/>
                <a:cs typeface="+mn-cs"/>
              </a:rPr>
              <a:t> systems </a:t>
            </a:r>
            <a:r>
              <a:rPr lang="en-US" sz="1800" dirty="0">
                <a:latin typeface="+mn-lt"/>
                <a:ea typeface="+mn-ea"/>
                <a:cs typeface="+mn-cs"/>
              </a:rPr>
              <a:t>in all 50 states and US Territories</a:t>
            </a:r>
          </a:p>
          <a:p>
            <a:pPr marL="428625" indent="-428625" algn="l">
              <a:buFont typeface="Arial" panose="020B0604020202020204" pitchFamily="34" charset="0"/>
              <a:buChar char="•"/>
            </a:pPr>
            <a:r>
              <a:rPr lang="en-US" sz="1800" dirty="0">
                <a:latin typeface="+mn-lt"/>
                <a:ea typeface="+mn-ea"/>
                <a:cs typeface="+mn-cs"/>
              </a:rPr>
              <a:t>26+ Statewide P25 </a:t>
            </a:r>
            <a:r>
              <a:rPr lang="en-US" sz="1800" dirty="0" smtClean="0">
                <a:latin typeface="+mn-lt"/>
                <a:ea typeface="+mn-ea"/>
                <a:cs typeface="+mn-cs"/>
              </a:rPr>
              <a:t>systems</a:t>
            </a:r>
          </a:p>
          <a:p>
            <a:pPr marL="428625" indent="-428625" algn="l">
              <a:buFont typeface="Arial" panose="020B0604020202020204" pitchFamily="34" charset="0"/>
              <a:buChar char="•"/>
            </a:pPr>
            <a:r>
              <a:rPr lang="en-US" sz="1800" dirty="0" smtClean="0">
                <a:latin typeface="+mn-lt"/>
                <a:ea typeface="+mn-ea"/>
                <a:cs typeface="+mn-cs"/>
              </a:rPr>
              <a:t>P25 Conventional Systems count TBD</a:t>
            </a:r>
            <a:endParaRPr lang="en-US" sz="1800" dirty="0">
              <a:latin typeface="+mn-lt"/>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64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97077" y="1787186"/>
            <a:ext cx="3190209" cy="1792493"/>
          </a:xfrm>
          <a:prstGeom prst="rect">
            <a:avLst/>
          </a:prstGeom>
        </p:spPr>
      </p:pic>
      <p:sp>
        <p:nvSpPr>
          <p:cNvPr id="2" name="TextBox 1"/>
          <p:cNvSpPr txBox="1"/>
          <p:nvPr/>
        </p:nvSpPr>
        <p:spPr>
          <a:xfrm>
            <a:off x="3053839" y="4995012"/>
            <a:ext cx="2534668" cy="369332"/>
          </a:xfrm>
          <a:prstGeom prst="rect">
            <a:avLst/>
          </a:prstGeom>
          <a:noFill/>
        </p:spPr>
        <p:txBody>
          <a:bodyPr wrap="none" rtlCol="0">
            <a:spAutoFit/>
          </a:bodyPr>
          <a:lstStyle/>
          <a:p>
            <a:r>
              <a:rPr lang="en-US" sz="1800" dirty="0" smtClean="0"/>
              <a:t>director@project25.org</a:t>
            </a:r>
            <a:endParaRPr lang="en-US" sz="1800" dirty="0"/>
          </a:p>
        </p:txBody>
      </p:sp>
      <p:sp>
        <p:nvSpPr>
          <p:cNvPr id="4" name="Rectangle 3"/>
          <p:cNvSpPr/>
          <p:nvPr/>
        </p:nvSpPr>
        <p:spPr>
          <a:xfrm>
            <a:off x="2997395" y="4164015"/>
            <a:ext cx="4572000" cy="1015663"/>
          </a:xfrm>
          <a:prstGeom prst="rect">
            <a:avLst/>
          </a:prstGeom>
        </p:spPr>
        <p:txBody>
          <a:bodyPr>
            <a:spAutoFit/>
          </a:bodyPr>
          <a:lstStyle/>
          <a:p>
            <a:pPr algn="just">
              <a:spcBef>
                <a:spcPts val="0"/>
              </a:spcBef>
              <a:spcAft>
                <a:spcPts val="0"/>
              </a:spcAft>
            </a:pPr>
            <a:r>
              <a:rPr lang="en-US" sz="2100" b="1" dirty="0" smtClean="0">
                <a:latin typeface="Arial" panose="020B0604020202020204" pitchFamily="34" charset="0"/>
                <a:ea typeface="Times New Roman" panose="02020603050405020304" pitchFamily="18" charset="0"/>
              </a:rPr>
              <a:t>Steve Nichols</a:t>
            </a:r>
            <a:r>
              <a:rPr lang="en-US" sz="2100" dirty="0" smtClean="0">
                <a:latin typeface="Arial" panose="020B0604020202020204" pitchFamily="34" charset="0"/>
                <a:ea typeface="Times New Roman" panose="02020603050405020304" pitchFamily="18" charset="0"/>
              </a:rPr>
              <a:t>, </a:t>
            </a:r>
            <a:r>
              <a:rPr lang="en-US" sz="2100" dirty="0">
                <a:latin typeface="Arial" panose="020B0604020202020204" pitchFamily="34" charset="0"/>
                <a:ea typeface="Times New Roman" panose="02020603050405020304" pitchFamily="18" charset="0"/>
              </a:rPr>
              <a:t>Director</a:t>
            </a:r>
          </a:p>
          <a:p>
            <a:pPr algn="just">
              <a:spcBef>
                <a:spcPts val="0"/>
              </a:spcBef>
              <a:spcAft>
                <a:spcPts val="0"/>
              </a:spcAft>
            </a:pPr>
            <a:r>
              <a:rPr lang="en-US" sz="1500" dirty="0" smtClean="0">
                <a:latin typeface="Arial" panose="020B0604020202020204" pitchFamily="34" charset="0"/>
                <a:ea typeface="Times New Roman" panose="02020603050405020304" pitchFamily="18" charset="0"/>
              </a:rPr>
              <a:t>Project 25 Technology Interest Group</a:t>
            </a:r>
            <a:endParaRPr lang="en-US" sz="825" dirty="0">
              <a:latin typeface="Times New Roman" panose="02020603050405020304" pitchFamily="18" charset="0"/>
              <a:ea typeface="Times New Roman" panose="02020603050405020304" pitchFamily="18" charset="0"/>
            </a:endParaRPr>
          </a:p>
          <a:p>
            <a:pPr algn="just">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37360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550" y="356600"/>
            <a:ext cx="6443663" cy="685800"/>
          </a:xfrm>
        </p:spPr>
        <p:txBody>
          <a:bodyPr anchor="t"/>
          <a:lstStyle/>
          <a:p>
            <a:pPr algn="l"/>
            <a:r>
              <a:rPr lang="en-US" altLang="en-US" sz="2400" b="1" dirty="0"/>
              <a:t>Project 25 </a:t>
            </a:r>
            <a:r>
              <a:rPr lang="en-US" altLang="en-US" sz="2400" b="1" dirty="0" smtClean="0"/>
              <a:t>Standards Update: January 2016</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501070" y="1239915"/>
            <a:ext cx="8026644" cy="5107865"/>
          </a:xfrm>
        </p:spPr>
        <p:txBody>
          <a:bodyPr/>
          <a:lstStyle/>
          <a:p>
            <a:pPr marL="0" indent="0">
              <a:buNone/>
            </a:pPr>
            <a:r>
              <a:rPr lang="en-US" altLang="en-US" b="1" dirty="0" smtClean="0"/>
              <a:t>Completed in 2016:</a:t>
            </a:r>
            <a:endParaRPr lang="en-US" altLang="en-US" b="1" dirty="0"/>
          </a:p>
          <a:p>
            <a:pPr marL="0" indent="0">
              <a:buNone/>
            </a:pPr>
            <a:r>
              <a:rPr lang="en-US" sz="2000" b="1" dirty="0">
                <a:solidFill>
                  <a:schemeClr val="tx1"/>
                </a:solidFill>
              </a:rPr>
              <a:t>General</a:t>
            </a:r>
            <a:endParaRPr lang="en-US" sz="2000" dirty="0">
              <a:solidFill>
                <a:schemeClr val="tx1"/>
              </a:solidFill>
            </a:endParaRPr>
          </a:p>
          <a:p>
            <a:pPr lvl="0"/>
            <a:r>
              <a:rPr lang="en-US" sz="1800" b="1" dirty="0"/>
              <a:t>A revision of TSB-102 (TIA-102 Documentation Suite Revision C) </a:t>
            </a:r>
            <a:r>
              <a:rPr lang="en-US" sz="1800" dirty="0">
                <a:solidFill>
                  <a:schemeClr val="tx1"/>
                </a:solidFill>
              </a:rPr>
              <a:t>was approved for publication.</a:t>
            </a:r>
            <a:r>
              <a:rPr lang="en-US" sz="1800" dirty="0"/>
              <a:t> </a:t>
            </a:r>
            <a:r>
              <a:rPr lang="en-US" sz="1800" i="1" dirty="0">
                <a:solidFill>
                  <a:schemeClr val="tx1"/>
                </a:solidFill>
              </a:rPr>
              <a:t>The Telecommunications Systems Bulletin </a:t>
            </a:r>
            <a:r>
              <a:rPr lang="en-US" sz="1800" i="1" dirty="0" err="1">
                <a:solidFill>
                  <a:schemeClr val="tx1"/>
                </a:solidFill>
              </a:rPr>
              <a:t>RevC</a:t>
            </a:r>
            <a:r>
              <a:rPr lang="en-US" sz="1800" i="1" dirty="0">
                <a:solidFill>
                  <a:schemeClr val="tx1"/>
                </a:solidFill>
              </a:rPr>
              <a:t> reflects TR8 progress since the last publication (2012), including new TIA publications, improved graphics, and addresses miscellaneous errata identified.</a:t>
            </a:r>
            <a:endParaRPr lang="en-US" sz="1800" dirty="0">
              <a:solidFill>
                <a:schemeClr val="tx1"/>
              </a:solidFill>
            </a:endParaRPr>
          </a:p>
          <a:p>
            <a:pPr marL="0" indent="0">
              <a:buNone/>
            </a:pPr>
            <a:r>
              <a:rPr lang="en-US" sz="2000" b="1" dirty="0">
                <a:solidFill>
                  <a:schemeClr val="tx1"/>
                </a:solidFill>
              </a:rPr>
              <a:t>Air Interfaces</a:t>
            </a:r>
            <a:endParaRPr lang="en-US" sz="2000" dirty="0">
              <a:solidFill>
                <a:schemeClr val="tx1"/>
              </a:solidFill>
            </a:endParaRPr>
          </a:p>
          <a:p>
            <a:pPr lvl="0"/>
            <a:r>
              <a:rPr lang="en-US" sz="1800" b="1" dirty="0"/>
              <a:t>A revision to the FDMA, TDMA and Analog Air Interface Performance Measurement Method Standards </a:t>
            </a:r>
            <a:r>
              <a:rPr lang="en-US" sz="1800" dirty="0">
                <a:solidFill>
                  <a:schemeClr val="tx1"/>
                </a:solidFill>
              </a:rPr>
              <a:t>were approved for publication. </a:t>
            </a:r>
            <a:r>
              <a:rPr lang="en-US" sz="1800" i="1" dirty="0">
                <a:solidFill>
                  <a:schemeClr val="tx1"/>
                </a:solidFill>
              </a:rPr>
              <a:t>These revisions will ensure that harmonics present in Class D amplifiers do not interfere with various audio measurements. </a:t>
            </a:r>
            <a:endParaRPr lang="en-US" sz="2000" dirty="0">
              <a:solidFill>
                <a:schemeClr val="tx1"/>
              </a:solidFill>
            </a:endParaRPr>
          </a:p>
          <a:p>
            <a:pPr marL="0" indent="0">
              <a:buNone/>
            </a:pPr>
            <a:r>
              <a:rPr lang="en-US" sz="2000" b="1" dirty="0">
                <a:solidFill>
                  <a:schemeClr val="tx1"/>
                </a:solidFill>
              </a:rPr>
              <a:t>Broadband</a:t>
            </a:r>
            <a:endParaRPr lang="en-US" sz="2000" dirty="0">
              <a:solidFill>
                <a:schemeClr val="tx1"/>
              </a:solidFill>
            </a:endParaRPr>
          </a:p>
          <a:p>
            <a:pPr lvl="0"/>
            <a:r>
              <a:rPr lang="en-US" sz="1800" b="1" dirty="0"/>
              <a:t>A revision of TSB-88.2-E (Wireless Communications Systems – Performance in Noise and Interference Limited Situations – Part 2: Propagation and Noise) </a:t>
            </a:r>
            <a:r>
              <a:rPr lang="en-US" sz="1800" dirty="0">
                <a:solidFill>
                  <a:schemeClr val="tx1"/>
                </a:solidFill>
              </a:rPr>
              <a:t>was approved for publication. </a:t>
            </a:r>
            <a:r>
              <a:rPr lang="en-US" sz="1800" i="1" dirty="0">
                <a:solidFill>
                  <a:schemeClr val="tx1"/>
                </a:solidFill>
              </a:rPr>
              <a:t>The revisions add information associated with Broadband Air Interface Propagation and Noise modeling</a:t>
            </a:r>
            <a:r>
              <a:rPr lang="en-US" sz="1800" i="1"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496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550" y="356600"/>
            <a:ext cx="6443663" cy="685800"/>
          </a:xfrm>
        </p:spPr>
        <p:txBody>
          <a:bodyPr anchor="t"/>
          <a:lstStyle/>
          <a:p>
            <a:pPr algn="l"/>
            <a:r>
              <a:rPr lang="en-US" altLang="en-US" sz="2400" b="1" dirty="0"/>
              <a:t>Project 25 </a:t>
            </a:r>
            <a:r>
              <a:rPr lang="en-US" altLang="en-US" sz="2400" b="1" dirty="0" smtClean="0"/>
              <a:t>Standards Update: January 2016</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424260" y="894270"/>
            <a:ext cx="8026644" cy="5107865"/>
          </a:xfrm>
        </p:spPr>
        <p:txBody>
          <a:bodyPr/>
          <a:lstStyle/>
          <a:p>
            <a:pPr marL="0" indent="0">
              <a:buNone/>
            </a:pPr>
            <a:endParaRPr lang="en-US" altLang="en-US" b="1" dirty="0" smtClean="0"/>
          </a:p>
          <a:p>
            <a:pPr marL="0" indent="0">
              <a:buNone/>
            </a:pPr>
            <a:r>
              <a:rPr lang="en-US" altLang="en-US" b="1" dirty="0" smtClean="0"/>
              <a:t>Work in Progress:</a:t>
            </a:r>
            <a:endParaRPr lang="en-US" sz="2000" b="1" dirty="0" smtClean="0">
              <a:solidFill>
                <a:schemeClr val="tx1"/>
              </a:solidFill>
            </a:endParaRPr>
          </a:p>
          <a:p>
            <a:pPr marL="0" indent="0">
              <a:buNone/>
            </a:pPr>
            <a:endParaRPr lang="en-US" sz="2000" b="1" dirty="0" smtClean="0">
              <a:solidFill>
                <a:schemeClr val="tx1"/>
              </a:solidFill>
            </a:endParaRPr>
          </a:p>
          <a:p>
            <a:pPr marL="0" indent="0">
              <a:buNone/>
            </a:pPr>
            <a:r>
              <a:rPr lang="en-US" sz="2000" b="1" dirty="0" smtClean="0">
                <a:solidFill>
                  <a:schemeClr val="tx1"/>
                </a:solidFill>
              </a:rPr>
              <a:t>Air </a:t>
            </a:r>
            <a:r>
              <a:rPr lang="en-US" sz="2000" b="1" dirty="0">
                <a:solidFill>
                  <a:schemeClr val="tx1"/>
                </a:solidFill>
              </a:rPr>
              <a:t>Interfaces</a:t>
            </a:r>
            <a:endParaRPr lang="en-US" sz="2000" dirty="0">
              <a:solidFill>
                <a:schemeClr val="tx1"/>
              </a:solidFill>
            </a:endParaRPr>
          </a:p>
          <a:p>
            <a:pPr lvl="0"/>
            <a:r>
              <a:rPr lang="en-US" sz="1800" b="1" dirty="0"/>
              <a:t>A revision to the FDMA Common Air Interface Standard </a:t>
            </a:r>
            <a:r>
              <a:rPr lang="en-US" sz="1800" dirty="0">
                <a:solidFill>
                  <a:schemeClr val="tx1"/>
                </a:solidFill>
              </a:rPr>
              <a:t>is in progress. </a:t>
            </a:r>
            <a:r>
              <a:rPr lang="en-US" sz="1800" i="1" dirty="0">
                <a:solidFill>
                  <a:schemeClr val="tx1"/>
                </a:solidFill>
              </a:rPr>
              <a:t>This revision addresses errata that have been collected since the last publication</a:t>
            </a:r>
            <a:r>
              <a:rPr lang="en-US" sz="1800" i="1" dirty="0" smtClean="0">
                <a:solidFill>
                  <a:schemeClr val="tx1"/>
                </a:solidFill>
              </a:rPr>
              <a:t>.</a:t>
            </a:r>
          </a:p>
          <a:p>
            <a:pPr lvl="0"/>
            <a:r>
              <a:rPr lang="en-US" sz="1800" b="1" dirty="0"/>
              <a:t>A revision to the </a:t>
            </a:r>
            <a:r>
              <a:rPr lang="en-US" sz="1800" b="1" dirty="0" err="1"/>
              <a:t>Trunking</a:t>
            </a:r>
            <a:r>
              <a:rPr lang="en-US" sz="1800" b="1" dirty="0"/>
              <a:t> Interoperability Test Standard </a:t>
            </a:r>
            <a:r>
              <a:rPr lang="en-US" sz="1800" dirty="0">
                <a:solidFill>
                  <a:schemeClr val="tx1"/>
                </a:solidFill>
              </a:rPr>
              <a:t>is in progress. </a:t>
            </a:r>
            <a:r>
              <a:rPr lang="en-US" sz="1800" i="1" dirty="0">
                <a:solidFill>
                  <a:schemeClr val="tx1"/>
                </a:solidFill>
              </a:rPr>
              <a:t>This revision merges the FDMA and TDMA material and address an error in a call pre-emption test procedure. </a:t>
            </a:r>
            <a:endParaRPr lang="en-US" sz="1800" dirty="0">
              <a:solidFill>
                <a:schemeClr val="tx1"/>
              </a:solidFill>
            </a:endParaRPr>
          </a:p>
          <a:p>
            <a:pPr lvl="0"/>
            <a:r>
              <a:rPr lang="en-US" sz="1800" b="1" dirty="0"/>
              <a:t>A new standard for a TDMA Control Channel </a:t>
            </a:r>
            <a:r>
              <a:rPr lang="en-US" sz="1800" dirty="0">
                <a:solidFill>
                  <a:schemeClr val="tx1"/>
                </a:solidFill>
              </a:rPr>
              <a:t>is in progress. </a:t>
            </a:r>
            <a:r>
              <a:rPr lang="en-US" sz="1800" i="1" dirty="0">
                <a:solidFill>
                  <a:schemeClr val="tx1"/>
                </a:solidFill>
              </a:rPr>
              <a:t>This standard provides the messages and procedures for operating a 12.5 kHz channel with 2 TDMA slots where either or both may service Control Channel traffic. </a:t>
            </a:r>
            <a:endParaRPr lang="en-US" sz="1800" i="1" dirty="0" smtClean="0">
              <a:solidFill>
                <a:schemeClr val="tx1"/>
              </a:solidFill>
            </a:endParaRPr>
          </a:p>
          <a:p>
            <a:pPr marL="0" indent="0">
              <a:buNone/>
            </a:pPr>
            <a:r>
              <a:rPr lang="en-US" sz="1800" dirty="0" smtClean="0">
                <a:solidFill>
                  <a:schemeClr val="tx1"/>
                </a:solidFill>
              </a:rPr>
              <a:t> </a:t>
            </a:r>
          </a:p>
          <a:p>
            <a:pPr marL="0" indent="0">
              <a:buNone/>
            </a:pPr>
            <a:r>
              <a:rPr lang="en-US" sz="1800" dirty="0" smtClean="0"/>
              <a:t> </a:t>
            </a:r>
          </a:p>
          <a:p>
            <a:pPr marL="0" indent="0">
              <a:buNone/>
            </a:pPr>
            <a:r>
              <a:rPr lang="en-US" sz="1800" dirty="0"/>
              <a:t> </a:t>
            </a:r>
          </a:p>
          <a:p>
            <a:pPr lvl="0"/>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936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550" y="356600"/>
            <a:ext cx="6443663" cy="685800"/>
          </a:xfrm>
        </p:spPr>
        <p:txBody>
          <a:bodyPr anchor="t"/>
          <a:lstStyle/>
          <a:p>
            <a:pPr algn="l"/>
            <a:r>
              <a:rPr lang="en-US" altLang="en-US" sz="2400" b="1" dirty="0"/>
              <a:t>Project 25 </a:t>
            </a:r>
            <a:r>
              <a:rPr lang="en-US" altLang="en-US" sz="2400" b="1" dirty="0" smtClean="0"/>
              <a:t>Standards Update: January 2016</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501070" y="1042400"/>
            <a:ext cx="8026644" cy="5107865"/>
          </a:xfrm>
        </p:spPr>
        <p:txBody>
          <a:bodyPr/>
          <a:lstStyle/>
          <a:p>
            <a:pPr marL="0" indent="0">
              <a:buNone/>
            </a:pPr>
            <a:r>
              <a:rPr lang="en-US" altLang="en-US" b="1" dirty="0" smtClean="0"/>
              <a:t>Work in Progress:</a:t>
            </a:r>
            <a:endParaRPr lang="en-US" sz="2000" b="1" dirty="0" smtClean="0">
              <a:solidFill>
                <a:schemeClr val="tx1"/>
              </a:solidFill>
            </a:endParaRPr>
          </a:p>
          <a:p>
            <a:pPr marL="0" indent="0">
              <a:buNone/>
            </a:pPr>
            <a:r>
              <a:rPr lang="en-US" sz="2000" b="1" dirty="0" smtClean="0">
                <a:solidFill>
                  <a:schemeClr val="tx1"/>
                </a:solidFill>
              </a:rPr>
              <a:t>Security</a:t>
            </a:r>
            <a:endParaRPr lang="en-US" sz="2000" dirty="0">
              <a:solidFill>
                <a:schemeClr val="tx1"/>
              </a:solidFill>
            </a:endParaRPr>
          </a:p>
          <a:p>
            <a:pPr lvl="0"/>
            <a:r>
              <a:rPr lang="en-US" sz="1800" b="1" dirty="0"/>
              <a:t>Link Layer Encryption</a:t>
            </a:r>
            <a:r>
              <a:rPr lang="en-US" sz="1800" dirty="0"/>
              <a:t> </a:t>
            </a:r>
            <a:r>
              <a:rPr lang="en-US" sz="1800" dirty="0">
                <a:solidFill>
                  <a:schemeClr val="tx1"/>
                </a:solidFill>
              </a:rPr>
              <a:t>is in progress. </a:t>
            </a:r>
            <a:r>
              <a:rPr lang="en-US" sz="1800" i="1" dirty="0">
                <a:solidFill>
                  <a:schemeClr val="tx1"/>
                </a:solidFill>
              </a:rPr>
              <a:t>This is the first big new technology upgrade for improved Security for all air interfaces of P25.  It protects control channel control messages, and hides group and individual IDs.</a:t>
            </a:r>
            <a:endParaRPr lang="en-US" sz="1800" dirty="0">
              <a:solidFill>
                <a:schemeClr val="tx1"/>
              </a:solidFill>
            </a:endParaRPr>
          </a:p>
          <a:p>
            <a:pPr lvl="0"/>
            <a:r>
              <a:rPr lang="en-US" sz="1800" b="1" dirty="0"/>
              <a:t>An addendum to the Key Fill Interface standard </a:t>
            </a:r>
            <a:r>
              <a:rPr lang="en-US" sz="1800" dirty="0">
                <a:solidFill>
                  <a:schemeClr val="tx1"/>
                </a:solidFill>
              </a:rPr>
              <a:t>is in progress. </a:t>
            </a:r>
            <a:r>
              <a:rPr lang="en-US" sz="1800" i="1" dirty="0">
                <a:solidFill>
                  <a:schemeClr val="tx1"/>
                </a:solidFill>
              </a:rPr>
              <a:t>This will enable Key Fill Device (KVL) interface to a KMF, an Authentication Facility and another Key Fill Device </a:t>
            </a:r>
            <a:endParaRPr lang="en-US" sz="1800" dirty="0">
              <a:solidFill>
                <a:schemeClr val="tx1"/>
              </a:solidFill>
            </a:endParaRPr>
          </a:p>
          <a:p>
            <a:pPr marL="0" indent="0">
              <a:buNone/>
            </a:pPr>
            <a:r>
              <a:rPr lang="en-US" sz="2000" b="1" dirty="0">
                <a:solidFill>
                  <a:schemeClr val="tx1"/>
                </a:solidFill>
              </a:rPr>
              <a:t>Wireline Interfaces</a:t>
            </a:r>
            <a:endParaRPr lang="en-US" sz="2000" dirty="0">
              <a:solidFill>
                <a:schemeClr val="tx1"/>
              </a:solidFill>
            </a:endParaRPr>
          </a:p>
          <a:p>
            <a:pPr lvl="0"/>
            <a:r>
              <a:rPr lang="en-US" sz="1800" b="1" dirty="0"/>
              <a:t>An addendum to the ISSI Messages and Procedures Standard</a:t>
            </a:r>
            <a:r>
              <a:rPr lang="en-US" sz="1800" dirty="0"/>
              <a:t> </a:t>
            </a:r>
            <a:r>
              <a:rPr lang="en-US" sz="1800" dirty="0">
                <a:solidFill>
                  <a:schemeClr val="tx1"/>
                </a:solidFill>
              </a:rPr>
              <a:t>is in progress. </a:t>
            </a:r>
            <a:r>
              <a:rPr lang="en-US" sz="1800" i="1" dirty="0">
                <a:solidFill>
                  <a:schemeClr val="tx1"/>
                </a:solidFill>
              </a:rPr>
              <a:t>The revision corrects several errata that have been noted since the last publication.</a:t>
            </a:r>
            <a:endParaRPr lang="en-US" sz="1800" dirty="0">
              <a:solidFill>
                <a:schemeClr val="tx1"/>
              </a:solidFill>
            </a:endParaRPr>
          </a:p>
          <a:p>
            <a:pPr lvl="0"/>
            <a:r>
              <a:rPr lang="en-US" sz="1800" b="1" dirty="0"/>
              <a:t>A revision to the Fixed Station Interface Standard </a:t>
            </a:r>
            <a:r>
              <a:rPr lang="en-US" sz="1800" dirty="0">
                <a:solidFill>
                  <a:schemeClr val="tx1"/>
                </a:solidFill>
              </a:rPr>
              <a:t>is in progress. </a:t>
            </a:r>
            <a:r>
              <a:rPr lang="en-US" sz="1800" i="1" dirty="0">
                <a:solidFill>
                  <a:schemeClr val="tx1"/>
                </a:solidFill>
              </a:rPr>
              <a:t>This revision adds additional capabilities the most significant of which is Packet Data</a:t>
            </a:r>
            <a:r>
              <a:rPr lang="en-US" sz="1800" i="1" dirty="0" smtClean="0">
                <a:solidFill>
                  <a:schemeClr val="tx1"/>
                </a:solidFill>
              </a:rPr>
              <a:t>.</a:t>
            </a:r>
          </a:p>
          <a:p>
            <a:r>
              <a:rPr lang="en-US" sz="1800" b="1" dirty="0" smtClean="0"/>
              <a:t>Additions </a:t>
            </a:r>
            <a:r>
              <a:rPr lang="en-US" sz="1800" b="1" dirty="0"/>
              <a:t>to the </a:t>
            </a:r>
            <a:r>
              <a:rPr lang="en-US" sz="1800" b="1" dirty="0" err="1"/>
              <a:t>Trunking</a:t>
            </a:r>
            <a:r>
              <a:rPr lang="en-US" sz="1800" b="1" dirty="0"/>
              <a:t> ISSI Messages and Procedures Standard </a:t>
            </a:r>
            <a:r>
              <a:rPr lang="en-US" sz="1800" dirty="0">
                <a:solidFill>
                  <a:schemeClr val="tx1"/>
                </a:solidFill>
              </a:rPr>
              <a:t>are in progress</a:t>
            </a:r>
            <a:r>
              <a:rPr lang="en-US" sz="1800" b="1" dirty="0">
                <a:solidFill>
                  <a:schemeClr val="tx1"/>
                </a:solidFill>
              </a:rPr>
              <a:t>.</a:t>
            </a:r>
            <a:r>
              <a:rPr lang="en-US" sz="1800" dirty="0">
                <a:solidFill>
                  <a:schemeClr val="tx1"/>
                </a:solidFill>
              </a:rPr>
              <a:t> </a:t>
            </a:r>
            <a:r>
              <a:rPr lang="en-US" sz="1800" i="1" dirty="0">
                <a:solidFill>
                  <a:schemeClr val="tx1"/>
                </a:solidFill>
              </a:rPr>
              <a:t>The additions will add Individual and Group Regrouping capability associated with Console “Patch” type operations. </a:t>
            </a:r>
            <a:endParaRPr lang="en-US" sz="1800" dirty="0">
              <a:solidFill>
                <a:schemeClr val="tx1"/>
              </a:solidFill>
            </a:endParaRPr>
          </a:p>
          <a:p>
            <a:pPr lvl="0"/>
            <a:endParaRPr lang="en-US" sz="1800" i="1" dirty="0" smtClean="0">
              <a:solidFill>
                <a:schemeClr val="tx1"/>
              </a:solidFill>
            </a:endParaRPr>
          </a:p>
          <a:p>
            <a:pPr lvl="0"/>
            <a:endParaRPr lang="en-US" sz="18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29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550" y="356600"/>
            <a:ext cx="6443663" cy="685800"/>
          </a:xfrm>
        </p:spPr>
        <p:txBody>
          <a:bodyPr anchor="t"/>
          <a:lstStyle/>
          <a:p>
            <a:pPr algn="l"/>
            <a:r>
              <a:rPr lang="en-US" altLang="en-US" sz="2400" b="1" dirty="0"/>
              <a:t>Project 25 </a:t>
            </a:r>
            <a:r>
              <a:rPr lang="en-US" altLang="en-US" sz="2400" b="1" dirty="0" smtClean="0"/>
              <a:t>Standards Update: January 2016</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424260" y="894270"/>
            <a:ext cx="8026644" cy="5107865"/>
          </a:xfrm>
        </p:spPr>
        <p:txBody>
          <a:bodyPr/>
          <a:lstStyle/>
          <a:p>
            <a:pPr marL="0" indent="0">
              <a:buNone/>
            </a:pPr>
            <a:endParaRPr lang="en-US" altLang="en-US" b="1" dirty="0" smtClean="0"/>
          </a:p>
          <a:p>
            <a:pPr marL="0" indent="0">
              <a:buNone/>
            </a:pPr>
            <a:r>
              <a:rPr lang="en-US" altLang="en-US" b="1" dirty="0" smtClean="0"/>
              <a:t>Work in Progress:</a:t>
            </a:r>
            <a:endParaRPr lang="en-US" sz="2000" b="1" dirty="0" smtClean="0">
              <a:solidFill>
                <a:schemeClr val="tx1"/>
              </a:solidFill>
            </a:endParaRPr>
          </a:p>
          <a:p>
            <a:pPr marL="0" indent="0">
              <a:buNone/>
            </a:pPr>
            <a:endParaRPr lang="en-US" sz="2000" b="1" dirty="0" smtClean="0">
              <a:solidFill>
                <a:schemeClr val="tx1"/>
              </a:solidFill>
            </a:endParaRPr>
          </a:p>
          <a:p>
            <a:pPr marL="0" indent="0">
              <a:buNone/>
            </a:pPr>
            <a:r>
              <a:rPr lang="en-US" sz="2000" b="1" dirty="0" smtClean="0">
                <a:solidFill>
                  <a:schemeClr val="tx1"/>
                </a:solidFill>
              </a:rPr>
              <a:t>Broadband</a:t>
            </a:r>
            <a:endParaRPr lang="en-US" sz="1800" dirty="0" smtClean="0">
              <a:solidFill>
                <a:schemeClr val="tx1"/>
              </a:solidFill>
            </a:endParaRPr>
          </a:p>
          <a:p>
            <a:r>
              <a:rPr lang="en-US" sz="1800" dirty="0" smtClean="0">
                <a:solidFill>
                  <a:schemeClr val="tx1"/>
                </a:solidFill>
              </a:rPr>
              <a:t> </a:t>
            </a:r>
            <a:r>
              <a:rPr lang="en-US" sz="1800" b="1" dirty="0" smtClean="0"/>
              <a:t>Public Safety requirements for Broad Band Data/LMR Interoperability </a:t>
            </a:r>
            <a:r>
              <a:rPr lang="en-US" sz="1800" dirty="0" smtClean="0">
                <a:solidFill>
                  <a:schemeClr val="tx1"/>
                </a:solidFill>
              </a:rPr>
              <a:t>is in progress in a joint ATIS/TR8.8 effort. </a:t>
            </a:r>
            <a:r>
              <a:rPr lang="en-US" sz="1800" i="1" dirty="0" smtClean="0">
                <a:solidFill>
                  <a:schemeClr val="tx1"/>
                </a:solidFill>
              </a:rPr>
              <a:t>This is the beginning of work to create the requirements for interworking of Broadband and Existing P25 LMR systems. </a:t>
            </a:r>
            <a:r>
              <a:rPr lang="en-US" sz="1800" i="1" u="sng" dirty="0" smtClean="0">
                <a:solidFill>
                  <a:schemeClr val="tx1"/>
                </a:solidFill>
              </a:rPr>
              <a:t>This effort is currently on hold pending advancement of the 3GPP Mission Critical services architecture. </a:t>
            </a:r>
            <a:r>
              <a:rPr lang="en-US" sz="1800" i="1" dirty="0" smtClean="0">
                <a:solidFill>
                  <a:schemeClr val="tx1"/>
                </a:solidFill>
              </a:rPr>
              <a:t>A new ATIS ad hoc group has begun an effort to gather interworking requirements and scenarios for Broadband Mission Critical services and Land Mobile Radio Technologies such as Analog FM, P25 and Tetra. </a:t>
            </a:r>
            <a:endParaRPr lang="en-US" sz="1800" dirty="0" smtClean="0">
              <a:solidFill>
                <a:schemeClr val="tx1"/>
              </a:solidFill>
            </a:endParaRPr>
          </a:p>
          <a:p>
            <a:pPr marL="0" indent="0">
              <a:buNone/>
            </a:pPr>
            <a:r>
              <a:rPr lang="en-US" sz="1800" dirty="0" smtClean="0">
                <a:solidFill>
                  <a:schemeClr val="tx1"/>
                </a:solidFill>
              </a:rPr>
              <a:t> </a:t>
            </a:r>
          </a:p>
          <a:p>
            <a:r>
              <a:rPr lang="en-US" sz="1800" dirty="0" smtClean="0"/>
              <a:t> </a:t>
            </a:r>
            <a:r>
              <a:rPr lang="en-US" sz="1800" b="1" dirty="0"/>
              <a:t>Additions to TSB-88 </a:t>
            </a:r>
            <a:r>
              <a:rPr lang="en-US" sz="1800" dirty="0">
                <a:solidFill>
                  <a:schemeClr val="tx1"/>
                </a:solidFill>
              </a:rPr>
              <a:t>are in progress. </a:t>
            </a:r>
            <a:r>
              <a:rPr lang="en-US" sz="1800" i="1" dirty="0">
                <a:solidFill>
                  <a:schemeClr val="tx1"/>
                </a:solidFill>
              </a:rPr>
              <a:t>These additions will create recommendations for Broadband Data System coverage modeling and verification.</a:t>
            </a:r>
            <a:endParaRPr lang="en-US" sz="1800" dirty="0">
              <a:solidFill>
                <a:schemeClr val="tx1"/>
              </a:solidFill>
            </a:endParaRPr>
          </a:p>
          <a:p>
            <a:pPr marL="0" indent="0">
              <a:buNone/>
            </a:pPr>
            <a:endParaRPr lang="en-US" sz="1800" dirty="0" smtClean="0"/>
          </a:p>
          <a:p>
            <a:pPr marL="0" indent="0">
              <a:buNone/>
            </a:pPr>
            <a:r>
              <a:rPr lang="en-US" sz="1800" dirty="0"/>
              <a:t> </a:t>
            </a:r>
          </a:p>
          <a:p>
            <a:pPr lvl="0"/>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7835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1025" y="356600"/>
            <a:ext cx="6221610" cy="5760750"/>
          </a:xfrm>
          <a:prstGeom prst="rect">
            <a:avLst/>
          </a:prstGeom>
        </p:spPr>
      </p:pic>
      <p:sp>
        <p:nvSpPr>
          <p:cNvPr id="3" name="TextBox 2"/>
          <p:cNvSpPr txBox="1"/>
          <p:nvPr/>
        </p:nvSpPr>
        <p:spPr>
          <a:xfrm>
            <a:off x="6645871" y="2420870"/>
            <a:ext cx="2364815" cy="369332"/>
          </a:xfrm>
          <a:prstGeom prst="rect">
            <a:avLst/>
          </a:prstGeom>
          <a:noFill/>
        </p:spPr>
        <p:txBody>
          <a:bodyPr wrap="none" rtlCol="0">
            <a:spAutoFit/>
          </a:bodyPr>
          <a:lstStyle/>
          <a:p>
            <a:r>
              <a:rPr lang="en-US" sz="1800" b="1" dirty="0">
                <a:solidFill>
                  <a:srgbClr val="002060"/>
                </a:solidFill>
              </a:rPr>
              <a:t>WWW.Project25.org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179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01070" y="395005"/>
            <a:ext cx="6443663" cy="787748"/>
          </a:xfrm>
        </p:spPr>
        <p:txBody>
          <a:bodyPr anchor="t"/>
          <a:lstStyle/>
          <a:p>
            <a:pPr algn="l"/>
            <a:r>
              <a:rPr lang="en-US" altLang="en-US" b="1" dirty="0" smtClean="0"/>
              <a:t>Project 25 Technology Interest Group (PTIG)</a:t>
            </a:r>
            <a:r>
              <a:rPr lang="en-US" altLang="en-US" dirty="0" smtClean="0"/>
              <a:t/>
            </a:r>
            <a:br>
              <a:rPr lang="en-US" altLang="en-US" dirty="0" smtClean="0"/>
            </a:br>
            <a:endParaRPr lang="en-US" altLang="en-US" dirty="0" smtClean="0"/>
          </a:p>
        </p:txBody>
      </p:sp>
      <p:sp>
        <p:nvSpPr>
          <p:cNvPr id="21507" name="Rectangle 3"/>
          <p:cNvSpPr>
            <a:spLocks noGrp="1" noChangeArrowheads="1"/>
          </p:cNvSpPr>
          <p:nvPr>
            <p:ph type="body" idx="4294967295"/>
          </p:nvPr>
        </p:nvSpPr>
        <p:spPr>
          <a:xfrm>
            <a:off x="597082" y="1777585"/>
            <a:ext cx="7892227" cy="4454980"/>
          </a:xfrm>
        </p:spPr>
        <p:txBody>
          <a:bodyPr/>
          <a:lstStyle/>
          <a:p>
            <a:pPr eaLnBrk="1" hangingPunct="1">
              <a:spcBef>
                <a:spcPct val="0"/>
              </a:spcBef>
              <a:spcAft>
                <a:spcPct val="20000"/>
              </a:spcAft>
              <a:buFont typeface="Arial" panose="020B0604020202020204" pitchFamily="34" charset="0"/>
              <a:buNone/>
            </a:pPr>
            <a:r>
              <a:rPr lang="en-US" altLang="en-US" b="1" dirty="0"/>
              <a:t>Documents available at  </a:t>
            </a:r>
            <a:r>
              <a:rPr lang="en-US" altLang="en-US" b="1" dirty="0">
                <a:solidFill>
                  <a:srgbClr val="0070C0"/>
                </a:solidFill>
                <a:hlinkClick r:id="rId3"/>
              </a:rPr>
              <a:t>www.Project25.org</a:t>
            </a:r>
            <a:endParaRPr lang="en-US" altLang="en-US" b="1" dirty="0">
              <a:solidFill>
                <a:srgbClr val="0070C0"/>
              </a:solidFill>
            </a:endParaRPr>
          </a:p>
          <a:p>
            <a:pPr lvl="0"/>
            <a:r>
              <a:rPr lang="en-US" dirty="0"/>
              <a:t>P25 Frequently Asked </a:t>
            </a:r>
            <a:r>
              <a:rPr lang="en-US" dirty="0" smtClean="0"/>
              <a:t>Questions (FAQ)</a:t>
            </a:r>
            <a:endParaRPr lang="en-US" dirty="0"/>
          </a:p>
          <a:p>
            <a:pPr marL="300038" lvl="1" indent="0">
              <a:buNone/>
            </a:pPr>
            <a:r>
              <a:rPr lang="en-US" sz="1600" i="1" dirty="0"/>
              <a:t>Written to officer, firefighter (non technologist) level</a:t>
            </a:r>
          </a:p>
          <a:p>
            <a:pPr lvl="0"/>
            <a:r>
              <a:rPr lang="en-US" dirty="0"/>
              <a:t>P25 </a:t>
            </a:r>
            <a:r>
              <a:rPr lang="en-US" dirty="0" smtClean="0"/>
              <a:t>Capability </a:t>
            </a:r>
            <a:r>
              <a:rPr lang="en-US" dirty="0"/>
              <a:t>Guide </a:t>
            </a:r>
          </a:p>
          <a:p>
            <a:pPr marL="300038" lvl="1" indent="0">
              <a:buNone/>
            </a:pPr>
            <a:r>
              <a:rPr lang="en-US" sz="1600" i="1" dirty="0"/>
              <a:t>Added Infrastructure interfaces and links to Statement of Requirements. Remains the best tool for managing P25 features and capabilities for system planning and RFP development</a:t>
            </a:r>
          </a:p>
          <a:p>
            <a:pPr lvl="0"/>
            <a:r>
              <a:rPr lang="en-US" dirty="0"/>
              <a:t>P25 Standards Update Summary</a:t>
            </a:r>
          </a:p>
          <a:p>
            <a:pPr marL="300038" lvl="1" indent="0">
              <a:buNone/>
            </a:pPr>
            <a:r>
              <a:rPr lang="en-US" sz="1600" i="1" dirty="0"/>
              <a:t>Summary of the latest TIA TR-8 P25 Standards Meetings with user benefits defined</a:t>
            </a:r>
          </a:p>
          <a:p>
            <a:pPr lvl="0"/>
            <a:r>
              <a:rPr lang="en-US" dirty="0"/>
              <a:t>P25 Steering Committee Approved List of Standards</a:t>
            </a:r>
          </a:p>
          <a:p>
            <a:pPr marL="300038" lvl="1" indent="0">
              <a:buNone/>
            </a:pPr>
            <a:r>
              <a:rPr lang="en-US" sz="1600" i="1" dirty="0"/>
              <a:t>Updated from the most recent P25 Standards meeting</a:t>
            </a:r>
          </a:p>
          <a:p>
            <a:pPr lvl="0"/>
            <a:r>
              <a:rPr lang="en-US" dirty="0"/>
              <a:t>P25 Feature Translator </a:t>
            </a:r>
          </a:p>
          <a:p>
            <a:pPr marL="300038" lvl="1" indent="0">
              <a:buNone/>
            </a:pPr>
            <a:r>
              <a:rPr lang="en-US" sz="1600" i="1" dirty="0"/>
              <a:t>link to NPSTC PAM tool</a:t>
            </a:r>
          </a:p>
          <a:p>
            <a:pPr lvl="1" eaLnBrk="1" hangingPunct="1">
              <a:spcBef>
                <a:spcPct val="0"/>
              </a:spcBef>
              <a:spcAft>
                <a:spcPct val="20000"/>
              </a:spcAft>
            </a:pPr>
            <a:endParaRPr lang="en-US" altLang="en-US" sz="15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5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38740" y="241385"/>
            <a:ext cx="6443663" cy="685800"/>
          </a:xfrm>
        </p:spPr>
        <p:txBody>
          <a:bodyPr anchor="t"/>
          <a:lstStyle/>
          <a:p>
            <a:pPr algn="l"/>
            <a:r>
              <a:rPr lang="en-US" altLang="en-US" sz="2400" b="1" dirty="0"/>
              <a:t>Project 25 Technology Interest Group (PTIG)</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654690" y="1393535"/>
            <a:ext cx="7796215" cy="4282157"/>
          </a:xfrm>
        </p:spPr>
        <p:txBody>
          <a:bodyPr/>
          <a:lstStyle/>
          <a:p>
            <a:pPr eaLnBrk="1" hangingPunct="1">
              <a:spcBef>
                <a:spcPct val="0"/>
              </a:spcBef>
              <a:spcAft>
                <a:spcPct val="20000"/>
              </a:spcAft>
              <a:buFont typeface="Arial" panose="020B0604020202020204" pitchFamily="34" charset="0"/>
              <a:buNone/>
            </a:pPr>
            <a:r>
              <a:rPr lang="en-US" altLang="en-US" b="1" dirty="0"/>
              <a:t>New Documents available at  </a:t>
            </a:r>
            <a:r>
              <a:rPr lang="en-US" altLang="en-US" b="1" dirty="0">
                <a:solidFill>
                  <a:srgbClr val="0070C0"/>
                </a:solidFill>
              </a:rPr>
              <a:t>www.Project25.org</a:t>
            </a:r>
          </a:p>
          <a:p>
            <a:r>
              <a:rPr lang="en-US" dirty="0"/>
              <a:t>New White paper: P25 Automatic Roaming </a:t>
            </a:r>
          </a:p>
          <a:p>
            <a:pPr marL="300038" lvl="1" indent="0">
              <a:buNone/>
            </a:pPr>
            <a:r>
              <a:rPr lang="en-US" sz="1600" i="1" dirty="0"/>
              <a:t>A detailed description of Automatic and Manual Roaming capability for Project 25 systems. </a:t>
            </a:r>
          </a:p>
          <a:p>
            <a:r>
              <a:rPr lang="en-US" dirty="0"/>
              <a:t>P25 System of the Month </a:t>
            </a:r>
          </a:p>
          <a:p>
            <a:pPr marL="300038" lvl="1" indent="0">
              <a:buNone/>
            </a:pPr>
            <a:r>
              <a:rPr lang="en-US" sz="1600" i="1" dirty="0"/>
              <a:t>Each month a new Project 25 system is featured describing the system, coverage, agencies served, interoperability achieved and other unique details of this application of Project 25 technology. Current Month Queensland Australia</a:t>
            </a:r>
          </a:p>
          <a:p>
            <a:pPr marL="214313"/>
            <a:r>
              <a:rPr lang="en-US" dirty="0"/>
              <a:t>New White Paper: Is Project 25 Public Safety Grade?</a:t>
            </a:r>
          </a:p>
          <a:p>
            <a:pPr marL="300038" lvl="1" indent="0">
              <a:buNone/>
            </a:pPr>
            <a:r>
              <a:rPr lang="en-US" sz="1600" i="1" dirty="0"/>
              <a:t>Project 25 has been defined since it’s inception by requirements from the Public Safety User Community. The result is a Suite of Standards with well defined features, capabilities, and interoperable interfaces applied in over 700 Public Safety Systems across the US today.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7500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5550" y="356600"/>
            <a:ext cx="6443663" cy="685800"/>
          </a:xfrm>
        </p:spPr>
        <p:txBody>
          <a:bodyPr anchor="t"/>
          <a:lstStyle/>
          <a:p>
            <a:pPr algn="l"/>
            <a:r>
              <a:rPr lang="en-US" altLang="en-US" sz="2400" b="1" dirty="0"/>
              <a:t>Project 25 Technology Interest Group (PTIG)</a:t>
            </a:r>
            <a:r>
              <a:rPr lang="en-US" altLang="en-US" sz="2400" dirty="0"/>
              <a:t/>
            </a:r>
            <a:br>
              <a:rPr lang="en-US" altLang="en-US" sz="2400" dirty="0"/>
            </a:br>
            <a:endParaRPr lang="en-US" altLang="en-US" sz="2400" b="1" dirty="0">
              <a:solidFill>
                <a:srgbClr val="002060"/>
              </a:solidFill>
            </a:endParaRPr>
          </a:p>
        </p:txBody>
      </p:sp>
      <p:sp>
        <p:nvSpPr>
          <p:cNvPr id="21507" name="Rectangle 3"/>
          <p:cNvSpPr>
            <a:spLocks noGrp="1" noChangeArrowheads="1"/>
          </p:cNvSpPr>
          <p:nvPr>
            <p:ph type="body" idx="4294967295"/>
          </p:nvPr>
        </p:nvSpPr>
        <p:spPr>
          <a:xfrm>
            <a:off x="501070" y="1239915"/>
            <a:ext cx="8026644" cy="5107865"/>
          </a:xfrm>
        </p:spPr>
        <p:txBody>
          <a:bodyPr/>
          <a:lstStyle/>
          <a:p>
            <a:pPr marL="0" indent="0">
              <a:buNone/>
            </a:pPr>
            <a:r>
              <a:rPr lang="en-US" altLang="en-US" b="1" dirty="0" smtClean="0"/>
              <a:t>Projects </a:t>
            </a:r>
            <a:r>
              <a:rPr lang="en-US" altLang="en-US" b="1" dirty="0"/>
              <a:t>Underway </a:t>
            </a:r>
            <a:r>
              <a:rPr lang="en-US" altLang="en-US" b="1" dirty="0" smtClean="0"/>
              <a:t>2016:</a:t>
            </a:r>
            <a:endParaRPr lang="en-US" altLang="en-US" b="1" dirty="0"/>
          </a:p>
          <a:p>
            <a:endParaRPr lang="en-US" altLang="en-US" sz="2000" dirty="0" smtClean="0"/>
          </a:p>
          <a:p>
            <a:r>
              <a:rPr lang="en-US" altLang="en-US" sz="2000" dirty="0" smtClean="0"/>
              <a:t>Expanded List of P25 Systems: New </a:t>
            </a:r>
            <a:r>
              <a:rPr lang="en-US" altLang="en-US" sz="2000" dirty="0"/>
              <a:t>entries for International P25 systems and USA </a:t>
            </a:r>
            <a:r>
              <a:rPr lang="en-US" altLang="en-US" sz="2000" dirty="0" smtClean="0"/>
              <a:t>P25 Conventional systems will </a:t>
            </a:r>
            <a:r>
              <a:rPr lang="en-US" altLang="en-US" sz="2000" dirty="0"/>
              <a:t>be </a:t>
            </a:r>
            <a:r>
              <a:rPr lang="en-US" altLang="en-US" sz="2000" dirty="0" smtClean="0"/>
              <a:t>added.  </a:t>
            </a:r>
            <a:endParaRPr lang="en-US" altLang="en-US" sz="2000" dirty="0"/>
          </a:p>
          <a:p>
            <a:pPr marL="300038" lvl="1" indent="0">
              <a:buNone/>
            </a:pPr>
            <a:r>
              <a:rPr lang="en-US" altLang="en-US" sz="1800" i="1" dirty="0"/>
              <a:t>This resource will be expanded to include P25 systems beyond the systems currently listed for the USA, Australia, Canada, </a:t>
            </a:r>
            <a:r>
              <a:rPr lang="en-US" altLang="en-US" sz="1800" i="1" dirty="0" smtClean="0"/>
              <a:t>New </a:t>
            </a:r>
            <a:r>
              <a:rPr lang="en-US" altLang="en-US" sz="1800" i="1" dirty="0"/>
              <a:t>Zealand, and the UK</a:t>
            </a:r>
            <a:r>
              <a:rPr lang="en-US" altLang="en-US" sz="1800" i="1" dirty="0" smtClean="0"/>
              <a:t>.  </a:t>
            </a:r>
          </a:p>
          <a:p>
            <a:r>
              <a:rPr lang="en-US" sz="2000" dirty="0" smtClean="0"/>
              <a:t>FAQ Guide will be updated with latest Questions</a:t>
            </a:r>
          </a:p>
          <a:p>
            <a:pPr marL="300038" lvl="1" indent="0">
              <a:buNone/>
            </a:pPr>
            <a:r>
              <a:rPr lang="en-US" sz="1800" i="1" dirty="0" smtClean="0">
                <a:solidFill>
                  <a:schemeClr val="tx1"/>
                </a:solidFill>
              </a:rPr>
              <a:t>CAP </a:t>
            </a:r>
            <a:r>
              <a:rPr lang="en-US" sz="1800" i="1" dirty="0">
                <a:solidFill>
                  <a:schemeClr val="tx1"/>
                </a:solidFill>
              </a:rPr>
              <a:t>testing, CAP Certification, Automatic Roaming, Unit ID Duplication </a:t>
            </a:r>
            <a:r>
              <a:rPr lang="en-US" sz="1800" i="1" dirty="0" smtClean="0">
                <a:solidFill>
                  <a:schemeClr val="tx1"/>
                </a:solidFill>
              </a:rPr>
              <a:t>Questions.</a:t>
            </a:r>
          </a:p>
          <a:p>
            <a:pPr marL="285750" indent="-285750"/>
            <a:r>
              <a:rPr lang="en-US" sz="2000" dirty="0"/>
              <a:t>P25 Steering Committee </a:t>
            </a:r>
            <a:r>
              <a:rPr lang="en-US" sz="2000" dirty="0" smtClean="0"/>
              <a:t>By-Laws </a:t>
            </a:r>
            <a:r>
              <a:rPr lang="en-US" sz="2000" dirty="0"/>
              <a:t>to be added as a </a:t>
            </a:r>
            <a:r>
              <a:rPr lang="en-US" sz="2000" dirty="0" smtClean="0"/>
              <a:t>resource</a:t>
            </a:r>
          </a:p>
          <a:p>
            <a:pPr marL="285750" indent="-285750"/>
            <a:r>
              <a:rPr lang="en-US" sz="2000" dirty="0" smtClean="0"/>
              <a:t>Benefits of P25 Whitepaper</a:t>
            </a:r>
          </a:p>
          <a:p>
            <a:pPr marL="300038" lvl="1" indent="0">
              <a:buNone/>
            </a:pPr>
            <a:r>
              <a:rPr lang="en-US" sz="1600" i="1" dirty="0" smtClean="0"/>
              <a:t>The Benefits of P25 Whitepaper is the most clicked on document on the PTIG WEB site.  It was last updated in 2013.  The new update includes additional Standards for ISSI, CSSI, and FSI and the benefits that they offer to users.</a:t>
            </a:r>
            <a:endParaRPr lang="en-US" sz="16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588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17179</TotalTime>
  <Words>1894</Words>
  <Application>Microsoft Macintosh PowerPoint</Application>
  <PresentationFormat>On-screen Show (4:3)</PresentationFormat>
  <Paragraphs>589</Paragraphs>
  <Slides>15</Slides>
  <Notes>9</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NPSTC General Meeting at IWCE March 25, 2016</vt:lpstr>
      <vt:lpstr>Project 25 Standards Update: January 2016 </vt:lpstr>
      <vt:lpstr>Project 25 Standards Update: January 2016 </vt:lpstr>
      <vt:lpstr>Project 25 Standards Update: January 2016 </vt:lpstr>
      <vt:lpstr>Project 25 Standards Update: January 2016 </vt:lpstr>
      <vt:lpstr>Slide 6</vt:lpstr>
      <vt:lpstr>Project 25 Technology Interest Group (PTIG) </vt:lpstr>
      <vt:lpstr>Project 25 Technology Interest Group (PTIG) </vt:lpstr>
      <vt:lpstr>Project 25 Technology Interest Group (PTIG) </vt:lpstr>
      <vt:lpstr>Project 25 Systems List</vt:lpstr>
      <vt:lpstr>Project 25 Technology Interest Group (PTIG) </vt:lpstr>
      <vt:lpstr>Slide 12</vt:lpstr>
      <vt:lpstr>Slide 13</vt:lpstr>
      <vt:lpstr>Slide 14</vt:lpstr>
      <vt:lpstr>Slide 15</vt:lpstr>
    </vt:vector>
  </TitlesOfParts>
  <Company>Motorola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Introducing PTIG Tech Session</dc:title>
  <dc:creator>cadv16;"Director PTIG" &lt;director@project25.org&gt;</dc:creator>
  <cp:lastModifiedBy>James Russell</cp:lastModifiedBy>
  <cp:revision>243</cp:revision>
  <dcterms:created xsi:type="dcterms:W3CDTF">2016-03-17T18:31:22Z</dcterms:created>
  <dcterms:modified xsi:type="dcterms:W3CDTF">2016-03-17T18:34:34Z</dcterms:modified>
</cp:coreProperties>
</file>