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50" r:id="rId1"/>
    <p:sldMasterId id="2147483831" r:id="rId2"/>
  </p:sldMasterIdLst>
  <p:notesMasterIdLst>
    <p:notesMasterId r:id="rId26"/>
  </p:notesMasterIdLst>
  <p:handoutMasterIdLst>
    <p:handoutMasterId r:id="rId27"/>
  </p:handoutMasterIdLst>
  <p:sldIdLst>
    <p:sldId id="405" r:id="rId3"/>
    <p:sldId id="424" r:id="rId4"/>
    <p:sldId id="449" r:id="rId5"/>
    <p:sldId id="444" r:id="rId6"/>
    <p:sldId id="431" r:id="rId7"/>
    <p:sldId id="439" r:id="rId8"/>
    <p:sldId id="434" r:id="rId9"/>
    <p:sldId id="454" r:id="rId10"/>
    <p:sldId id="455" r:id="rId11"/>
    <p:sldId id="456" r:id="rId12"/>
    <p:sldId id="442" r:id="rId13"/>
    <p:sldId id="441" r:id="rId14"/>
    <p:sldId id="438" r:id="rId15"/>
    <p:sldId id="435" r:id="rId16"/>
    <p:sldId id="446" r:id="rId17"/>
    <p:sldId id="447" r:id="rId18"/>
    <p:sldId id="448" r:id="rId19"/>
    <p:sldId id="427" r:id="rId20"/>
    <p:sldId id="450" r:id="rId21"/>
    <p:sldId id="430" r:id="rId22"/>
    <p:sldId id="420" r:id="rId23"/>
    <p:sldId id="421" r:id="rId24"/>
    <p:sldId id="412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egan Kommers" initials="MK" lastIdx="7" clrIdx="0"/>
  <p:cmAuthor id="1" name="Caplan, Marc" initials="CM" lastIdx="3" clrIdx="1"/>
  <p:cmAuthor id="2" name="Bean, Carrie (CTR)" initials="CE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70000"/>
    <a:srgbClr val="AA1B1E"/>
    <a:srgbClr val="C8C8C8"/>
    <a:srgbClr val="598600"/>
    <a:srgbClr val="003366"/>
    <a:srgbClr val="333333"/>
    <a:srgbClr val="006699"/>
    <a:srgbClr val="007DBC"/>
    <a:srgbClr val="000000"/>
    <a:srgbClr val="002F8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4555" autoAdjust="0"/>
    <p:restoredTop sz="82540" autoAdjust="0"/>
  </p:normalViewPr>
  <p:slideViewPr>
    <p:cSldViewPr>
      <p:cViewPr varScale="1">
        <p:scale>
          <a:sx n="106" d="100"/>
          <a:sy n="106" d="100"/>
        </p:scale>
        <p:origin x="-2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4860"/>
    </p:cViewPr>
  </p:sorterViewPr>
  <p:notesViewPr>
    <p:cSldViewPr>
      <p:cViewPr varScale="1">
        <p:scale>
          <a:sx n="116" d="100"/>
          <a:sy n="116" d="100"/>
        </p:scale>
        <p:origin x="-4920" y="-11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1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2" y="0"/>
            <a:ext cx="303921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921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4" rIns="93149" bIns="465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2" y="8830627"/>
            <a:ext cx="3039218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4" rIns="93149" bIns="465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C133B3C0-07E1-6348-AC1E-B86B616A3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501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5363" cy="4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6" tIns="45283" rIns="90566" bIns="45283" numCol="1" anchor="t" anchorCtr="0" compatLnSpc="1">
            <a:prstTxWarp prst="textNoShape">
              <a:avLst/>
            </a:prstTxWarp>
          </a:bodyPr>
          <a:lstStyle>
            <a:lvl1pPr defTabSz="906916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037" y="1"/>
            <a:ext cx="3015363" cy="4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6" tIns="45283" rIns="90566" bIns="45283" numCol="1" anchor="t" anchorCtr="0" compatLnSpc="1">
            <a:prstTxWarp prst="textNoShape">
              <a:avLst/>
            </a:prstTxWarp>
          </a:bodyPr>
          <a:lstStyle>
            <a:lvl1pPr algn="r" defTabSz="906916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681038"/>
            <a:ext cx="4632325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928" y="4382726"/>
            <a:ext cx="5200546" cy="423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6" tIns="45283" rIns="90566" bIns="45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165"/>
            <a:ext cx="3015363" cy="4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6" tIns="45283" rIns="90566" bIns="45283" numCol="1" anchor="b" anchorCtr="0" compatLnSpc="1">
            <a:prstTxWarp prst="textNoShape">
              <a:avLst/>
            </a:prstTxWarp>
          </a:bodyPr>
          <a:lstStyle>
            <a:lvl1pPr defTabSz="906916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037" y="8840165"/>
            <a:ext cx="3015363" cy="4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6" tIns="45283" rIns="90566" bIns="45283" numCol="1" anchor="b" anchorCtr="0" compatLnSpc="1">
            <a:prstTxWarp prst="textNoShape">
              <a:avLst/>
            </a:prstTxWarp>
          </a:bodyPr>
          <a:lstStyle>
            <a:lvl1pPr algn="r" defTabSz="906232">
              <a:defRPr sz="1200">
                <a:latin typeface="Times" charset="0"/>
              </a:defRPr>
            </a:lvl1pPr>
          </a:lstStyle>
          <a:p>
            <a:fld id="{AD80C99F-AD03-1744-9BB0-6B6977B08E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7190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5957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140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78"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4054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1"/>
              </a:spcAft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348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6999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5066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096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7307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0320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4830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483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9564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44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582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061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577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>
              <a:latin typeface="Times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23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064" indent="-286179" defTabSz="90623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15" indent="-228943" defTabSz="90623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600" indent="-228943" defTabSz="90623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486" indent="-228943" defTabSz="90623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372" indent="-228943" defTabSz="9062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258" indent="-228943" defTabSz="9062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144" indent="-228943" defTabSz="9062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029" indent="-228943" defTabSz="9062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DE1EC0-0F89-F447-BA57-A5419DB6B2A8}" type="slidenum">
              <a:rPr lang="en-US" sz="1200">
                <a:latin typeface="Times" charset="0"/>
              </a:rPr>
              <a:pPr/>
              <a:t>4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275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83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845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860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208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Image_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0" y="4953000"/>
            <a:ext cx="4038600" cy="3810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0" y="5334000"/>
            <a:ext cx="4038600" cy="1066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6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Office</a:t>
            </a:r>
            <a:br>
              <a:rPr lang="en-US" dirty="0" smtClean="0"/>
            </a:br>
            <a:r>
              <a:rPr lang="en-US" dirty="0" smtClean="0"/>
              <a:t>Science and Technology Directorate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BFC-53EF-7A40-92DF-21BB7AE4EC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924800" cy="76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auto">
          <a:xfrm>
            <a:off x="609600" y="3429000"/>
            <a:ext cx="7924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DHS_S&amp;T_logo_blue_rgb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5800" y="5029200"/>
            <a:ext cx="2476275" cy="105035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3505200"/>
            <a:ext cx="7924800" cy="990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006699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928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A1B05-3245-EC4C-B5E9-824C40622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596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33"/>
              </a:buClr>
              <a:defRPr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418E6-80FE-0A49-8298-BF691A8589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418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036637"/>
            <a:ext cx="20955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36637"/>
            <a:ext cx="6134100" cy="55927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33"/>
              </a:buClr>
              <a:defRPr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80D73-BC1E-8E44-B75A-F3E912AD0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086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934200" cy="838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4AF09-42B2-5C41-81A4-992867356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722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Image_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0" y="4953000"/>
            <a:ext cx="4038600" cy="3810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0" y="5334000"/>
            <a:ext cx="4038600" cy="1066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6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Office</a:t>
            </a:r>
            <a:br>
              <a:rPr lang="en-US" dirty="0" smtClean="0"/>
            </a:br>
            <a:r>
              <a:rPr lang="en-US" dirty="0" smtClean="0"/>
              <a:t>Science and Technology Directorate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BFC-53EF-7A40-92DF-21BB7AE4EC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924800" cy="76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auto">
          <a:xfrm>
            <a:off x="533400" y="3429000"/>
            <a:ext cx="792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DHS_S&amp;T_logo_blue_rgb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5800" y="5029200"/>
            <a:ext cx="2476275" cy="105035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3505200"/>
            <a:ext cx="7924800" cy="990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006699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854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14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2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58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68733-B944-3E4E-898F-A27538430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643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DBFC-53EF-7A40-92DF-21BB7AE4E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7561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78288-383F-0F4F-BB3A-FBB31BA5B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0415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8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8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58664-332D-344A-B9C8-25E224BF8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251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50DEF-5A7C-9D44-98D5-249A0E52F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383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14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2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58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68733-B944-3E4E-898F-A2753843011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 descr="FRG_outline_D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07680" y="205740"/>
            <a:ext cx="80772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1629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A9B4D-768B-2043-B74D-1B288ACA2C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0340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EAC68-0AB7-1142-B71F-EFD579C52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808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32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8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C4C5F-1DA6-D447-9E49-DCC1206C2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6849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A1B05-3245-EC4C-B5E9-824C40622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5795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33"/>
              </a:buClr>
              <a:defRPr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418E6-80FE-0A49-8298-BF691A8589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5573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036637"/>
            <a:ext cx="20955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36637"/>
            <a:ext cx="6134100" cy="55927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33"/>
              </a:buClr>
              <a:defRPr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80D73-BC1E-8E44-B75A-F3E912AD0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5153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934200" cy="838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4AF09-42B2-5C41-81A4-992867356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DBFC-53EF-7A40-92DF-21BB7AE4EC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FRG_outline_D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07680" y="205740"/>
            <a:ext cx="80772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891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78288-383F-0F4F-BB3A-FBB31BA5B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21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8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8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58664-332D-344A-B9C8-25E224BF858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FRG_outline_D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07680" y="205740"/>
            <a:ext cx="80772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66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50DEF-5A7C-9D44-98D5-249A0E52F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97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A9B4D-768B-2043-B74D-1B288ACA2C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181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EAC68-0AB7-1142-B71F-EFD579C52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99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32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8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C4C5F-1DA6-D447-9E49-DCC1206C2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664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 rot="10800000" flipH="1" flipV="1">
            <a:off x="0" y="0"/>
            <a:ext cx="9144000" cy="1676400"/>
          </a:xfrm>
          <a:prstGeom prst="rect">
            <a:avLst/>
          </a:prstGeom>
          <a:gradFill flip="none" rotWithShape="1">
            <a:gsLst>
              <a:gs pos="0">
                <a:srgbClr val="006699">
                  <a:alpha val="53000"/>
                </a:srgbClr>
              </a:gs>
              <a:gs pos="96000">
                <a:srgbClr val="FFFFFF">
                  <a:alpha val="37000"/>
                </a:srgbClr>
              </a:gs>
              <a:gs pos="38000">
                <a:srgbClr val="007DBC">
                  <a:alpha val="42000"/>
                </a:srgbClr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100">
                <a:solidFill>
                  <a:srgbClr val="333333"/>
                </a:solidFill>
              </a:defRPr>
            </a:lvl1pPr>
          </a:lstStyle>
          <a:p>
            <a:fld id="{DD44DBFC-53EF-7A40-92DF-21BB7AE4EC8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" name="Picture 3" descr="DHS_S&amp;T_logo_blue_rgb2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1000" y="5867400"/>
            <a:ext cx="1905000" cy="808038"/>
          </a:xfrm>
          <a:prstGeom prst="rect">
            <a:avLst/>
          </a:prstGeom>
        </p:spPr>
      </p:pic>
      <p:pic>
        <p:nvPicPr>
          <p:cNvPr id="3" name="Picture 2" descr="Header3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29194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FRG_outline_DB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07680" y="205740"/>
            <a:ext cx="807720" cy="80772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30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charset="0"/>
        <a:buChar char="§"/>
        <a:defRPr sz="2200">
          <a:solidFill>
            <a:srgbClr val="EFF7FF"/>
          </a:solidFill>
          <a:latin typeface="+mn-lt"/>
          <a:ea typeface="ＭＳ Ｐゴシック" charset="0"/>
          <a:cs typeface="ＭＳ Ｐゴシック" charset="0"/>
        </a:defRPr>
      </a:lvl1pPr>
      <a:lvl2pPr marL="571500" indent="-22383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charset="0"/>
        <a:buChar char="§"/>
        <a:defRPr sz="1700">
          <a:solidFill>
            <a:srgbClr val="EFF7FF"/>
          </a:solidFill>
          <a:latin typeface="+mn-lt"/>
          <a:ea typeface="ＭＳ Ｐゴシック" charset="0"/>
        </a:defRPr>
      </a:lvl2pPr>
      <a:lvl3pPr marL="909638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charset="0"/>
        <a:buChar char="§"/>
        <a:defRPr sz="2000">
          <a:solidFill>
            <a:srgbClr val="EFF7FF"/>
          </a:solidFill>
          <a:latin typeface="+mn-lt"/>
          <a:ea typeface="ＭＳ Ｐゴシック" charset="0"/>
        </a:defRPr>
      </a:lvl3pPr>
      <a:lvl4pPr marL="1258888" indent="-23177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charset="0"/>
        <a:buChar char="§"/>
        <a:defRPr sz="1700">
          <a:solidFill>
            <a:srgbClr val="EFF7FF"/>
          </a:solidFill>
          <a:latin typeface="+mn-lt"/>
          <a:ea typeface="ＭＳ Ｐゴシック" charset="0"/>
        </a:defRPr>
      </a:lvl4pPr>
      <a:lvl5pPr marL="15986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charset="0"/>
        <a:buChar char="§"/>
        <a:defRPr sz="2000">
          <a:solidFill>
            <a:srgbClr val="EFF7FF"/>
          </a:solidFill>
          <a:latin typeface="+mn-lt"/>
          <a:ea typeface="ＭＳ Ｐゴシック" charset="0"/>
        </a:defRPr>
      </a:lvl5pPr>
      <a:lvl6pPr marL="20558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 rot="10800000" flipH="1" flipV="1">
            <a:off x="0" y="0"/>
            <a:ext cx="9144000" cy="1676400"/>
          </a:xfrm>
          <a:prstGeom prst="rect">
            <a:avLst/>
          </a:prstGeom>
          <a:gradFill flip="none" rotWithShape="1">
            <a:gsLst>
              <a:gs pos="0">
                <a:srgbClr val="006699">
                  <a:alpha val="37000"/>
                </a:srgbClr>
              </a:gs>
              <a:gs pos="96000">
                <a:srgbClr val="FFFFFF">
                  <a:alpha val="37000"/>
                </a:srgbClr>
              </a:gs>
              <a:gs pos="35000">
                <a:srgbClr val="007DBC">
                  <a:alpha val="37000"/>
                </a:srgbClr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 descr="Header3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100">
                <a:solidFill>
                  <a:srgbClr val="333333"/>
                </a:solidFill>
              </a:defRPr>
            </a:lvl1pPr>
          </a:lstStyle>
          <a:p>
            <a:fld id="{DD44DBFC-53EF-7A40-92DF-21BB7AE4EC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29194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Header2.png"/>
          <p:cNvPicPr>
            <a:picLocks noChangeAspect="1"/>
          </p:cNvPicPr>
          <p:nvPr userDrawn="1"/>
        </p:nvPicPr>
        <p:blipFill>
          <a:blip r:embed="rId16" cstate="screen">
            <a:alphaModFix amt="4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5400"/>
            <a:ext cx="9144000" cy="1371600"/>
          </a:xfrm>
          <a:prstGeom prst="rect">
            <a:avLst/>
          </a:prstGeom>
        </p:spPr>
      </p:pic>
      <p:pic>
        <p:nvPicPr>
          <p:cNvPr id="8" name="Picture 7" descr="FRG_outline_DB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07680" y="205740"/>
            <a:ext cx="80772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37978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charset="0"/>
        <a:buChar char="§"/>
        <a:defRPr sz="2200">
          <a:solidFill>
            <a:srgbClr val="EFF7FF"/>
          </a:solidFill>
          <a:latin typeface="+mn-lt"/>
          <a:ea typeface="ＭＳ Ｐゴシック" charset="0"/>
          <a:cs typeface="ＭＳ Ｐゴシック" charset="0"/>
        </a:defRPr>
      </a:lvl1pPr>
      <a:lvl2pPr marL="571500" indent="-22383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charset="0"/>
        <a:buChar char="§"/>
        <a:defRPr sz="1700">
          <a:solidFill>
            <a:srgbClr val="EFF7FF"/>
          </a:solidFill>
          <a:latin typeface="+mn-lt"/>
          <a:ea typeface="ＭＳ Ｐゴシック" charset="0"/>
        </a:defRPr>
      </a:lvl2pPr>
      <a:lvl3pPr marL="909638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charset="0"/>
        <a:buChar char="§"/>
        <a:defRPr sz="2000">
          <a:solidFill>
            <a:srgbClr val="EFF7FF"/>
          </a:solidFill>
          <a:latin typeface="+mn-lt"/>
          <a:ea typeface="ＭＳ Ｐゴシック" charset="0"/>
        </a:defRPr>
      </a:lvl3pPr>
      <a:lvl4pPr marL="1258888" indent="-23177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charset="0"/>
        <a:buChar char="§"/>
        <a:defRPr sz="1700">
          <a:solidFill>
            <a:srgbClr val="EFF7FF"/>
          </a:solidFill>
          <a:latin typeface="+mn-lt"/>
          <a:ea typeface="ＭＳ Ｐゴシック" charset="0"/>
        </a:defRPr>
      </a:lvl4pPr>
      <a:lvl5pPr marL="15986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charset="0"/>
        <a:buChar char="§"/>
        <a:defRPr sz="2000">
          <a:solidFill>
            <a:srgbClr val="EFF7FF"/>
          </a:solidFill>
          <a:latin typeface="+mn-lt"/>
          <a:ea typeface="ＭＳ Ｐゴシック" charset="0"/>
        </a:defRPr>
      </a:lvl5pPr>
      <a:lvl6pPr marL="20558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John Merrill</a:t>
            </a:r>
            <a:endParaRPr lang="en-US" sz="1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OIC Director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First Responders Group (FRG)</a:t>
            </a:r>
            <a:br>
              <a:rPr lang="en-US" dirty="0" smtClean="0"/>
            </a:br>
            <a:r>
              <a:rPr lang="en-US" dirty="0" smtClean="0"/>
              <a:t>Science and Technology Directorate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for Interoperability &amp; Compatibility (OIC) Update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National Public Safety Telecommunications Council Meeting – May 6,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26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52400" y="356436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kern="0" dirty="0" smtClean="0">
                <a:solidFill>
                  <a:srgbClr val="002F80"/>
                </a:solidFill>
              </a:rPr>
              <a:t>Data Analytics Engine (DAE)</a:t>
            </a:r>
            <a:endParaRPr lang="en-US" altLang="en-US" sz="3200" kern="0" dirty="0">
              <a:solidFill>
                <a:srgbClr val="002F8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1169988"/>
            <a:ext cx="8345487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959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73103" y="228600"/>
            <a:ext cx="7120128" cy="761999"/>
          </a:xfrm>
        </p:spPr>
        <p:txBody>
          <a:bodyPr/>
          <a:lstStyle/>
          <a:p>
            <a:r>
              <a:rPr lang="en-US" dirty="0" smtClean="0"/>
              <a:t>EMERGE! Accelerator Program</a:t>
            </a:r>
            <a:endParaRPr lang="en-US" sz="2200" kern="1200" dirty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12" name="Content Placeholder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21792" y="4878730"/>
            <a:ext cx="1524000" cy="1482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748" y="1371600"/>
            <a:ext cx="7615052" cy="423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spcBef>
                <a:spcPct val="30000"/>
              </a:spcBef>
              <a:buClr>
                <a:srgbClr val="333333"/>
              </a:buClr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</a:rPr>
              <a:t>Description</a:t>
            </a:r>
          </a:p>
          <a:p>
            <a:pPr marL="571500" lvl="1" indent="-223838">
              <a:spcBef>
                <a:spcPct val="3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Intense training </a:t>
            </a:r>
            <a:r>
              <a:rPr lang="en-US" sz="1600" dirty="0">
                <a:solidFill>
                  <a:srgbClr val="333333"/>
                </a:solidFill>
                <a:latin typeface="+mn-lt"/>
              </a:rPr>
              <a:t>program for </a:t>
            </a: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early-stage companies </a:t>
            </a:r>
            <a:endParaRPr lang="en-US" sz="1600" dirty="0">
              <a:solidFill>
                <a:srgbClr val="333333"/>
              </a:solidFill>
              <a:latin typeface="+mn-lt"/>
            </a:endParaRPr>
          </a:p>
          <a:p>
            <a:pPr marL="571500" lvl="1" indent="-223838">
              <a:spcBef>
                <a:spcPct val="3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Aimed </a:t>
            </a:r>
            <a:r>
              <a:rPr lang="en-US" sz="1600" dirty="0">
                <a:solidFill>
                  <a:srgbClr val="333333"/>
                </a:solidFill>
                <a:latin typeface="+mn-lt"/>
              </a:rPr>
              <a:t>at innovators in </a:t>
            </a: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industrial </a:t>
            </a:r>
            <a:r>
              <a:rPr lang="en-US" sz="1600" dirty="0">
                <a:solidFill>
                  <a:srgbClr val="333333"/>
                </a:solidFill>
                <a:latin typeface="+mn-lt"/>
              </a:rPr>
              <a:t>and consumer markets whose wearable technology could be adapted for first responder </a:t>
            </a: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operations</a:t>
            </a:r>
          </a:p>
          <a:p>
            <a:pPr marL="571500" lvl="1" indent="-223838">
              <a:spcBef>
                <a:spcPct val="3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First program is EMERGE! on </a:t>
            </a:r>
            <a:r>
              <a:rPr lang="en-US" sz="1600" dirty="0">
                <a:solidFill>
                  <a:srgbClr val="333333"/>
                </a:solidFill>
                <a:latin typeface="+mn-lt"/>
              </a:rPr>
              <a:t>wearable technologies, such as </a:t>
            </a: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body-worn </a:t>
            </a:r>
            <a:r>
              <a:rPr lang="en-US" sz="1600" dirty="0">
                <a:solidFill>
                  <a:srgbClr val="333333"/>
                </a:solidFill>
                <a:latin typeface="+mn-lt"/>
              </a:rPr>
              <a:t>electronics, advanced </a:t>
            </a: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sensors </a:t>
            </a:r>
            <a:r>
              <a:rPr lang="en-US" sz="1600" dirty="0">
                <a:solidFill>
                  <a:srgbClr val="333333"/>
                </a:solidFill>
                <a:latin typeface="+mn-lt"/>
              </a:rPr>
              <a:t>and integrated voice and data communications embedded </a:t>
            </a: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in </a:t>
            </a:r>
            <a:r>
              <a:rPr lang="en-US" sz="1600" dirty="0">
                <a:solidFill>
                  <a:srgbClr val="333333"/>
                </a:solidFill>
                <a:latin typeface="+mn-lt"/>
              </a:rPr>
              <a:t>responder’s </a:t>
            </a: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gear</a:t>
            </a:r>
          </a:p>
          <a:p>
            <a:pPr marL="6350" lvl="1">
              <a:spcBef>
                <a:spcPct val="30000"/>
              </a:spcBef>
              <a:buClr>
                <a:srgbClr val="333333"/>
              </a:buClr>
            </a:pPr>
            <a:r>
              <a:rPr lang="en-US" sz="2000" kern="0" dirty="0">
                <a:solidFill>
                  <a:srgbClr val="333333"/>
                </a:solidFill>
              </a:rPr>
              <a:t>Value</a:t>
            </a:r>
          </a:p>
          <a:p>
            <a:pPr marL="571500" lvl="1" indent="-223838">
              <a:spcBef>
                <a:spcPct val="3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333333"/>
                </a:solidFill>
              </a:rPr>
              <a:t>Helps innovators develop and launch ideas into investable companies by providing early market validation, mentoring and access to private </a:t>
            </a:r>
            <a:r>
              <a:rPr lang="en-US" sz="1600" dirty="0" smtClean="0">
                <a:solidFill>
                  <a:srgbClr val="333333"/>
                </a:solidFill>
              </a:rPr>
              <a:t>investment</a:t>
            </a:r>
            <a:endParaRPr lang="en-US" sz="1600" dirty="0">
              <a:solidFill>
                <a:srgbClr val="333333"/>
              </a:solidFill>
            </a:endParaRPr>
          </a:p>
          <a:p>
            <a:pPr marL="571500" lvl="1" indent="-223838">
              <a:spcBef>
                <a:spcPct val="3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333333"/>
                </a:solidFill>
              </a:rPr>
              <a:t>Accelerates development of commercial wearable technologies and provides path to introduce those technologies to variety of </a:t>
            </a:r>
            <a:r>
              <a:rPr lang="en-US" sz="1600" dirty="0" smtClean="0">
                <a:solidFill>
                  <a:srgbClr val="333333"/>
                </a:solidFill>
              </a:rPr>
              <a:t>markets</a:t>
            </a:r>
            <a:endParaRPr lang="en-US" sz="1600" dirty="0">
              <a:solidFill>
                <a:srgbClr val="333333"/>
              </a:solidFill>
            </a:endParaRPr>
          </a:p>
          <a:p>
            <a:pPr marL="571500" lvl="1" indent="-223838">
              <a:spcBef>
                <a:spcPct val="30000"/>
              </a:spcBef>
              <a:buClr>
                <a:srgbClr val="333333"/>
              </a:buClr>
              <a:buFont typeface="Wingdings" charset="0"/>
              <a:buChar char="§"/>
            </a:pPr>
            <a:endParaRPr lang="en-US" sz="1600" dirty="0" smtClean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44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761999"/>
          </a:xfrm>
        </p:spPr>
        <p:txBody>
          <a:bodyPr/>
          <a:lstStyle/>
          <a:p>
            <a:r>
              <a:rPr lang="en-US" dirty="0" smtClean="0"/>
              <a:t>NGFR Prize Competition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844040"/>
            <a:ext cx="37338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ct val="6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sz="2000" dirty="0">
                <a:solidFill>
                  <a:srgbClr val="333333"/>
                </a:solidFill>
                <a:latin typeface="+mn-lt"/>
              </a:rPr>
              <a:t>Focuses on finding solutions for real-time, robust indoor tracking of first responders to answer the questions: </a:t>
            </a:r>
          </a:p>
          <a:p>
            <a:pPr marL="571500" lvl="1" indent="-223838">
              <a:spcBef>
                <a:spcPct val="3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333333"/>
                </a:solidFill>
                <a:latin typeface="+mn-lt"/>
              </a:rPr>
              <a:t>“Where am I</a:t>
            </a: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?”</a:t>
            </a:r>
          </a:p>
          <a:p>
            <a:pPr marL="571500" lvl="1" indent="-223838">
              <a:spcBef>
                <a:spcPct val="3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sz="1600" dirty="0" smtClean="0">
                <a:solidFill>
                  <a:srgbClr val="333333"/>
                </a:solidFill>
                <a:latin typeface="+mn-lt"/>
              </a:rPr>
              <a:t>“</a:t>
            </a:r>
            <a:r>
              <a:rPr lang="en-US" sz="1600" dirty="0">
                <a:solidFill>
                  <a:srgbClr val="333333"/>
                </a:solidFill>
                <a:latin typeface="+mn-lt"/>
              </a:rPr>
              <a:t>Where is my team?”	</a:t>
            </a:r>
          </a:p>
          <a:p>
            <a:pPr marL="233363" indent="-233363">
              <a:spcBef>
                <a:spcPct val="6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sz="2000" dirty="0" smtClean="0">
                <a:solidFill>
                  <a:srgbClr val="333333"/>
                </a:solidFill>
                <a:latin typeface="+mn-lt"/>
              </a:rPr>
              <a:t>Solvers required to tackle the “</a:t>
            </a:r>
            <a:r>
              <a:rPr lang="en-US" sz="2000" dirty="0">
                <a:solidFill>
                  <a:srgbClr val="333333"/>
                </a:solidFill>
                <a:latin typeface="+mn-lt"/>
              </a:rPr>
              <a:t>z” </a:t>
            </a:r>
            <a:r>
              <a:rPr lang="en-US" sz="2000" dirty="0" smtClean="0">
                <a:solidFill>
                  <a:srgbClr val="333333"/>
                </a:solidFill>
                <a:latin typeface="+mn-lt"/>
              </a:rPr>
              <a:t>challenge</a:t>
            </a:r>
            <a:endParaRPr lang="en-US" sz="2000" dirty="0">
              <a:solidFill>
                <a:srgbClr val="333333"/>
              </a:solidFill>
              <a:latin typeface="+mn-lt"/>
            </a:endParaRPr>
          </a:p>
          <a:p>
            <a:pPr marL="233363" indent="-233363">
              <a:spcBef>
                <a:spcPct val="6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sz="2000" dirty="0" smtClean="0">
                <a:solidFill>
                  <a:srgbClr val="333333"/>
                </a:solidFill>
                <a:latin typeface="+mn-lt"/>
              </a:rPr>
              <a:t>Submissions under review</a:t>
            </a:r>
            <a:endParaRPr lang="en-US" sz="2000" dirty="0">
              <a:solidFill>
                <a:srgbClr val="333333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333333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8382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200" dirty="0" smtClean="0">
                <a:solidFill>
                  <a:srgbClr val="333333"/>
                </a:solidFill>
              </a:rPr>
              <a:t>Indoor Tracking of the Next Generation First Responder</a:t>
            </a:r>
            <a:endParaRPr lang="en-US" sz="2200" dirty="0">
              <a:solidFill>
                <a:srgbClr val="3333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04756" y="1837113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0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NGFR Near-Term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781236"/>
              </p:ext>
            </p:extLst>
          </p:nvPr>
        </p:nvGraphicFramePr>
        <p:xfrm>
          <a:off x="533400" y="1473199"/>
          <a:ext cx="8153400" cy="352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544"/>
                <a:gridCol w="2920928"/>
                <a:gridCol w="2920928"/>
              </a:tblGrid>
              <a:tr h="2146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Objectives: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FY 2015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FY 2016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11420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Real-time Situational Awareness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70000"/>
                          </a:solidFill>
                          <a:effectLst/>
                        </a:rPr>
                        <a:t>Develop baseline requirements, assess technologies, define an </a:t>
                      </a:r>
                      <a:r>
                        <a:rPr lang="en-US" sz="1400" dirty="0" smtClean="0">
                          <a:solidFill>
                            <a:srgbClr val="070000"/>
                          </a:solidFill>
                          <a:effectLst/>
                        </a:rPr>
                        <a:t>architecture </a:t>
                      </a:r>
                      <a:r>
                        <a:rPr lang="en-US" sz="1400" dirty="0">
                          <a:solidFill>
                            <a:srgbClr val="070000"/>
                          </a:solidFill>
                          <a:effectLst/>
                        </a:rPr>
                        <a:t>and build a technology </a:t>
                      </a:r>
                      <a:r>
                        <a:rPr lang="en-US" sz="1400" dirty="0" smtClean="0">
                          <a:solidFill>
                            <a:srgbClr val="070000"/>
                          </a:solidFill>
                          <a:effectLst/>
                        </a:rPr>
                        <a:t>roadmap</a:t>
                      </a:r>
                      <a:endParaRPr lang="en-US" sz="1400" dirty="0">
                        <a:solidFill>
                          <a:srgbClr val="07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70000"/>
                          </a:solidFill>
                          <a:effectLst/>
                        </a:rPr>
                        <a:t>Demonstrate Wearable technology / Mobile Ad Hoc Networking / Long Term Evolution </a:t>
                      </a:r>
                      <a:r>
                        <a:rPr lang="en-US" sz="1400" dirty="0" smtClean="0">
                          <a:solidFill>
                            <a:srgbClr val="070000"/>
                          </a:solidFill>
                          <a:effectLst/>
                        </a:rPr>
                        <a:t>Prototype</a:t>
                      </a:r>
                      <a:endParaRPr lang="en-US" sz="1400" dirty="0">
                        <a:solidFill>
                          <a:srgbClr val="07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Duty Uniforms and Personal Protective Equipment (PPE)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70000"/>
                          </a:solidFill>
                          <a:effectLst/>
                        </a:rPr>
                        <a:t>Define performance criteria and identify operational, </a:t>
                      </a:r>
                      <a:r>
                        <a:rPr lang="en-US" sz="1400" dirty="0" smtClean="0">
                          <a:solidFill>
                            <a:srgbClr val="070000"/>
                          </a:solidFill>
                          <a:effectLst/>
                        </a:rPr>
                        <a:t>testing </a:t>
                      </a:r>
                      <a:r>
                        <a:rPr lang="en-US" sz="1400" dirty="0">
                          <a:solidFill>
                            <a:srgbClr val="070000"/>
                          </a:solidFill>
                          <a:effectLst/>
                        </a:rPr>
                        <a:t>and </a:t>
                      </a:r>
                      <a:r>
                        <a:rPr lang="en-US" sz="1400" dirty="0" smtClean="0">
                          <a:solidFill>
                            <a:srgbClr val="070000"/>
                          </a:solidFill>
                          <a:effectLst/>
                        </a:rPr>
                        <a:t>evaluation</a:t>
                      </a:r>
                      <a:r>
                        <a:rPr lang="en-US" sz="1400" baseline="0" dirty="0" smtClean="0">
                          <a:solidFill>
                            <a:srgbClr val="07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70000"/>
                          </a:solidFill>
                          <a:effectLst/>
                        </a:rPr>
                        <a:t>requirements </a:t>
                      </a:r>
                      <a:r>
                        <a:rPr lang="en-US" sz="1400" dirty="0">
                          <a:solidFill>
                            <a:srgbClr val="070000"/>
                          </a:solidFill>
                          <a:effectLst/>
                        </a:rPr>
                        <a:t>for duty uniforms and </a:t>
                      </a:r>
                      <a:r>
                        <a:rPr lang="en-US" sz="1400" dirty="0" smtClean="0">
                          <a:solidFill>
                            <a:srgbClr val="070000"/>
                          </a:solidFill>
                          <a:effectLst/>
                        </a:rPr>
                        <a:t>PPE</a:t>
                      </a:r>
                      <a:endParaRPr lang="en-US" sz="1400" dirty="0">
                        <a:solidFill>
                          <a:srgbClr val="07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70000"/>
                          </a:solidFill>
                          <a:effectLst/>
                        </a:rPr>
                        <a:t>Produce 150 “America's Missing: Broadcast Emergency Response” prototype garment ensembles for </a:t>
                      </a:r>
                      <a:r>
                        <a:rPr lang="en-US" sz="1400" dirty="0" smtClean="0">
                          <a:solidFill>
                            <a:srgbClr val="070000"/>
                          </a:solidFill>
                          <a:effectLst/>
                        </a:rPr>
                        <a:t>DHS</a:t>
                      </a:r>
                      <a:endParaRPr lang="en-US" sz="1400" dirty="0">
                        <a:solidFill>
                          <a:srgbClr val="07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Responder Technology Alliance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70000"/>
                          </a:solidFill>
                          <a:effectLst/>
                        </a:rPr>
                        <a:t>Develop Responder of the Future: Industrial Visionary </a:t>
                      </a:r>
                      <a:r>
                        <a:rPr lang="en-US" sz="1400" dirty="0" smtClean="0">
                          <a:solidFill>
                            <a:srgbClr val="070000"/>
                          </a:solidFill>
                          <a:effectLst/>
                        </a:rPr>
                        <a:t>Design</a:t>
                      </a:r>
                      <a:endParaRPr lang="en-US" sz="1400" dirty="0">
                        <a:solidFill>
                          <a:srgbClr val="07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70000"/>
                          </a:solidFill>
                          <a:effectLst/>
                        </a:rPr>
                        <a:t>Develop systems-engineered solution management plans and launch responder technology </a:t>
                      </a:r>
                      <a:r>
                        <a:rPr lang="en-US" sz="1400" dirty="0" smtClean="0">
                          <a:solidFill>
                            <a:srgbClr val="070000"/>
                          </a:solidFill>
                          <a:effectLst/>
                        </a:rPr>
                        <a:t>accelerators</a:t>
                      </a:r>
                      <a:endParaRPr lang="en-US" sz="1400" dirty="0">
                        <a:solidFill>
                          <a:srgbClr val="07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3116262" y="5892800"/>
            <a:ext cx="3505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                 First responder Operational Test and Evaluation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640262" y="6197600"/>
            <a:ext cx="2979737" cy="2286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       Commercial </a:t>
            </a:r>
            <a:r>
              <a:rPr lang="en-US" sz="900" b="1" dirty="0" smtClean="0">
                <a:solidFill>
                  <a:srgbClr val="000000"/>
                </a:solidFill>
              </a:rPr>
              <a:t>transition 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and integration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506662" y="5588000"/>
            <a:ext cx="4648200" cy="2286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                       Incremental delivery</a:t>
            </a:r>
            <a:r>
              <a:rPr kumimoji="0" lang="en-US" sz="9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of capabilities over program lifecycle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49462" y="5266871"/>
            <a:ext cx="5646738" cy="244929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FY15	FY16	FY17	FY18	FY19	FY20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04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9520"/>
            <a:ext cx="8229600" cy="4419600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7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By 2020, first responders: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70000"/>
                </a:solidFill>
                <a:ea typeface="Calibri"/>
                <a:cs typeface="Arial" panose="020B0604020202020204" pitchFamily="34" charset="0"/>
              </a:rPr>
              <a:t>Adopt </a:t>
            </a:r>
            <a:r>
              <a:rPr lang="en-US" b="1" dirty="0">
                <a:solidFill>
                  <a:srgbClr val="070000"/>
                </a:solidFill>
                <a:ea typeface="Calibri"/>
                <a:cs typeface="Arial" panose="020B0604020202020204" pitchFamily="34" charset="0"/>
              </a:rPr>
              <a:t>FRG-transitioned, commercialized cross-functional wearable uniforms</a:t>
            </a:r>
            <a:r>
              <a:rPr lang="en-US" dirty="0">
                <a:solidFill>
                  <a:srgbClr val="070000"/>
                </a:solidFill>
                <a:ea typeface="Calibri"/>
                <a:cs typeface="Arial" panose="020B0604020202020204" pitchFamily="34" charset="0"/>
              </a:rPr>
              <a:t> that provide for effective environmental and </a:t>
            </a:r>
            <a:r>
              <a:rPr lang="en-US" dirty="0" smtClean="0">
                <a:solidFill>
                  <a:srgbClr val="070000"/>
                </a:solidFill>
                <a:ea typeface="Calibri"/>
                <a:cs typeface="Arial" panose="020B0604020202020204" pitchFamily="34" charset="0"/>
              </a:rPr>
              <a:t>mission specific safeguards.</a:t>
            </a:r>
            <a:endParaRPr lang="en-US" dirty="0">
              <a:solidFill>
                <a:srgbClr val="070000"/>
              </a:solidFill>
              <a:ea typeface="Calibri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70000"/>
                </a:solidFill>
                <a:ea typeface="Calibri"/>
                <a:cs typeface="Tahoma"/>
              </a:rPr>
              <a:t>Adopt </a:t>
            </a:r>
            <a:r>
              <a:rPr lang="en-US" b="1" dirty="0">
                <a:solidFill>
                  <a:srgbClr val="070000"/>
                </a:solidFill>
                <a:ea typeface="Calibri"/>
                <a:cs typeface="Tahoma"/>
              </a:rPr>
              <a:t>FRG-transitioned, commercialized interoperable communications technologies that are seamlessly </a:t>
            </a:r>
            <a:r>
              <a:rPr lang="en-US" b="1" dirty="0" smtClean="0">
                <a:solidFill>
                  <a:srgbClr val="070000"/>
                </a:solidFill>
                <a:ea typeface="Calibri"/>
                <a:cs typeface="Tahoma"/>
              </a:rPr>
              <a:t>connected </a:t>
            </a:r>
            <a:r>
              <a:rPr lang="en-US" dirty="0" smtClean="0">
                <a:solidFill>
                  <a:srgbClr val="070000"/>
                </a:solidFill>
                <a:ea typeface="Calibri"/>
                <a:cs typeface="Tahoma"/>
              </a:rPr>
              <a:t>to </a:t>
            </a:r>
            <a:r>
              <a:rPr lang="en-US" dirty="0">
                <a:solidFill>
                  <a:srgbClr val="070000"/>
                </a:solidFill>
                <a:ea typeface="Calibri"/>
                <a:cs typeface="Tahoma"/>
              </a:rPr>
              <a:t>enhance voice, </a:t>
            </a:r>
            <a:r>
              <a:rPr lang="en-US" dirty="0" smtClean="0">
                <a:solidFill>
                  <a:srgbClr val="070000"/>
                </a:solidFill>
                <a:ea typeface="Calibri"/>
                <a:cs typeface="Tahoma"/>
              </a:rPr>
              <a:t>video </a:t>
            </a:r>
            <a:r>
              <a:rPr lang="en-US" dirty="0">
                <a:solidFill>
                  <a:srgbClr val="070000"/>
                </a:solidFill>
                <a:ea typeface="Calibri"/>
                <a:cs typeface="Tahoma"/>
              </a:rPr>
              <a:t>and data for all public safety agencies as well as state, </a:t>
            </a:r>
            <a:r>
              <a:rPr lang="en-US" dirty="0" smtClean="0">
                <a:solidFill>
                  <a:srgbClr val="070000"/>
                </a:solidFill>
                <a:ea typeface="Calibri"/>
                <a:cs typeface="Tahoma"/>
              </a:rPr>
              <a:t>local </a:t>
            </a:r>
            <a:r>
              <a:rPr lang="en-US" dirty="0">
                <a:solidFill>
                  <a:srgbClr val="070000"/>
                </a:solidFill>
                <a:ea typeface="Calibri"/>
                <a:cs typeface="Tahoma"/>
              </a:rPr>
              <a:t>and federal </a:t>
            </a:r>
            <a:r>
              <a:rPr lang="en-US" dirty="0" smtClean="0">
                <a:solidFill>
                  <a:srgbClr val="070000"/>
                </a:solidFill>
                <a:ea typeface="Calibri"/>
                <a:cs typeface="Tahoma"/>
              </a:rPr>
              <a:t>partners.  </a:t>
            </a:r>
            <a:endParaRPr lang="en-US" dirty="0">
              <a:solidFill>
                <a:srgbClr val="070000"/>
              </a:solidFill>
              <a:ea typeface="Calibri"/>
              <a:cs typeface="Tahoma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70000"/>
                </a:solidFill>
                <a:ea typeface="Times New Roman"/>
                <a:cs typeface="Tahoma"/>
              </a:rPr>
              <a:t>Can </a:t>
            </a:r>
            <a:r>
              <a:rPr lang="en-US" b="1" dirty="0">
                <a:solidFill>
                  <a:srgbClr val="070000"/>
                </a:solidFill>
                <a:ea typeface="Times New Roman"/>
                <a:cs typeface="Tahoma"/>
              </a:rPr>
              <a:t>visualize a</a:t>
            </a:r>
            <a:r>
              <a:rPr lang="en-US" b="1" dirty="0" smtClean="0">
                <a:solidFill>
                  <a:srgbClr val="070000"/>
                </a:solidFill>
                <a:ea typeface="Times New Roman"/>
                <a:cs typeface="Tahoma"/>
              </a:rPr>
              <a:t> </a:t>
            </a:r>
            <a:r>
              <a:rPr lang="en-US" b="1" dirty="0">
                <a:solidFill>
                  <a:srgbClr val="070000"/>
                </a:solidFill>
                <a:ea typeface="Times New Roman"/>
                <a:cs typeface="Tahoma"/>
              </a:rPr>
              <a:t>situation in real-time </a:t>
            </a:r>
            <a:r>
              <a:rPr lang="en-US" b="1" dirty="0" smtClean="0">
                <a:solidFill>
                  <a:srgbClr val="070000"/>
                </a:solidFill>
                <a:ea typeface="Times New Roman"/>
                <a:cs typeface="Tahoma"/>
              </a:rPr>
              <a:t>before, during, and after a mission response </a:t>
            </a:r>
            <a:r>
              <a:rPr lang="en-US" dirty="0" smtClean="0">
                <a:solidFill>
                  <a:srgbClr val="070000"/>
                </a:solidFill>
                <a:ea typeface="Times New Roman"/>
                <a:cs typeface="Tahoma"/>
              </a:rPr>
              <a:t>including blue </a:t>
            </a:r>
            <a:r>
              <a:rPr lang="en-US" dirty="0">
                <a:solidFill>
                  <a:srgbClr val="070000"/>
                </a:solidFill>
                <a:ea typeface="Times New Roman"/>
                <a:cs typeface="Tahoma"/>
              </a:rPr>
              <a:t>force tracking, locations of local and cross jurisdictional </a:t>
            </a:r>
            <a:r>
              <a:rPr lang="en-US" dirty="0" smtClean="0">
                <a:solidFill>
                  <a:srgbClr val="070000"/>
                </a:solidFill>
                <a:ea typeface="Times New Roman"/>
                <a:cs typeface="Tahoma"/>
              </a:rPr>
              <a:t>resources </a:t>
            </a:r>
            <a:r>
              <a:rPr lang="en-US" dirty="0">
                <a:solidFill>
                  <a:srgbClr val="070000"/>
                </a:solidFill>
                <a:ea typeface="Times New Roman"/>
                <a:cs typeface="Tahoma"/>
              </a:rPr>
              <a:t>and any threats of immediate </a:t>
            </a:r>
            <a:r>
              <a:rPr lang="en-US" dirty="0" smtClean="0">
                <a:solidFill>
                  <a:srgbClr val="070000"/>
                </a:solidFill>
                <a:ea typeface="Times New Roman"/>
                <a:cs typeface="Tahoma"/>
              </a:rPr>
              <a:t>concern.</a:t>
            </a:r>
            <a:endParaRPr lang="en-US" dirty="0">
              <a:solidFill>
                <a:srgbClr val="07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NGFR Performance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5960" y="4179421"/>
            <a:ext cx="2743200" cy="156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3200" y="4164136"/>
            <a:ext cx="2819400" cy="1588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72200" y="4174987"/>
            <a:ext cx="2763519" cy="15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01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429375"/>
            <a:ext cx="457200" cy="260350"/>
          </a:xfrm>
        </p:spPr>
        <p:txBody>
          <a:bodyPr/>
          <a:lstStyle/>
          <a:p>
            <a:pPr>
              <a:defRPr/>
            </a:pPr>
            <a:fld id="{DA8A8701-1732-4872-A6FD-348C8DB0B3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8562" y="678230"/>
            <a:ext cx="7839307" cy="584199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Incident Management Information Sharing Subcommittee (IMIS SC)</a:t>
            </a:r>
          </a:p>
        </p:txBody>
      </p:sp>
      <p:cxnSp>
        <p:nvCxnSpPr>
          <p:cNvPr id="11" name="Straight Connector 32"/>
          <p:cNvCxnSpPr>
            <a:cxnSpLocks noChangeShapeType="1"/>
          </p:cNvCxnSpPr>
          <p:nvPr/>
        </p:nvCxnSpPr>
        <p:spPr bwMode="auto">
          <a:xfrm flipV="1">
            <a:off x="4606726" y="2154296"/>
            <a:ext cx="0" cy="368459"/>
          </a:xfrm>
          <a:prstGeom prst="line">
            <a:avLst/>
          </a:prstGeom>
          <a:noFill/>
          <a:ln w="19050" algn="ctr">
            <a:solidFill>
              <a:srgbClr val="DADADA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>
          <a:xfrm>
            <a:off x="1524000" y="1380500"/>
            <a:ext cx="6400799" cy="816051"/>
          </a:xfrm>
          <a:prstGeom prst="ellipse">
            <a:avLst/>
          </a:prstGeom>
          <a:solidFill>
            <a:srgbClr val="DADADA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71900" algn="l"/>
              </a:tabLst>
              <a:defRPr/>
            </a:pPr>
            <a:r>
              <a:rPr lang="en-US" sz="1800" b="1" kern="0" dirty="0">
                <a:solidFill>
                  <a:prstClr val="white"/>
                </a:solidFill>
                <a:latin typeface="+mn-lt"/>
                <a:cs typeface="Arial" charset="0"/>
              </a:rPr>
              <a:t>Information Sharing and Access Interagency Policy </a:t>
            </a:r>
            <a:r>
              <a:rPr lang="en-US" sz="1800" b="1" kern="0" dirty="0" smtClean="0">
                <a:solidFill>
                  <a:prstClr val="white"/>
                </a:solidFill>
                <a:latin typeface="+mn-lt"/>
                <a:cs typeface="Arial" charset="0"/>
              </a:rPr>
              <a:t>Committee (ISA </a:t>
            </a:r>
            <a:r>
              <a:rPr lang="en-US" sz="1800" b="1" kern="0" dirty="0">
                <a:solidFill>
                  <a:prstClr val="white"/>
                </a:solidFill>
                <a:latin typeface="+mn-lt"/>
                <a:cs typeface="Arial" charset="0"/>
              </a:rPr>
              <a:t>I</a:t>
            </a:r>
            <a:r>
              <a:rPr lang="en-US" sz="1800" b="1" kern="0" dirty="0" smtClean="0">
                <a:solidFill>
                  <a:prstClr val="white"/>
                </a:solidFill>
                <a:latin typeface="+mn-lt"/>
                <a:cs typeface="Arial" charset="0"/>
              </a:rPr>
              <a:t>PC)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6938" y="4547765"/>
            <a:ext cx="4114800" cy="912836"/>
          </a:xfrm>
          <a:prstGeom prst="roundRect">
            <a:avLst/>
          </a:prstGeom>
          <a:solidFill>
            <a:srgbClr val="AAAAB7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0" anchor="ctr" anchorCtr="0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 /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</a:t>
            </a: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Group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38200" y="2306376"/>
            <a:ext cx="7620000" cy="1982379"/>
          </a:xfrm>
          <a:prstGeom prst="roundRect">
            <a:avLst/>
          </a:prstGeom>
          <a:solidFill>
            <a:srgbClr val="DADADA">
              <a:lumMod val="50000"/>
            </a:srgbClr>
          </a:solidFill>
          <a:ln w="25400" cap="flat" cmpd="sng" algn="ctr">
            <a:solidFill>
              <a:srgbClr val="DADADA">
                <a:lumMod val="1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IMIS-SC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Co-Chair: Dr. Robert Griffin (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DHS Science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&amp;Technology)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Co-Chair: Chief Charles Werner (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Information Sharing Consortium)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Subcommittee Members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870862" y="4551812"/>
            <a:ext cx="3886200" cy="885039"/>
          </a:xfrm>
          <a:prstGeom prst="roundRect">
            <a:avLst/>
          </a:prstGeom>
          <a:solidFill>
            <a:srgbClr val="AAAAB7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0" anchor="ctr" anchorCtr="0"/>
          <a:lstStyle/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kern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kern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Future </a:t>
            </a:r>
            <a:r>
              <a:rPr lang="en-US" sz="2000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State </a:t>
            </a:r>
            <a:r>
              <a:rPr lang="en-US" sz="2000" b="1" kern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          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kern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Working </a:t>
            </a:r>
            <a:r>
              <a:rPr lang="en-US" sz="2000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Group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kern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219200" y="3291804"/>
            <a:ext cx="6857999" cy="844551"/>
          </a:xfrm>
          <a:prstGeom prst="round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marL="0" marR="0" lvl="6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0000"/>
                </a:solidFill>
                <a:effectLst/>
                <a:uLnTx/>
                <a:uFillTx/>
                <a:latin typeface="+mn-lt"/>
                <a:cs typeface="Arial" charset="0"/>
              </a:rPr>
              <a:t>Provide  strategic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70000"/>
                </a:solidFill>
                <a:effectLst/>
                <a:uLnTx/>
                <a:uFillTx/>
                <a:latin typeface="+mn-lt"/>
                <a:cs typeface="Arial" charset="0"/>
              </a:rPr>
              <a:t>direction,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0000"/>
                </a:solidFill>
                <a:effectLst/>
                <a:uLnTx/>
                <a:uFillTx/>
                <a:latin typeface="+mn-lt"/>
                <a:cs typeface="Arial" charset="0"/>
              </a:rPr>
              <a:t>guide project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70000"/>
                </a:solidFill>
                <a:effectLst/>
                <a:uLnTx/>
                <a:uFillTx/>
                <a:latin typeface="+mn-lt"/>
                <a:cs typeface="Arial" charset="0"/>
              </a:rPr>
              <a:t>initiatives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0000"/>
                </a:solidFill>
                <a:effectLst/>
                <a:uLnTx/>
                <a:uFillTx/>
                <a:latin typeface="+mn-lt"/>
                <a:cs typeface="Arial" charset="0"/>
              </a:rPr>
              <a:t>and leverage professional networks to operate and maintain information sharing capabilities and capacity across the Public Safety community.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26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65" y="1581792"/>
            <a:ext cx="3191609" cy="463924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7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Goal: </a:t>
            </a:r>
            <a:r>
              <a:rPr lang="en-US" dirty="0" smtClean="0">
                <a:solidFill>
                  <a:srgbClr val="07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Expedite </a:t>
            </a:r>
            <a:r>
              <a:rPr lang="en-US" dirty="0">
                <a:solidFill>
                  <a:srgbClr val="07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institutionalization of consistent, well-defined, sharable, digitally-sourced </a:t>
            </a:r>
            <a:r>
              <a:rPr lang="en-US" dirty="0" smtClean="0">
                <a:solidFill>
                  <a:srgbClr val="07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EEIs </a:t>
            </a:r>
            <a:r>
              <a:rPr lang="en-US" dirty="0">
                <a:solidFill>
                  <a:srgbClr val="07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emergency response at the national, state and local </a:t>
            </a:r>
            <a:r>
              <a:rPr lang="en-US" dirty="0" smtClean="0">
                <a:solidFill>
                  <a:srgbClr val="07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levels</a:t>
            </a:r>
            <a:endParaRPr lang="en-US" dirty="0">
              <a:solidFill>
                <a:srgbClr val="07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smtClean="0"/>
              <a:t>Four-part framework for arraying EEIs across the emergency support </a:t>
            </a:r>
            <a:r>
              <a:rPr lang="en-US" dirty="0"/>
              <a:t>f</a:t>
            </a:r>
            <a:r>
              <a:rPr lang="en-US" dirty="0" smtClean="0"/>
              <a:t>unctions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50" y="228600"/>
            <a:ext cx="8458200" cy="761999"/>
          </a:xfrm>
        </p:spPr>
        <p:txBody>
          <a:bodyPr/>
          <a:lstStyle/>
          <a:p>
            <a:r>
              <a:rPr lang="en-US" sz="3200" dirty="0" smtClean="0"/>
              <a:t>Essential Elements of Information (EEIs)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56AC-D5AF-D843-A153-2DF3922342F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475" y="1143000"/>
            <a:ext cx="514375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86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53" y="304800"/>
            <a:ext cx="8054621" cy="609600"/>
          </a:xfrm>
        </p:spPr>
        <p:txBody>
          <a:bodyPr/>
          <a:lstStyle/>
          <a:p>
            <a:r>
              <a:rPr lang="en-US" sz="3200" dirty="0" smtClean="0"/>
              <a:t>Continuum &amp; Maturity Model Alignment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BD586-F86C-5C4D-B021-E8B05185031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854" t="12898" r="19364"/>
          <a:stretch/>
        </p:blipFill>
        <p:spPr>
          <a:xfrm>
            <a:off x="13337" y="2115858"/>
            <a:ext cx="1116422" cy="2480441"/>
          </a:xfrm>
          <a:prstGeom prst="rect">
            <a:avLst/>
          </a:prstGeom>
        </p:spPr>
      </p:pic>
      <p:pic>
        <p:nvPicPr>
          <p:cNvPr id="20" name="Picture 4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6114" y="2148005"/>
            <a:ext cx="1319015" cy="26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76139" y="1870352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To-Be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070" y="18351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As-Is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21805" y="2261055"/>
            <a:ext cx="6741318" cy="2408984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 bwMode="auto">
          <a:xfrm>
            <a:off x="149668" y="4645878"/>
            <a:ext cx="8841932" cy="756954"/>
          </a:xfrm>
          <a:prstGeom prst="stripedRightArrow">
            <a:avLst>
              <a:gd name="adj1" fmla="val 41788"/>
              <a:gd name="adj2" fmla="val 4794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Define Need…                     Assess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andscape…                 Develop Solution…                     Deliver to Community…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48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330" y="381390"/>
            <a:ext cx="8458200" cy="761999"/>
          </a:xfrm>
        </p:spPr>
        <p:txBody>
          <a:bodyPr/>
          <a:lstStyle/>
          <a:p>
            <a:r>
              <a:rPr lang="en-US" sz="3200" dirty="0"/>
              <a:t>Response </a:t>
            </a:r>
            <a:r>
              <a:rPr lang="en-US" sz="3200" dirty="0" smtClean="0"/>
              <a:t>&amp; </a:t>
            </a:r>
            <a:r>
              <a:rPr lang="en-US" sz="3200" dirty="0"/>
              <a:t>Defeat </a:t>
            </a:r>
            <a:r>
              <a:rPr lang="en-US" sz="3200" dirty="0" smtClean="0"/>
              <a:t>Operations Support </a:t>
            </a:r>
            <a:r>
              <a:rPr lang="en-US" sz="3200" dirty="0"/>
              <a:t>(REDOPS)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139" y="1998377"/>
            <a:ext cx="42444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ct val="6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altLang="en-US" sz="2000" kern="0" dirty="0">
                <a:solidFill>
                  <a:srgbClr val="333333"/>
                </a:solidFill>
                <a:latin typeface="+mn-lt"/>
              </a:rPr>
              <a:t>Develops new </a:t>
            </a:r>
            <a:r>
              <a:rPr lang="en-US" altLang="en-US" sz="2000" kern="0" dirty="0" smtClean="0">
                <a:solidFill>
                  <a:srgbClr val="333333"/>
                </a:solidFill>
                <a:latin typeface="+mn-lt"/>
              </a:rPr>
              <a:t>capabilities and performance requirements</a:t>
            </a:r>
          </a:p>
          <a:p>
            <a:pPr marL="233363" indent="-233363">
              <a:spcBef>
                <a:spcPct val="6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altLang="en-US" sz="2000" kern="0" dirty="0" smtClean="0">
                <a:solidFill>
                  <a:srgbClr val="333333"/>
                </a:solidFill>
                <a:latin typeface="+mn-lt"/>
              </a:rPr>
              <a:t>Facilitates enhanced training </a:t>
            </a:r>
            <a:r>
              <a:rPr lang="en-US" altLang="en-US" sz="2000" kern="0" dirty="0">
                <a:solidFill>
                  <a:srgbClr val="333333"/>
                </a:solidFill>
                <a:latin typeface="+mn-lt"/>
              </a:rPr>
              <a:t>standards </a:t>
            </a:r>
            <a:r>
              <a:rPr lang="en-US" altLang="en-US" sz="2000" kern="0" dirty="0" smtClean="0">
                <a:solidFill>
                  <a:srgbClr val="333333"/>
                </a:solidFill>
                <a:latin typeface="+mn-lt"/>
              </a:rPr>
              <a:t>to </a:t>
            </a:r>
            <a:r>
              <a:rPr lang="en-US" altLang="en-US" sz="2000" kern="0" dirty="0">
                <a:solidFill>
                  <a:srgbClr val="333333"/>
                </a:solidFill>
                <a:latin typeface="+mn-lt"/>
              </a:rPr>
              <a:t>help protect and save </a:t>
            </a:r>
            <a:r>
              <a:rPr lang="en-US" altLang="en-US" sz="2000" kern="0" dirty="0" smtClean="0">
                <a:solidFill>
                  <a:srgbClr val="333333"/>
                </a:solidFill>
                <a:latin typeface="+mn-lt"/>
              </a:rPr>
              <a:t>lives (bomb techs, public)</a:t>
            </a:r>
            <a:endParaRPr lang="en-US" altLang="en-US" sz="2000" kern="0" dirty="0">
              <a:solidFill>
                <a:srgbClr val="333333"/>
              </a:solidFill>
              <a:latin typeface="+mn-lt"/>
            </a:endParaRPr>
          </a:p>
          <a:p>
            <a:pPr marL="233363" indent="-233363">
              <a:spcBef>
                <a:spcPct val="60000"/>
              </a:spcBef>
              <a:buClr>
                <a:srgbClr val="333333"/>
              </a:buClr>
              <a:buFont typeface="Wingdings" charset="0"/>
              <a:buChar char="§"/>
            </a:pPr>
            <a:r>
              <a:rPr lang="en-US" altLang="en-US" sz="2000" kern="0" dirty="0">
                <a:solidFill>
                  <a:srgbClr val="333333"/>
                </a:solidFill>
                <a:latin typeface="+mn-lt"/>
              </a:rPr>
              <a:t>Provide </a:t>
            </a:r>
            <a:r>
              <a:rPr lang="en-US" altLang="en-US" sz="2000" kern="0" dirty="0" smtClean="0">
                <a:solidFill>
                  <a:srgbClr val="333333"/>
                </a:solidFill>
                <a:latin typeface="+mn-lt"/>
              </a:rPr>
              <a:t>SLBSs </a:t>
            </a:r>
            <a:r>
              <a:rPr lang="en-US" altLang="en-US" sz="2000" kern="0" dirty="0">
                <a:solidFill>
                  <a:srgbClr val="333333"/>
                </a:solidFill>
                <a:latin typeface="+mn-lt"/>
              </a:rPr>
              <a:t>with technology and tools to perform activities associated with response and defeat </a:t>
            </a:r>
            <a:r>
              <a:rPr lang="en-US" altLang="en-US" sz="2000" kern="0" dirty="0" smtClean="0">
                <a:solidFill>
                  <a:srgbClr val="333333"/>
                </a:solidFill>
                <a:latin typeface="+mn-lt"/>
              </a:rPr>
              <a:t>operations</a:t>
            </a:r>
            <a:endParaRPr lang="en-US" altLang="en-US" sz="2000" kern="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32800"/>
            <a:ext cx="3534632" cy="240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348" y="3766667"/>
            <a:ext cx="2246412" cy="292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1000" y="11232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200" dirty="0" smtClean="0">
                <a:solidFill>
                  <a:srgbClr val="333333"/>
                </a:solidFill>
              </a:rPr>
              <a:t>State &amp; Local Bomb Squad (SLBS) Support</a:t>
            </a:r>
            <a:endParaRPr lang="en-US" sz="2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55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080" y="333890"/>
            <a:ext cx="8458200" cy="761999"/>
          </a:xfrm>
        </p:spPr>
        <p:txBody>
          <a:bodyPr/>
          <a:lstStyle/>
          <a:p>
            <a:r>
              <a:rPr lang="en-US" sz="3200" dirty="0" smtClean="0"/>
              <a:t>REDOPS Thrust Areas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9350" y="6286875"/>
            <a:ext cx="457200" cy="260350"/>
          </a:xfrm>
        </p:spPr>
        <p:txBody>
          <a:bodyPr/>
          <a:lstStyle/>
          <a:p>
            <a:fld id="{28768733-B944-3E4E-898F-A2753843011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177" y="1610100"/>
            <a:ext cx="3045775" cy="202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910" y="1628303"/>
            <a:ext cx="2921000" cy="183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491" y="4039244"/>
            <a:ext cx="2851509" cy="17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3666" y="4039244"/>
            <a:ext cx="1778734" cy="222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7285" y="1181445"/>
            <a:ext cx="287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333333"/>
                </a:solidFill>
                <a:latin typeface="+mn-lt"/>
              </a:rPr>
              <a:t>Roadmap Development</a:t>
            </a:r>
            <a:endParaRPr lang="en-US" kern="0" dirty="0"/>
          </a:p>
        </p:txBody>
      </p:sp>
      <p:sp>
        <p:nvSpPr>
          <p:cNvPr id="13" name="Rectangle 12"/>
          <p:cNvSpPr/>
          <p:nvPr/>
        </p:nvSpPr>
        <p:spPr>
          <a:xfrm>
            <a:off x="4971234" y="1181445"/>
            <a:ext cx="3490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333333"/>
                </a:solidFill>
                <a:latin typeface="+mn-lt"/>
              </a:rPr>
              <a:t>Electronic Counter Measures</a:t>
            </a:r>
            <a:endParaRPr lang="en-US" kern="0" dirty="0"/>
          </a:p>
        </p:txBody>
      </p:sp>
      <p:sp>
        <p:nvSpPr>
          <p:cNvPr id="14" name="Rectangle 13"/>
          <p:cNvSpPr/>
          <p:nvPr/>
        </p:nvSpPr>
        <p:spPr>
          <a:xfrm>
            <a:off x="1192368" y="3639134"/>
            <a:ext cx="3106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333333"/>
                </a:solidFill>
                <a:latin typeface="+mn-lt"/>
              </a:rPr>
              <a:t>Research &amp; Development</a:t>
            </a:r>
            <a:endParaRPr lang="en-US" kern="0" dirty="0"/>
          </a:p>
        </p:txBody>
      </p:sp>
      <p:sp>
        <p:nvSpPr>
          <p:cNvPr id="15" name="Rectangle 14"/>
          <p:cNvSpPr/>
          <p:nvPr/>
        </p:nvSpPr>
        <p:spPr>
          <a:xfrm>
            <a:off x="5530454" y="3630527"/>
            <a:ext cx="2537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333333"/>
                </a:solidFill>
                <a:latin typeface="+mn-lt"/>
              </a:rPr>
              <a:t>Testing &amp; Evaluation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39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600200"/>
            <a:ext cx="9153663" cy="3124200"/>
          </a:xfrm>
          <a:prstGeom prst="rect">
            <a:avLst/>
          </a:prstGeom>
          <a:solidFill>
            <a:srgbClr val="0066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0" y="48006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3325"/>
            <a:ext cx="8229600" cy="3482340"/>
          </a:xfrm>
        </p:spPr>
        <p:txBody>
          <a:bodyPr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To provide the science and technology that enables emergency communications and facilitates the seamless exchange of information to save lives and protect property.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OIC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0" y="15240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ontent Placeholder 1"/>
          <p:cNvSpPr txBox="1">
            <a:spLocks/>
          </p:cNvSpPr>
          <p:nvPr/>
        </p:nvSpPr>
        <p:spPr>
          <a:xfrm>
            <a:off x="609600" y="2007104"/>
            <a:ext cx="8305800" cy="1889256"/>
          </a:xfrm>
          <a:prstGeom prst="rect">
            <a:avLst/>
          </a:prstGeom>
        </p:spPr>
        <p:txBody>
          <a:bodyPr anchor="ctr"/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333333"/>
              </a:buClr>
              <a:buFont typeface="Wingdings" charset="0"/>
              <a:buChar char="§"/>
              <a:defRPr sz="2000">
                <a:solidFill>
                  <a:srgbClr val="333333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33333"/>
              </a:buClr>
              <a:buFont typeface="Wingdings" charset="0"/>
              <a:buChar char="§"/>
              <a:defRPr sz="1600">
                <a:solidFill>
                  <a:srgbClr val="333333"/>
                </a:solidFill>
                <a:latin typeface="+mn-lt"/>
                <a:ea typeface="ＭＳ Ｐゴシック" charset="0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33333"/>
              </a:buClr>
              <a:buFont typeface="Wingdings" charset="0"/>
              <a:buChar char="§"/>
              <a:defRPr sz="1400">
                <a:solidFill>
                  <a:srgbClr val="333333"/>
                </a:solidFill>
                <a:latin typeface="+mn-lt"/>
                <a:ea typeface="ＭＳ Ｐゴシック" charset="0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33333"/>
              </a:buClr>
              <a:buFont typeface="Wingdings" charset="0"/>
              <a:buChar char="§"/>
              <a:defRPr sz="1200">
                <a:solidFill>
                  <a:srgbClr val="333333"/>
                </a:solidFill>
                <a:latin typeface="+mn-lt"/>
                <a:ea typeface="ＭＳ Ｐゴシック" charset="0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33333"/>
              </a:buClr>
              <a:buFont typeface="Wingdings" charset="0"/>
              <a:buChar char="§"/>
              <a:defRPr sz="1000">
                <a:solidFill>
                  <a:srgbClr val="333333"/>
                </a:solidFill>
                <a:latin typeface="+mn-lt"/>
                <a:ea typeface="ＭＳ Ｐゴシック" charset="0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algn="ctr">
              <a:lnSpc>
                <a:spcPct val="140000"/>
              </a:lnSpc>
              <a:buFont typeface="Wingdings" charset="0"/>
              <a:buNone/>
            </a:pPr>
            <a:endParaRPr lang="en-US" sz="2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35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2012" y="304800"/>
            <a:ext cx="6497320" cy="761999"/>
          </a:xfrm>
        </p:spPr>
        <p:txBody>
          <a:bodyPr/>
          <a:lstStyle/>
          <a:p>
            <a:r>
              <a:rPr lang="en-US" dirty="0" smtClean="0"/>
              <a:t>OIC / OEC Collaboration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65753" y="1291442"/>
            <a:ext cx="4016142" cy="2518558"/>
          </a:xfrm>
          <a:prstGeom prst="rect">
            <a:avLst/>
          </a:prstGeom>
        </p:spPr>
        <p:txBody>
          <a:bodyPr/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333333"/>
              </a:buClr>
              <a:buFont typeface="Wingdings" charset="0"/>
              <a:buChar char="§"/>
              <a:defRPr sz="2000">
                <a:solidFill>
                  <a:srgbClr val="333333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33333"/>
              </a:buClr>
              <a:buFont typeface="Wingdings" charset="0"/>
              <a:buChar char="§"/>
              <a:defRPr sz="1600">
                <a:solidFill>
                  <a:srgbClr val="333333"/>
                </a:solidFill>
                <a:latin typeface="+mn-lt"/>
                <a:ea typeface="ＭＳ Ｐゴシック" charset="0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33333"/>
              </a:buClr>
              <a:buFont typeface="Wingdings" charset="0"/>
              <a:buChar char="§"/>
              <a:defRPr sz="1400">
                <a:solidFill>
                  <a:srgbClr val="333333"/>
                </a:solidFill>
                <a:latin typeface="+mn-lt"/>
                <a:ea typeface="ＭＳ Ｐゴシック" charset="0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33333"/>
              </a:buClr>
              <a:buFont typeface="Wingdings" charset="0"/>
              <a:buChar char="§"/>
              <a:defRPr sz="1200">
                <a:solidFill>
                  <a:srgbClr val="333333"/>
                </a:solidFill>
                <a:latin typeface="+mn-lt"/>
                <a:ea typeface="ＭＳ Ｐゴシック" charset="0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33333"/>
              </a:buClr>
              <a:buFont typeface="Wingdings" charset="0"/>
              <a:buChar char="§"/>
              <a:defRPr sz="1000">
                <a:solidFill>
                  <a:srgbClr val="333333"/>
                </a:solidFill>
                <a:latin typeface="+mn-lt"/>
                <a:ea typeface="ＭＳ Ｐゴシック" charset="0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Responders First</a:t>
            </a:r>
          </a:p>
          <a:p>
            <a:r>
              <a:rPr lang="en-US" sz="2400" kern="0" dirty="0" smtClean="0"/>
              <a:t>Complementary work and collaboration</a:t>
            </a:r>
          </a:p>
          <a:p>
            <a:r>
              <a:rPr lang="en-US" sz="2400" dirty="0" smtClean="0"/>
              <a:t>Ongoing </a:t>
            </a:r>
            <a:r>
              <a:rPr lang="en-US" sz="2400" dirty="0"/>
              <a:t>organizational information sharing</a:t>
            </a:r>
          </a:p>
          <a:p>
            <a:pPr lvl="1"/>
            <a:endParaRPr lang="en-US" sz="2000" i="1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19720"/>
            <a:ext cx="2796757" cy="271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763" y="3723899"/>
            <a:ext cx="3473110" cy="252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7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ENG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352301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 With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144969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NATIONAL</a:t>
            </a:r>
          </a:p>
          <a:p>
            <a:r>
              <a:rPr lang="en-US" b="1" dirty="0" smtClean="0"/>
              <a:t>CONVERSATION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33129" y="166116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WEBSITES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66729" y="396203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SOCIAL MEDIA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32708" y="4197807"/>
            <a:ext cx="262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STAKEHOLDER</a:t>
            </a:r>
          </a:p>
          <a:p>
            <a:r>
              <a:rPr lang="en-US" b="1" dirty="0" smtClean="0"/>
              <a:t>ENGAGEMENT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522729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PRIZE</a:t>
            </a:r>
          </a:p>
          <a:p>
            <a:r>
              <a:rPr lang="en-US" b="1" dirty="0" smtClean="0"/>
              <a:t>AUTHORITY</a:t>
            </a:r>
            <a:endParaRPr lang="en-US" b="1" dirty="0"/>
          </a:p>
        </p:txBody>
      </p:sp>
      <p:pic>
        <p:nvPicPr>
          <p:cNvPr id="15" name="Picture 14" descr="Engage_icons_conv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577840" y="1066800"/>
            <a:ext cx="594360" cy="594360"/>
          </a:xfrm>
          <a:prstGeom prst="rect">
            <a:avLst/>
          </a:prstGeom>
        </p:spPr>
      </p:pic>
      <p:pic>
        <p:nvPicPr>
          <p:cNvPr id="16" name="Picture 15" descr="Engage_icons_priz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15000" y="4869020"/>
            <a:ext cx="594360" cy="594360"/>
          </a:xfrm>
          <a:prstGeom prst="rect">
            <a:avLst/>
          </a:prstGeom>
        </p:spPr>
      </p:pic>
      <p:pic>
        <p:nvPicPr>
          <p:cNvPr id="17" name="Picture 16" descr="Engage_icons_web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028205" y="1449690"/>
            <a:ext cx="594360" cy="594360"/>
          </a:xfrm>
          <a:prstGeom prst="rect">
            <a:avLst/>
          </a:prstGeom>
        </p:spPr>
      </p:pic>
      <p:pic>
        <p:nvPicPr>
          <p:cNvPr id="18" name="Picture 17" descr="Engage_icons_stakeholder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55320" y="3576364"/>
            <a:ext cx="594360" cy="594360"/>
          </a:xfrm>
          <a:prstGeom prst="rect">
            <a:avLst/>
          </a:prstGeom>
        </p:spPr>
      </p:pic>
      <p:pic>
        <p:nvPicPr>
          <p:cNvPr id="2" name="Picture 1" descr="Engage_icons_SM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20565" y="3397168"/>
            <a:ext cx="1931669" cy="594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2570" y="220308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scitech.dhs.gov</a:t>
            </a:r>
          </a:p>
          <a:p>
            <a:pPr algn="ctr"/>
            <a:r>
              <a:rPr lang="en-US" sz="2000" b="1" dirty="0"/>
              <a:t>f</a:t>
            </a:r>
            <a:r>
              <a:rPr lang="en-US" sz="2000" b="1" dirty="0" smtClean="0"/>
              <a:t>irstresponder.gov</a:t>
            </a:r>
            <a:endParaRPr lang="en-US" sz="200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87780" y="2203080"/>
            <a:ext cx="2895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90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1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3401" y="304800"/>
            <a:ext cx="4191000" cy="22437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2908518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7303F"/>
                </a:solidFill>
                <a:latin typeface="Arial"/>
                <a:cs typeface="Arial Narrow"/>
              </a:rPr>
              <a:t>JOIN THE CONVERSATION.</a:t>
            </a:r>
          </a:p>
          <a:p>
            <a:r>
              <a:rPr lang="en-US" sz="4400" b="1" dirty="0" smtClean="0">
                <a:solidFill>
                  <a:srgbClr val="27303F"/>
                </a:solidFill>
                <a:latin typeface="Arial"/>
                <a:cs typeface="Arial Narrow"/>
              </a:rPr>
              <a:t>BE THE FUTURE OF R&amp;D</a:t>
            </a:r>
            <a:r>
              <a:rPr lang="en-US" sz="4400" dirty="0" smtClean="0">
                <a:solidFill>
                  <a:srgbClr val="27303F"/>
                </a:solidFill>
                <a:latin typeface="Arial"/>
                <a:cs typeface="Arial Narrow"/>
              </a:rPr>
              <a:t>.</a:t>
            </a:r>
          </a:p>
          <a:p>
            <a:r>
              <a:rPr lang="en-US" b="1" dirty="0" smtClean="0">
                <a:solidFill>
                  <a:srgbClr val="598600"/>
                </a:solidFill>
                <a:latin typeface="Arial"/>
                <a:cs typeface="Arial Narrow"/>
              </a:rPr>
              <a:t>http://scitech.dhs.gov</a:t>
            </a:r>
            <a:endParaRPr lang="en-US" b="1" dirty="0">
              <a:solidFill>
                <a:srgbClr val="598600"/>
              </a:solidFill>
              <a:latin typeface="Arial"/>
              <a:cs typeface="Arial Narrow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781800" y="5410200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5257800" y="4866559"/>
            <a:ext cx="2918499" cy="1305641"/>
            <a:chOff x="5116170" y="4637959"/>
            <a:chExt cx="2918499" cy="1305641"/>
          </a:xfrm>
        </p:grpSpPr>
        <p:pic>
          <p:nvPicPr>
            <p:cNvPr id="60" name="Picture 59" descr="NatConvoBox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116170" y="4876801"/>
              <a:ext cx="2918499" cy="106679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181600" y="5029200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27303F"/>
                  </a:solidFill>
                </a:rPr>
                <a:t>TODAY!</a:t>
              </a:r>
              <a:endParaRPr lang="en-US" sz="4800" b="1" dirty="0">
                <a:solidFill>
                  <a:srgbClr val="27303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10728" y="4637959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598600"/>
                  </a:solidFill>
                </a:rPr>
                <a:t>START TALKING</a:t>
              </a:r>
              <a:endParaRPr lang="en-US" sz="2000" b="1" dirty="0">
                <a:solidFill>
                  <a:srgbClr val="598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72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HS_S&amp;T_logo_blue_rgb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0100" y="1905571"/>
            <a:ext cx="7543800" cy="31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4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 bwMode="auto">
          <a:xfrm>
            <a:off x="457200" y="441960"/>
            <a:ext cx="8458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Organization Updates</a:t>
            </a:r>
            <a:endParaRPr lang="en-US" sz="1400" kern="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076700" y="1676400"/>
            <a:ext cx="26670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John Merrill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OIC Director / NGFR Apex Program Manager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90450" y="1676400"/>
            <a:ext cx="26670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Jeff Booth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Information Applications &amp; Standards (IAS) Director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00800" y="2636325"/>
            <a:ext cx="2009400" cy="838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NGFR Apex Program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541325" y="2636325"/>
            <a:ext cx="1905000" cy="838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Voice &amp; Data Communications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532908" y="3596247"/>
            <a:ext cx="1905000" cy="109450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Responder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 Technology Alliance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499756" y="4787739"/>
            <a:ext cx="1905000" cy="8530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Prize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 Competition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00800" y="3603175"/>
            <a:ext cx="2009400" cy="10816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Apex Communications &amp; Networking Engine (CNET)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07574" y="2624450"/>
            <a:ext cx="2102926" cy="838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Alerts, Warnings &amp; Notifications (AWN)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919350" y="2612575"/>
            <a:ext cx="1905000" cy="838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Information Sharing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922808" y="3584373"/>
            <a:ext cx="1905000" cy="11063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SLTT Information Sharing Governance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707574" y="3601196"/>
            <a:ext cx="2102925" cy="108956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accent1"/>
                </a:solidFill>
              </a:rPr>
              <a:t>Apex Situational Awareness &amp; Decision Support Engine (SANDS)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896090" y="4811489"/>
            <a:ext cx="1905000" cy="8530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Social Media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91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1999"/>
          </a:xfrm>
        </p:spPr>
        <p:txBody>
          <a:bodyPr/>
          <a:lstStyle/>
          <a:p>
            <a:r>
              <a:rPr lang="en-US" dirty="0" smtClean="0"/>
              <a:t>Broader FRG View</a:t>
            </a: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E3FD33-5CFA-0242-AACD-A05C63379D73}" type="slidenum">
              <a:rPr lang="en-US" sz="1100">
                <a:solidFill>
                  <a:srgbClr val="333333"/>
                </a:solidFill>
              </a:rPr>
              <a:pPr/>
              <a:t>4</a:t>
            </a:fld>
            <a:endParaRPr lang="en-US" sz="1100">
              <a:solidFill>
                <a:srgbClr val="3333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179" y="3317202"/>
            <a:ext cx="3400003" cy="15081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National Urban Security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 Technology Laboratory </a:t>
            </a:r>
          </a:p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accent1"/>
                </a:solidFill>
              </a:rPr>
              <a:t>Leads radiological/nuclear response </a:t>
            </a:r>
            <a:r>
              <a:rPr lang="en-US" sz="1600" dirty="0">
                <a:solidFill>
                  <a:schemeClr val="accent1"/>
                </a:solidFill>
              </a:rPr>
              <a:t>and </a:t>
            </a:r>
            <a:r>
              <a:rPr lang="en-US" sz="1600" dirty="0" smtClean="0">
                <a:solidFill>
                  <a:schemeClr val="accent1"/>
                </a:solidFill>
              </a:rPr>
              <a:t>recovery effort; provides testing</a:t>
            </a:r>
            <a:r>
              <a:rPr lang="en-US" sz="1600" dirty="0">
                <a:solidFill>
                  <a:schemeClr val="accent1"/>
                </a:solidFill>
              </a:rPr>
              <a:t>, evaluation, </a:t>
            </a:r>
            <a:r>
              <a:rPr lang="en-US" sz="1600" dirty="0" smtClean="0">
                <a:solidFill>
                  <a:schemeClr val="accent1"/>
                </a:solidFill>
              </a:rPr>
              <a:t>analysis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and </a:t>
            </a:r>
            <a:r>
              <a:rPr lang="en-US" sz="1600" dirty="0">
                <a:solidFill>
                  <a:schemeClr val="accent1"/>
                </a:solidFill>
              </a:rPr>
              <a:t>technical </a:t>
            </a:r>
            <a:r>
              <a:rPr lang="en-US" sz="1600" dirty="0" smtClean="0">
                <a:solidFill>
                  <a:schemeClr val="accent1"/>
                </a:solidFill>
              </a:rPr>
              <a:t>assistance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650" y="1907000"/>
            <a:ext cx="3586741" cy="12865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solidFill>
                  <a:schemeClr val="accent1"/>
                </a:solidFill>
              </a:rPr>
              <a:t>Office for </a:t>
            </a:r>
            <a:r>
              <a:rPr lang="en-US" sz="1600" b="1" dirty="0" smtClean="0">
                <a:solidFill>
                  <a:schemeClr val="accent1"/>
                </a:solidFill>
              </a:rPr>
              <a:t>Interoperability</a:t>
            </a:r>
            <a:br>
              <a:rPr lang="en-US" sz="1600" b="1" dirty="0" smtClean="0">
                <a:solidFill>
                  <a:schemeClr val="accent1"/>
                </a:solidFill>
              </a:rPr>
            </a:br>
            <a:r>
              <a:rPr lang="en-US" sz="1600" b="1" dirty="0" smtClean="0">
                <a:solidFill>
                  <a:schemeClr val="accent1"/>
                </a:solidFill>
              </a:rPr>
              <a:t> and Compatibility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0" lvl="1" algn="ctr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Leads RDT&amp;E of technical </a:t>
            </a:r>
            <a:r>
              <a:rPr lang="en-US" sz="1600" dirty="0">
                <a:solidFill>
                  <a:schemeClr val="accent1"/>
                </a:solidFill>
              </a:rPr>
              <a:t>solutions </a:t>
            </a:r>
            <a:r>
              <a:rPr lang="en-US" sz="1600" dirty="0" smtClean="0">
                <a:solidFill>
                  <a:schemeClr val="accent1"/>
                </a:solidFill>
              </a:rPr>
              <a:t>for </a:t>
            </a:r>
            <a:r>
              <a:rPr lang="en-US" sz="1600" dirty="0">
                <a:solidFill>
                  <a:schemeClr val="accent1"/>
                </a:solidFill>
              </a:rPr>
              <a:t>public safety communication and information sharing </a:t>
            </a:r>
            <a:r>
              <a:rPr lang="en-US" sz="1600" dirty="0" smtClean="0">
                <a:solidFill>
                  <a:schemeClr val="accent1"/>
                </a:solidFill>
              </a:rPr>
              <a:t>challenges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5600" y="1922825"/>
            <a:ext cx="3429000" cy="12865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Responder </a:t>
            </a:r>
            <a:r>
              <a:rPr lang="en-US" sz="1600" b="1" dirty="0">
                <a:solidFill>
                  <a:schemeClr val="accent1"/>
                </a:solidFill>
              </a:rPr>
              <a:t>Technologies</a:t>
            </a:r>
          </a:p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Manages </a:t>
            </a:r>
            <a:r>
              <a:rPr lang="en-US" sz="1600" dirty="0">
                <a:solidFill>
                  <a:schemeClr val="accent1"/>
                </a:solidFill>
              </a:rPr>
              <a:t>technology development; disseminates information on products and services; facilitates </a:t>
            </a:r>
            <a:r>
              <a:rPr lang="en-US" sz="1600" dirty="0" smtClean="0">
                <a:solidFill>
                  <a:schemeClr val="accent1"/>
                </a:solidFill>
              </a:rPr>
              <a:t>innovation 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5650" y="3317203"/>
            <a:ext cx="3586741" cy="15081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Information Applications &amp; Standards</a:t>
            </a:r>
          </a:p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accent1"/>
                </a:solidFill>
              </a:rPr>
              <a:t>Leads </a:t>
            </a:r>
            <a:r>
              <a:rPr lang="en-US" sz="1600" dirty="0" smtClean="0">
                <a:solidFill>
                  <a:schemeClr val="accent1"/>
                </a:solidFill>
              </a:rPr>
              <a:t>development </a:t>
            </a:r>
            <a:r>
              <a:rPr lang="en-US" sz="1600" dirty="0">
                <a:solidFill>
                  <a:schemeClr val="accent1"/>
                </a:solidFill>
              </a:rPr>
              <a:t>of technology and standards to meet the challenges of providing first responders with timely, valid, actionable </a:t>
            </a:r>
            <a:r>
              <a:rPr lang="en-US" sz="1600" dirty="0" smtClean="0">
                <a:solidFill>
                  <a:schemeClr val="accent1"/>
                </a:solidFill>
              </a:rPr>
              <a:t>information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45575" y="1272654"/>
            <a:ext cx="5410200" cy="5066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First Responders Group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985650" y="5381458"/>
            <a:ext cx="7130531" cy="3139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 smtClean="0">
                <a:solidFill>
                  <a:schemeClr val="accent1"/>
                </a:solidFill>
              </a:rPr>
              <a:t>Communications, Outreach &amp; Responder Engagement (CORE)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5649" y="4942083"/>
            <a:ext cx="7130533" cy="3139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 smtClean="0">
                <a:solidFill>
                  <a:schemeClr val="accent1"/>
                </a:solidFill>
              </a:rPr>
              <a:t>System Assessment &amp; Validation for Emergency Responders (SAVER)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7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901603"/>
              </p:ext>
            </p:extLst>
          </p:nvPr>
        </p:nvGraphicFramePr>
        <p:xfrm>
          <a:off x="533400" y="1143000"/>
          <a:ext cx="6934200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2667000"/>
                <a:gridCol w="762000"/>
                <a:gridCol w="2743200"/>
              </a:tblGrid>
              <a:tr h="71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3333"/>
                          </a:solidFill>
                        </a:rPr>
                        <a:t>Border Situational </a:t>
                      </a:r>
                      <a:br>
                        <a:rPr lang="en-US" dirty="0" smtClean="0">
                          <a:solidFill>
                            <a:srgbClr val="333333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333333"/>
                          </a:solidFill>
                        </a:rPr>
                        <a:t>Awareness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3333"/>
                          </a:solidFill>
                        </a:rPr>
                        <a:t>Next-Generation First Responder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3333"/>
                          </a:solidFill>
                        </a:rPr>
                        <a:t>Real-Time Bio Threat </a:t>
                      </a:r>
                      <a:br>
                        <a:rPr lang="en-US" dirty="0" smtClean="0">
                          <a:solidFill>
                            <a:srgbClr val="333333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333333"/>
                          </a:solidFill>
                        </a:rPr>
                        <a:t>Awareness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3333"/>
                          </a:solidFill>
                        </a:rPr>
                        <a:t>Next-Generation Cyber Infrastructure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3333"/>
                          </a:solidFill>
                        </a:rPr>
                        <a:t>Screening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3333"/>
                          </a:solidFill>
                        </a:rPr>
                        <a:t>Flood Awareness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Picture 20" descr="CS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17826" y="1981200"/>
            <a:ext cx="487724" cy="487724"/>
          </a:xfrm>
          <a:prstGeom prst="rect">
            <a:avLst/>
          </a:prstGeom>
        </p:spPr>
      </p:pic>
      <p:pic>
        <p:nvPicPr>
          <p:cNvPr id="22" name="Picture 21" descr="BM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5800" y="1219200"/>
            <a:ext cx="493776" cy="493776"/>
          </a:xfrm>
          <a:prstGeom prst="rect">
            <a:avLst/>
          </a:prstGeom>
        </p:spPr>
      </p:pic>
      <p:pic>
        <p:nvPicPr>
          <p:cNvPr id="23" name="Picture 22" descr="CB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5800" y="1981200"/>
            <a:ext cx="493776" cy="493776"/>
          </a:xfrm>
          <a:prstGeom prst="rect">
            <a:avLst/>
          </a:prstGeom>
        </p:spPr>
      </p:pic>
      <p:pic>
        <p:nvPicPr>
          <p:cNvPr id="25" name="Picture 24" descr="FRG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14800" y="1219200"/>
            <a:ext cx="493776" cy="493776"/>
          </a:xfrm>
          <a:prstGeom prst="rect">
            <a:avLst/>
          </a:prstGeom>
        </p:spPr>
      </p:pic>
      <p:pic>
        <p:nvPicPr>
          <p:cNvPr id="26" name="Picture 25" descr="EX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5800" y="2667000"/>
            <a:ext cx="493776" cy="49377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3581400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0" y="5562600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 descr="CBRN Sui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20381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io_1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3657600"/>
            <a:ext cx="1933677" cy="1828800"/>
          </a:xfrm>
          <a:prstGeom prst="rect">
            <a:avLst/>
          </a:prstGeom>
        </p:spPr>
      </p:pic>
      <p:pic>
        <p:nvPicPr>
          <p:cNvPr id="11" name="Picture 10" descr="Screen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7196394" y="3657600"/>
            <a:ext cx="1941871" cy="1828800"/>
          </a:xfrm>
          <a:prstGeom prst="rect">
            <a:avLst/>
          </a:prstGeom>
        </p:spPr>
      </p:pic>
      <p:pic>
        <p:nvPicPr>
          <p:cNvPr id="12" name="Picture 11" descr="Flood2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976611" y="3657600"/>
            <a:ext cx="1702947" cy="1828800"/>
          </a:xfrm>
          <a:prstGeom prst="rect">
            <a:avLst/>
          </a:prstGeom>
        </p:spPr>
      </p:pic>
      <p:pic>
        <p:nvPicPr>
          <p:cNvPr id="29" name="Picture 28" descr="bp037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3722492" y="3657600"/>
            <a:ext cx="1649361" cy="1828800"/>
          </a:xfrm>
          <a:prstGeom prst="rect">
            <a:avLst/>
          </a:prstGeom>
        </p:spPr>
      </p:pic>
      <p:pic>
        <p:nvPicPr>
          <p:cNvPr id="30" name="Picture 29" descr="cyber2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414787" y="3657600"/>
            <a:ext cx="1738672" cy="1828800"/>
          </a:xfrm>
          <a:prstGeom prst="rect">
            <a:avLst/>
          </a:prstGeom>
        </p:spPr>
      </p:pic>
      <p:pic>
        <p:nvPicPr>
          <p:cNvPr id="31" name="Picture 30" descr="RSD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14800" y="2667000"/>
            <a:ext cx="49377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840" y="584200"/>
            <a:ext cx="8458200" cy="761999"/>
          </a:xfrm>
        </p:spPr>
        <p:txBody>
          <a:bodyPr/>
          <a:lstStyle/>
          <a:p>
            <a:r>
              <a:rPr lang="en-US" dirty="0" smtClean="0"/>
              <a:t>Next Generation First             Responder (NGFR)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8040" y="1538809"/>
            <a:ext cx="7310120" cy="41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18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NGFR Major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C:\Users\Kathryn.Coulter\AppData\Local\Microsoft\Windows\Temporary Internet Files\Content.Outlook\VTFCM7GI\XXX_NexGen_Responder_PPT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400" y="1061222"/>
            <a:ext cx="7313225" cy="47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5563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9154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Communication &amp; Networking Engine (CNET)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33413" y="1243728"/>
            <a:ext cx="7877175" cy="4518025"/>
            <a:chOff x="633413" y="1243728"/>
            <a:chExt cx="7877175" cy="45180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1243728"/>
              <a:ext cx="7877175" cy="451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337338" y="5004435"/>
              <a:ext cx="2372424" cy="374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</a:rPr>
                <a:t>Apex </a:t>
              </a:r>
              <a:r>
                <a:rPr lang="en-US" sz="2000" b="1" dirty="0" smtClean="0">
                  <a:solidFill>
                    <a:srgbClr val="333333"/>
                  </a:solidFill>
                </a:rPr>
                <a:t>CNET Engine</a:t>
              </a:r>
              <a:endParaRPr lang="en-US" sz="2000" b="1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068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13071" y="508836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 smtClean="0"/>
              <a:t>Situational Awareness/Decision Support (SANDS)</a:t>
            </a:r>
            <a:endParaRPr lang="en-US" sz="3200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450850" y="1306513"/>
            <a:ext cx="8242300" cy="4243387"/>
            <a:chOff x="450850" y="1306513"/>
            <a:chExt cx="8242300" cy="42433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50" y="1306513"/>
              <a:ext cx="8242300" cy="424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183204" y="4788336"/>
              <a:ext cx="2711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</a:rPr>
                <a:t>Apex </a:t>
              </a:r>
              <a:r>
                <a:rPr lang="en-US" sz="2000" b="1" dirty="0" smtClean="0">
                  <a:solidFill>
                    <a:srgbClr val="333333"/>
                  </a:solidFill>
                </a:rPr>
                <a:t>SANDS Engine</a:t>
              </a:r>
              <a:endParaRPr lang="en-US" sz="2000" b="1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4058932"/>
      </p:ext>
    </p:extLst>
  </p:cSld>
  <p:clrMapOvr>
    <a:masterClrMapping/>
  </p:clrMapOvr>
</p:sld>
</file>

<file path=ppt/theme/theme1.xml><?xml version="1.0" encoding="utf-8"?>
<a:theme xmlns:a="http://schemas.openxmlformats.org/drawingml/2006/main" name="DHS_Template_White">
  <a:themeElements>
    <a:clrScheme name="DHS ST Theme Colors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006699"/>
      </a:accent1>
      <a:accent2>
        <a:srgbClr val="003366"/>
      </a:accent2>
      <a:accent3>
        <a:srgbClr val="598600"/>
      </a:accent3>
      <a:accent4>
        <a:srgbClr val="333333"/>
      </a:accent4>
      <a:accent5>
        <a:srgbClr val="C8C8C8"/>
      </a:accent5>
      <a:accent6>
        <a:srgbClr val="AA1B1E"/>
      </a:accent6>
      <a:hlink>
        <a:srgbClr val="003366"/>
      </a:hlink>
      <a:folHlink>
        <a:srgbClr val="598600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HS_Template_Whi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3722</TotalTime>
  <Words>1021</Words>
  <Application>Microsoft Macintosh PowerPoint</Application>
  <PresentationFormat>On-screen Show (4:3)</PresentationFormat>
  <Paragraphs>178</Paragraphs>
  <Slides>23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DHS_Template_White</vt:lpstr>
      <vt:lpstr>1_DHS_Template_White</vt:lpstr>
      <vt:lpstr>Office for Interoperability &amp; Compatibility (OIC) Update</vt:lpstr>
      <vt:lpstr>OIC Mission</vt:lpstr>
      <vt:lpstr>Slide 3</vt:lpstr>
      <vt:lpstr>Broader FRG View</vt:lpstr>
      <vt:lpstr>Apex Programs</vt:lpstr>
      <vt:lpstr>Next Generation First             Responder (NGFR)</vt:lpstr>
      <vt:lpstr>NGFR Major Components</vt:lpstr>
      <vt:lpstr>Communication &amp; Networking Engine (CNET)</vt:lpstr>
      <vt:lpstr>Slide 9</vt:lpstr>
      <vt:lpstr>Slide 10</vt:lpstr>
      <vt:lpstr>EMERGE! Accelerator Program</vt:lpstr>
      <vt:lpstr>NGFR Prize Competition</vt:lpstr>
      <vt:lpstr>NGFR Near-Term Objectives</vt:lpstr>
      <vt:lpstr>NGFR Performance Metrics</vt:lpstr>
      <vt:lpstr>Incident Management Information Sharing Subcommittee (IMIS SC)</vt:lpstr>
      <vt:lpstr>Essential Elements of Information (EEIs)</vt:lpstr>
      <vt:lpstr>Continuum &amp; Maturity Model Alignment</vt:lpstr>
      <vt:lpstr>Response &amp; Defeat Operations Support (REDOPS)</vt:lpstr>
      <vt:lpstr>REDOPS Thrust Areas</vt:lpstr>
      <vt:lpstr>OIC / OEC Collaboration</vt:lpstr>
      <vt:lpstr>Engage With Us</vt:lpstr>
      <vt:lpstr>Slide 22</vt:lpstr>
      <vt:lpstr>Slide 23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S&amp;T Overview</dc:title>
  <dc:creator>Rand, Elise</dc:creator>
  <cp:lastModifiedBy>James Russell</cp:lastModifiedBy>
  <cp:revision>455</cp:revision>
  <cp:lastPrinted>2015-04-22T14:37:17Z</cp:lastPrinted>
  <dcterms:created xsi:type="dcterms:W3CDTF">2015-05-04T17:39:43Z</dcterms:created>
  <dcterms:modified xsi:type="dcterms:W3CDTF">2015-05-04T17:42:44Z</dcterms:modified>
</cp:coreProperties>
</file>