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50" r:id="rId2"/>
    <p:sldMasterId id="2147483652" r:id="rId3"/>
  </p:sldMasterIdLst>
  <p:notesMasterIdLst>
    <p:notesMasterId r:id="rId26"/>
  </p:notesMasterIdLst>
  <p:handoutMasterIdLst>
    <p:handoutMasterId r:id="rId27"/>
  </p:handoutMasterIdLst>
  <p:sldIdLst>
    <p:sldId id="256" r:id="rId4"/>
    <p:sldId id="280" r:id="rId5"/>
    <p:sldId id="292" r:id="rId6"/>
    <p:sldId id="270" r:id="rId7"/>
    <p:sldId id="271" r:id="rId8"/>
    <p:sldId id="288" r:id="rId9"/>
    <p:sldId id="285" r:id="rId10"/>
    <p:sldId id="286" r:id="rId11"/>
    <p:sldId id="287" r:id="rId12"/>
    <p:sldId id="268" r:id="rId13"/>
    <p:sldId id="290" r:id="rId14"/>
    <p:sldId id="291" r:id="rId15"/>
    <p:sldId id="284" r:id="rId16"/>
    <p:sldId id="261" r:id="rId17"/>
    <p:sldId id="293" r:id="rId18"/>
    <p:sldId id="262" r:id="rId19"/>
    <p:sldId id="263" r:id="rId20"/>
    <p:sldId id="264" r:id="rId21"/>
    <p:sldId id="277" r:id="rId22"/>
    <p:sldId id="294" r:id="rId23"/>
    <p:sldId id="275" r:id="rId24"/>
    <p:sldId id="29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<p14:section name="Untitled Section" id="{61FD51E6-BF6D-994B-9E45-70937D7DEB02}">
          <p14:sldIdLst>
            <p14:sldId id="256"/>
            <p14:sldId id="280"/>
            <p14:sldId id="292"/>
            <p14:sldId id="270"/>
            <p14:sldId id="271"/>
            <p14:sldId id="288"/>
            <p14:sldId id="285"/>
            <p14:sldId id="286"/>
            <p14:sldId id="287"/>
            <p14:sldId id="268"/>
            <p14:sldId id="290"/>
            <p14:sldId id="291"/>
            <p14:sldId id="284"/>
            <p14:sldId id="261"/>
            <p14:sldId id="293"/>
            <p14:sldId id="262"/>
            <p14:sldId id="263"/>
            <p14:sldId id="264"/>
            <p14:sldId id="277"/>
            <p14:sldId id="294"/>
            <p14:sldId id="275"/>
            <p14:sldId id="295"/>
          </p14:sldIdLst>
        </p14:section>
      </p14:sectionLst>
    </p:ext>
    <p:ext uri="{EFAFB233-063F-42B5-8137-9DF3F51BA10A}">
      <p15:sldGuideLst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>
        <p15:guide id="1" orient="horz" pos="2136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70A21"/>
    <a:srgbClr val="EB993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FD5EFAAD-0ECE-453E-9831-46B23BE46B34}">
      <p15:chartTrackingRefBased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2696" y="-512"/>
      </p:cViewPr>
      <p:guideLst>
        <p:guide orient="horz" pos="2136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7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4B24A-52C8-A64E-ACC7-D50B111AE0DA}" type="datetimeFigureOut">
              <a:rPr lang="en-US" smtClean="0"/>
              <a:pPr/>
              <a:t>8/17/15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42C95-E424-274E-9360-154564DBC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8771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0608C-28E9-0644-8236-157DC813F1E0}" type="datetimeFigureOut">
              <a:rPr lang="en-US" smtClean="0"/>
              <a:pPr/>
              <a:t>8/17/15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E15D1-6B7E-344A-8153-2CB73B275F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01502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C34666C-88A4-4148-BEC6-CED9F3B16F3A}" type="slidenum">
              <a:rPr lang="en-US" sz="1200">
                <a:solidFill>
                  <a:prstClr val="black"/>
                </a:solidFill>
                <a:cs typeface="Arial" charset="0"/>
              </a:rPr>
              <a:pPr/>
              <a:t>6</a:t>
            </a:fld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9FA46F9A-5343-6A4D-B413-2EA320A41CF6}" type="slidenum">
              <a:rPr lang="en-US" sz="1200">
                <a:solidFill>
                  <a:prstClr val="black"/>
                </a:solidFill>
                <a:cs typeface="Arial" charset="0"/>
              </a:rPr>
              <a:pPr algn="r" eaLnBrk="1" hangingPunct="1"/>
              <a:t>6</a:t>
            </a:fld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91424" tIns="45712" rIns="91424" bIns="45712"/>
          <a:lstStyle/>
          <a:p>
            <a:pPr eaLnBrk="1" hangingPunct="1"/>
            <a:endParaRPr lang="en-U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1851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55F01B1-0901-404B-A83A-8D73B9F0A9C3}" type="slidenum">
              <a:rPr lang="en-US" sz="1200">
                <a:solidFill>
                  <a:prstClr val="black"/>
                </a:solidFill>
                <a:cs typeface="Arial" charset="0"/>
              </a:rPr>
              <a:pPr/>
              <a:t>8</a:t>
            </a:fld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E67CD98D-688C-BC44-A884-77059FAB9F0A}" type="slidenum">
              <a:rPr lang="en-US" sz="1200">
                <a:solidFill>
                  <a:prstClr val="black"/>
                </a:solidFill>
                <a:cs typeface="Arial" charset="0"/>
              </a:rPr>
              <a:pPr algn="r" eaLnBrk="1" hangingPunct="1"/>
              <a:t>8</a:t>
            </a:fld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8383CA1E-79FC-554B-88F2-2BAA9C6487F3}" type="slidenum">
              <a:rPr lang="en-US" sz="1200">
                <a:solidFill>
                  <a:prstClr val="black"/>
                </a:solidFill>
                <a:cs typeface="Arial" charset="0"/>
              </a:rPr>
              <a:pPr algn="r" eaLnBrk="1" hangingPunct="1"/>
              <a:t>8</a:t>
            </a:fld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91424" tIns="45712" rIns="91424" bIns="45712"/>
          <a:lstStyle/>
          <a:p>
            <a:pPr eaLnBrk="1" hangingPunct="1"/>
            <a:endParaRPr lang="en-U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8418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55F01B1-0901-404B-A83A-8D73B9F0A9C3}" type="slidenum">
              <a:rPr lang="en-US" sz="1200">
                <a:solidFill>
                  <a:prstClr val="black"/>
                </a:solidFill>
                <a:cs typeface="Arial" charset="0"/>
              </a:rPr>
              <a:pPr/>
              <a:t>9</a:t>
            </a:fld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E67CD98D-688C-BC44-A884-77059FAB9F0A}" type="slidenum">
              <a:rPr lang="en-US" sz="1200">
                <a:solidFill>
                  <a:prstClr val="black"/>
                </a:solidFill>
                <a:cs typeface="Arial" charset="0"/>
              </a:rPr>
              <a:pPr algn="r" eaLnBrk="1" hangingPunct="1"/>
              <a:t>9</a:t>
            </a:fld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8383CA1E-79FC-554B-88F2-2BAA9C6487F3}" type="slidenum">
              <a:rPr lang="en-US" sz="1200">
                <a:solidFill>
                  <a:prstClr val="black"/>
                </a:solidFill>
                <a:cs typeface="Arial" charset="0"/>
              </a:rPr>
              <a:pPr algn="r" eaLnBrk="1" hangingPunct="1"/>
              <a:t>9</a:t>
            </a:fld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91424" tIns="45712" rIns="91424" bIns="45712"/>
          <a:lstStyle/>
          <a:p>
            <a:pPr eaLnBrk="1" hangingPunct="1"/>
            <a:endParaRPr lang="en-U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6904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E15D1-6B7E-344A-8153-2CB73B275F7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6330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E15D1-6B7E-344A-8153-2CB73B275F7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1207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4154BB9E-7627-7947-AF3A-AE6BB92C6602}" type="slidenum">
              <a:rPr lang="en-US" sz="1200">
                <a:cs typeface="Arial" charset="0"/>
              </a:rPr>
              <a:pPr/>
              <a:t>13</a:t>
            </a:fld>
            <a:endParaRPr lang="en-US" sz="1200">
              <a:cs typeface="Arial" charset="0"/>
            </a:endParaRPr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454EE927-7D6B-D54B-ACFF-3D30AB8661ED}" type="slidenum">
              <a:rPr lang="en-US" sz="1200">
                <a:cs typeface="Arial" charset="0"/>
              </a:rPr>
              <a:pPr algn="r" eaLnBrk="1" hangingPunct="1"/>
              <a:t>13</a:t>
            </a:fld>
            <a:endParaRPr lang="en-US" sz="1200">
              <a:cs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91424" tIns="45712" rIns="91424" bIns="45712"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5484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E15D1-6B7E-344A-8153-2CB73B275F7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532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354" y="2314497"/>
            <a:ext cx="6851445" cy="158629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065" y="4342580"/>
            <a:ext cx="7752735" cy="13108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859255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160" y="2302490"/>
            <a:ext cx="6859639" cy="158125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035" y="4353233"/>
            <a:ext cx="779676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3975" y="6362904"/>
            <a:ext cx="546060" cy="3651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fld id="{72B28D19-2F09-C84D-AEEF-48F6C43FB5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726561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0000" y="0"/>
            <a:ext cx="6641423" cy="9094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70001" y="1372739"/>
            <a:ext cx="6964516" cy="4906504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tx1"/>
                </a:solidFill>
              </a:defRPr>
            </a:lvl1pPr>
            <a:lvl2pPr marL="1149350" indent="-342900" algn="l">
              <a:buFont typeface="Arial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93838" indent="-344488" algn="l">
              <a:lnSpc>
                <a:spcPct val="100000"/>
              </a:lnSpc>
              <a:buFont typeface="Lucida Grande"/>
              <a:buChar char="–"/>
              <a:defRPr sz="1800" b="0" i="0">
                <a:solidFill>
                  <a:schemeClr val="tx1"/>
                </a:solidFill>
              </a:defRPr>
            </a:lvl3pPr>
            <a:lvl4pPr marL="285750" indent="-285750" algn="l">
              <a:buFont typeface="Lucida Grande"/>
              <a:buChar char="—"/>
              <a:defRPr sz="1800" b="0" i="0">
                <a:solidFill>
                  <a:schemeClr val="tx1"/>
                </a:solidFill>
              </a:defRPr>
            </a:lvl4pPr>
            <a:lvl5pPr marL="285750" indent="-285750" algn="l">
              <a:buFont typeface="Lucida Grande"/>
              <a:buChar char="—"/>
              <a:defRPr sz="1800" b="0" i="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b="0" dirty="0" smtClean="0"/>
              <a:t>First Level</a:t>
            </a:r>
          </a:p>
          <a:p>
            <a:pPr marL="800100" lvl="1" indent="-342900" algn="l">
              <a:buFont typeface="Lucida Grande"/>
              <a:buChar char="–"/>
            </a:pPr>
            <a:r>
              <a:rPr lang="en-US" sz="2000" b="0" dirty="0" smtClean="0">
                <a:solidFill>
                  <a:srgbClr val="000000"/>
                </a:solidFill>
              </a:rPr>
              <a:t>Second Level</a:t>
            </a:r>
          </a:p>
          <a:p>
            <a:pPr marL="1149350" lvl="1" indent="-342900" algn="l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Third Level</a:t>
            </a:r>
          </a:p>
          <a:p>
            <a:pPr marL="1493838" lvl="2" indent="-344488">
              <a:buFont typeface="Lucida Grande"/>
              <a:buChar char="–"/>
            </a:pPr>
            <a:r>
              <a:rPr lang="en-US" sz="1600" b="0" dirty="0" smtClean="0">
                <a:solidFill>
                  <a:srgbClr val="000000"/>
                </a:solidFill>
              </a:rPr>
              <a:t>Fourth Level</a:t>
            </a:r>
          </a:p>
          <a:p>
            <a:pPr marL="1716088" lvl="2" indent="-34290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Fifth Level</a:t>
            </a:r>
            <a:endParaRPr lang="en-US" sz="1400" b="0" dirty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AE77-BD58-924B-B88A-864CECC0E5BB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960018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1" y="1214013"/>
            <a:ext cx="6964515" cy="442314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2355-F3BB-024F-AD33-5777A50EBE71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453822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898321" y="1639296"/>
            <a:ext cx="4692172" cy="4542936"/>
          </a:xfrm>
          <a:prstGeom prst="rect">
            <a:avLst/>
          </a:prstGeom>
          <a:gradFill flip="none" rotWithShape="1">
            <a:gsLst>
              <a:gs pos="0">
                <a:srgbClr val="EB9930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270000" y="1639296"/>
            <a:ext cx="2628321" cy="4542936"/>
          </a:xfrm>
          <a:prstGeom prst="rect">
            <a:avLst/>
          </a:prstGeom>
          <a:solidFill>
            <a:srgbClr val="EB99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D5B1-8C00-CC40-873C-EACB2A1ED593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4" name="Rectangle 3"/>
          <p:cNvSpPr/>
          <p:nvPr userDrawn="1"/>
        </p:nvSpPr>
        <p:spPr>
          <a:xfrm>
            <a:off x="1270000" y="1305237"/>
            <a:ext cx="2628321" cy="334060"/>
          </a:xfrm>
          <a:prstGeom prst="rect">
            <a:avLst/>
          </a:prstGeom>
          <a:solidFill>
            <a:srgbClr val="870A2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0A2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898321" y="1305237"/>
            <a:ext cx="4692172" cy="334060"/>
          </a:xfrm>
          <a:prstGeom prst="rect">
            <a:avLst/>
          </a:prstGeom>
          <a:solidFill>
            <a:srgbClr val="870A2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9930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97698" y="1239684"/>
            <a:ext cx="0" cy="506995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70000" y="1704573"/>
            <a:ext cx="7320493" cy="4559504"/>
          </a:xfrm>
          <a:noFill/>
        </p:spPr>
        <p:txBody>
          <a:bodyPr lIns="91440" anchor="t">
            <a:normAutofit/>
          </a:bodyPr>
          <a:lstStyle>
            <a:lvl1pPr marL="57150" indent="-57150" algn="l">
              <a:lnSpc>
                <a:spcPct val="150000"/>
              </a:lnSpc>
              <a:tabLst>
                <a:tab pos="2744788" algn="l"/>
              </a:tabLst>
              <a:defRPr sz="1200" b="1" cap="none"/>
            </a:lvl1pPr>
          </a:lstStyle>
          <a:p>
            <a:r>
              <a:rPr lang="en-US" dirty="0" smtClean="0"/>
              <a:t>Click to edit Master title style	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	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	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	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	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	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	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	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	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	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	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	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	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	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	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	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270464" y="1348837"/>
            <a:ext cx="2627312" cy="355736"/>
          </a:xfrm>
        </p:spPr>
        <p:txBody>
          <a:bodyPr lIns="9144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004161" y="1348837"/>
            <a:ext cx="2627312" cy="355736"/>
          </a:xfrm>
        </p:spPr>
        <p:txBody>
          <a:bodyPr lIns="9144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1270000" y="1"/>
            <a:ext cx="6623783" cy="90129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tabLst/>
              <a:defRPr sz="2600" b="1" i="0" kern="1200" baseline="0">
                <a:solidFill>
                  <a:srgbClr val="FFFFF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936641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3.xml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PSTC_Powerpoint Layouts 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7161" y="2312610"/>
            <a:ext cx="6859638" cy="15893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71" y="4342580"/>
            <a:ext cx="7760928" cy="1388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60529" y="5873561"/>
            <a:ext cx="82197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0" dirty="0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The member organizations of the National Public Safety Telecommunications Council are grateful to the Department of Homeland Security’s </a:t>
            </a:r>
            <a:br>
              <a:rPr lang="en-US" sz="900" b="0" i="0" u="none" strike="noStrike" kern="1200" baseline="0" dirty="0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</a:br>
            <a:r>
              <a:rPr lang="en-US" sz="900" b="0" i="0" u="none" strike="noStrike" kern="1200" baseline="0" dirty="0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Science and Technology Directorate, Office for Interoperability and Compatibility (OIC) and the National Protection and Programs Directorate,</a:t>
            </a:r>
            <a:br>
              <a:rPr lang="en-US" sz="900" b="0" i="0" u="none" strike="noStrike" kern="1200" baseline="0" dirty="0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</a:br>
            <a:r>
              <a:rPr lang="en-US" sz="900" b="0" i="0" u="none" strike="noStrike" kern="1200" baseline="0" dirty="0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 Office of Emergency Communications (OEC) Points of view or opinions expressed are those of the originators and do not necessarily represent </a:t>
            </a:r>
            <a:br>
              <a:rPr lang="en-US" sz="900" b="0" i="0" u="none" strike="noStrike" kern="1200" baseline="0" dirty="0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</a:br>
            <a:r>
              <a:rPr lang="en-US" sz="900" b="0" i="0" u="none" strike="noStrike" kern="1200" baseline="0" dirty="0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the official position or policies of the U.S. Department of Homeland Security.</a:t>
            </a:r>
          </a:p>
          <a:p>
            <a:pPr algn="ctr"/>
            <a:endParaRPr lang="en-US" sz="900" b="0" baseline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619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Tx/>
        <a:buNone/>
        <a:defRPr sz="1800" b="1" i="0" kern="1200" baseline="0">
          <a:solidFill>
            <a:schemeClr val="bg1"/>
          </a:solidFill>
          <a:latin typeface="Arial"/>
          <a:ea typeface="+mn-ea"/>
          <a:cs typeface="+mn-cs"/>
        </a:defRPr>
      </a:lvl1pPr>
      <a:lvl2pPr marL="457200" indent="0" algn="ctr" defTabSz="457200" rtl="0" eaLnBrk="1" latinLnBrk="0" hangingPunct="1">
        <a:spcBef>
          <a:spcPct val="20000"/>
        </a:spcBef>
        <a:buFontTx/>
        <a:buNone/>
        <a:defRPr sz="1800" b="1" i="0" kern="1200" baseline="0">
          <a:solidFill>
            <a:schemeClr val="bg1"/>
          </a:solidFill>
          <a:latin typeface="Arial"/>
          <a:ea typeface="+mn-ea"/>
          <a:cs typeface="+mn-cs"/>
        </a:defRPr>
      </a:lvl2pPr>
      <a:lvl3pPr marL="914400" indent="0" algn="ctr" defTabSz="457200" rtl="0" eaLnBrk="1" latinLnBrk="0" hangingPunct="1">
        <a:spcBef>
          <a:spcPct val="20000"/>
        </a:spcBef>
        <a:buFontTx/>
        <a:buNone/>
        <a:defRPr sz="1800" b="1" i="0" kern="1200" baseline="0">
          <a:solidFill>
            <a:schemeClr val="bg1"/>
          </a:solidFill>
          <a:latin typeface="Arial"/>
          <a:ea typeface="+mn-ea"/>
          <a:cs typeface="+mn-cs"/>
        </a:defRPr>
      </a:lvl3pPr>
      <a:lvl4pPr marL="1371600" indent="0" algn="ctr" defTabSz="457200" rtl="0" eaLnBrk="1" latinLnBrk="0" hangingPunct="1">
        <a:spcBef>
          <a:spcPct val="20000"/>
        </a:spcBef>
        <a:buFontTx/>
        <a:buNone/>
        <a:defRPr sz="1800" b="1" i="0" kern="1200" baseline="0">
          <a:solidFill>
            <a:schemeClr val="bg1"/>
          </a:solidFill>
          <a:latin typeface="Arial"/>
          <a:ea typeface="+mn-ea"/>
          <a:cs typeface="+mn-cs"/>
        </a:defRPr>
      </a:lvl4pPr>
      <a:lvl5pPr marL="1828800" indent="0" algn="ctr" defTabSz="457200" rtl="0" eaLnBrk="1" latinLnBrk="0" hangingPunct="1">
        <a:spcBef>
          <a:spcPct val="20000"/>
        </a:spcBef>
        <a:buFontTx/>
        <a:buNone/>
        <a:defRPr sz="1800" b="1" i="0" kern="1200" baseline="0">
          <a:solidFill>
            <a:schemeClr val="bg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PSTC_Powerpoint Layouts 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194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355" y="2293897"/>
            <a:ext cx="6851446" cy="161465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71" y="4351007"/>
            <a:ext cx="7760929" cy="1091909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453" y="6356350"/>
            <a:ext cx="573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B13EEC7F-7671-1C4C-BD4C-5EC692AA33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614128" y="6356350"/>
            <a:ext cx="7072671" cy="415498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NPSTC is a federation of organizations whose mission is to improve public safety communications </a:t>
            </a:r>
            <a:br>
              <a:rPr lang="en-US" sz="900" b="0" i="0" u="none" strike="noStrik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</a:b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and interoperability through collaborative leadership.</a:t>
            </a:r>
          </a:p>
          <a:p>
            <a:pPr algn="ctr"/>
            <a:endParaRPr lang="en-US" sz="900" baseline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148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 baseline="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Tx/>
        <a:buNone/>
        <a:defRPr sz="1800" b="1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457200" indent="0" algn="ctr" defTabSz="457200" rtl="0" eaLnBrk="1" latinLnBrk="0" hangingPunct="1">
        <a:spcBef>
          <a:spcPct val="20000"/>
        </a:spcBef>
        <a:buFontTx/>
        <a:buNone/>
        <a:defRPr sz="1800" b="1" kern="1200">
          <a:solidFill>
            <a:schemeClr val="tx1"/>
          </a:solidFill>
          <a:latin typeface="Arial"/>
          <a:ea typeface="+mn-ea"/>
          <a:cs typeface="Arial"/>
        </a:defRPr>
      </a:lvl2pPr>
      <a:lvl3pPr marL="914400" indent="0" algn="ctr" defTabSz="457200" rtl="0" eaLnBrk="1" latinLnBrk="0" hangingPunct="1">
        <a:spcBef>
          <a:spcPct val="20000"/>
        </a:spcBef>
        <a:buFontTx/>
        <a:buNone/>
        <a:defRPr sz="1800" b="1" kern="1200">
          <a:solidFill>
            <a:schemeClr val="tx1"/>
          </a:solidFill>
          <a:latin typeface="Arial"/>
          <a:ea typeface="+mn-ea"/>
          <a:cs typeface="Arial"/>
        </a:defRPr>
      </a:lvl3pPr>
      <a:lvl4pPr marL="1371600" indent="0" algn="ctr" defTabSz="457200" rtl="0" eaLnBrk="1" latinLnBrk="0" hangingPunct="1">
        <a:spcBef>
          <a:spcPct val="20000"/>
        </a:spcBef>
        <a:buFontTx/>
        <a:buNone/>
        <a:defRPr sz="1800" b="1" kern="1200">
          <a:solidFill>
            <a:schemeClr val="tx1"/>
          </a:solidFill>
          <a:latin typeface="Arial"/>
          <a:ea typeface="+mn-ea"/>
          <a:cs typeface="Arial"/>
        </a:defRPr>
      </a:lvl4pPr>
      <a:lvl5pPr marL="1828800" indent="0" algn="ctr" defTabSz="457200" rtl="0" eaLnBrk="1" latinLnBrk="0" hangingPunct="1">
        <a:spcBef>
          <a:spcPct val="20000"/>
        </a:spcBef>
        <a:buFontTx/>
        <a:buNone/>
        <a:defRPr sz="1800" b="1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PSTC_Powerpoint Layouts c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0000" y="1"/>
            <a:ext cx="6623783" cy="90129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001" y="1214013"/>
            <a:ext cx="6964515" cy="4496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First Level</a:t>
            </a:r>
          </a:p>
          <a:p>
            <a:pPr marL="800100" lvl="1" indent="-342900" algn="l">
              <a:buFont typeface="Lucida Grande"/>
              <a:buChar char="–"/>
            </a:pPr>
            <a:r>
              <a:rPr lang="en-US" sz="2000" b="0" dirty="0" smtClean="0">
                <a:solidFill>
                  <a:srgbClr val="000000"/>
                </a:solidFill>
              </a:rPr>
              <a:t>Second Level</a:t>
            </a:r>
          </a:p>
          <a:p>
            <a:pPr marL="1149350" lvl="1" indent="-342900" algn="l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Third Level</a:t>
            </a:r>
          </a:p>
          <a:p>
            <a:pPr marL="1493838" lvl="2" indent="-344488">
              <a:buFont typeface="Lucida Grande"/>
              <a:buChar char="–"/>
            </a:pPr>
            <a:r>
              <a:rPr lang="en-US" sz="1600" b="0" dirty="0" smtClean="0">
                <a:solidFill>
                  <a:srgbClr val="000000"/>
                </a:solidFill>
              </a:rPr>
              <a:t>Fourth Level</a:t>
            </a:r>
          </a:p>
          <a:p>
            <a:pPr marL="1716088" lvl="2" indent="-34290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Fifth Level</a:t>
            </a:r>
            <a:endParaRPr lang="en-US" sz="1400" b="0" dirty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75186"/>
            <a:ext cx="9208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baseline="0">
                <a:solidFill>
                  <a:schemeClr val="tx1"/>
                </a:solidFill>
                <a:latin typeface="Arial"/>
              </a:defRPr>
            </a:lvl1pPr>
          </a:lstStyle>
          <a:p>
            <a:fld id="{30D3AE63-73E3-9349-A083-69103399F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086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tabLst/>
        <a:defRPr sz="2600" b="1" i="0" kern="1200" baseline="0">
          <a:solidFill>
            <a:srgbClr val="FFFFFF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1147763" indent="-341313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606550" indent="-4572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-3429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Lucida Grande"/>
        <a:buChar char="—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0" indent="-3429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Lucida Grande"/>
        <a:buChar char="—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npstc.org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eg"/><Relationship Id="rId12" Type="http://schemas.openxmlformats.org/officeDocument/2006/relationships/image" Target="../media/image15.gif"/><Relationship Id="rId13" Type="http://schemas.openxmlformats.org/officeDocument/2006/relationships/image" Target="../media/image16.jpeg"/><Relationship Id="rId14" Type="http://schemas.openxmlformats.org/officeDocument/2006/relationships/image" Target="../media/image17.jpeg"/><Relationship Id="rId15" Type="http://schemas.openxmlformats.org/officeDocument/2006/relationships/image" Target="../media/image18.jpeg"/><Relationship Id="rId16" Type="http://schemas.openxmlformats.org/officeDocument/2006/relationships/image" Target="../media/image19.jpeg"/><Relationship Id="rId17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gif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gif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9754" y="2317594"/>
            <a:ext cx="6851445" cy="1586291"/>
          </a:xfrm>
        </p:spPr>
        <p:txBody>
          <a:bodyPr/>
          <a:lstStyle/>
          <a:p>
            <a:r>
              <a:rPr lang="en-US" dirty="0" smtClean="0"/>
              <a:t>NPSTC </a:t>
            </a:r>
            <a:r>
              <a:rPr lang="en-US" dirty="0"/>
              <a:t>Discusses Public Safety Telecommunications Current Events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0" dirty="0" smtClean="0"/>
              <a:t>APCO, International Annual Conference</a:t>
            </a:r>
            <a:br>
              <a:rPr lang="en-US" sz="2400" b="0" dirty="0" smtClean="0"/>
            </a:br>
            <a:r>
              <a:rPr lang="en-US" sz="2400" b="0" dirty="0" smtClean="0"/>
              <a:t>Washington, DC</a:t>
            </a:r>
          </a:p>
          <a:p>
            <a:r>
              <a:rPr lang="en-US" sz="2400" b="0" dirty="0" smtClean="0"/>
              <a:t>August 17 and 18, 2015 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563762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Technology and Broadband Committee Update</a:t>
            </a:r>
            <a:br>
              <a:rPr lang="en-US" sz="2400" dirty="0" smtClean="0"/>
            </a:br>
            <a:r>
              <a:rPr lang="en-US" sz="2400" b="0" dirty="0">
                <a:latin typeface="Arial" charset="0"/>
                <a:ea typeface="MS PGothic" charset="0"/>
              </a:rPr>
              <a:t>Tom Sorley, Chair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EC7F-7671-1C4C-BD4C-5EC692AA33DB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1283" y="3244334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700 MHz</a:t>
            </a:r>
          </a:p>
        </p:txBody>
      </p:sp>
      <p:pic>
        <p:nvPicPr>
          <p:cNvPr id="6" name="Picture 3" descr="Sorl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7160" y="573389"/>
            <a:ext cx="1221638" cy="1527048"/>
          </a:xfrm>
          <a:prstGeom prst="rect">
            <a:avLst/>
          </a:prstGeom>
          <a:noFill/>
          <a:ln w="19050" cmpd="sng">
            <a:solidFill>
              <a:srgbClr val="870A21"/>
            </a:solidFill>
            <a:miter lim="800000"/>
            <a:headEnd/>
            <a:tailEnd/>
          </a:ln>
          <a:effectLst>
            <a:outerShdw blurRad="63500" dist="381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871024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Technology and Broadband Committee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1181100"/>
            <a:ext cx="8686800" cy="5368302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Arial"/>
              <a:buChar char="•"/>
            </a:pPr>
            <a:r>
              <a:rPr lang="en-US" altLang="en-US" b="0" dirty="0" smtClean="0"/>
              <a:t>Priority &amp; Quality of Service (</a:t>
            </a:r>
            <a:r>
              <a:rPr lang="en-US" altLang="en-US" b="0" dirty="0" err="1" smtClean="0"/>
              <a:t>PQoS</a:t>
            </a:r>
            <a:r>
              <a:rPr lang="en-US" altLang="en-US" b="0" dirty="0" smtClean="0"/>
              <a:t>) Report</a:t>
            </a:r>
            <a:endParaRPr lang="en-US" altLang="en-US" b="0" dirty="0"/>
          </a:p>
          <a:p>
            <a:pPr marL="914400" indent="-457200">
              <a:spcBef>
                <a:spcPts val="0"/>
              </a:spcBef>
              <a:buFont typeface="Lucida Grande"/>
              <a:buChar char="–"/>
            </a:pPr>
            <a:r>
              <a:rPr lang="en-US" altLang="en-US" sz="2400" b="0" dirty="0" smtClean="0"/>
              <a:t>Addresses </a:t>
            </a:r>
            <a:r>
              <a:rPr lang="en-US" altLang="en-US" b="0" dirty="0"/>
              <a:t>p</a:t>
            </a:r>
            <a:r>
              <a:rPr lang="en-US" altLang="en-US" sz="2400" b="0" dirty="0" smtClean="0"/>
              <a:t>ublic </a:t>
            </a:r>
            <a:r>
              <a:rPr lang="en-US" altLang="en-US" b="0" dirty="0"/>
              <a:t>s</a:t>
            </a:r>
            <a:r>
              <a:rPr lang="en-US" altLang="en-US" sz="2400" b="0" dirty="0" smtClean="0"/>
              <a:t>afety requirements </a:t>
            </a:r>
            <a:r>
              <a:rPr lang="en-US" altLang="en-US" b="0" dirty="0" smtClean="0"/>
              <a:t>and makes recommendations on implementation of a priority framework by </a:t>
            </a:r>
            <a:r>
              <a:rPr lang="en-US" altLang="en-US" b="0" dirty="0" err="1" smtClean="0"/>
              <a:t>FirstNet</a:t>
            </a:r>
            <a:r>
              <a:rPr lang="en-US" altLang="en-US" b="0" dirty="0" smtClean="0"/>
              <a:t>.</a:t>
            </a:r>
            <a:r>
              <a:rPr lang="en-US" altLang="en-US" sz="2400" b="0" dirty="0" smtClean="0"/>
              <a:t/>
            </a:r>
            <a:br>
              <a:rPr lang="en-US" altLang="en-US" sz="2400" b="0" dirty="0" smtClean="0"/>
            </a:br>
            <a:endParaRPr lang="en-US" altLang="en-US" sz="2400" b="0" dirty="0" smtClean="0"/>
          </a:p>
          <a:p>
            <a:pPr marL="914400" indent="-457200">
              <a:spcBef>
                <a:spcPts val="0"/>
              </a:spcBef>
              <a:buFont typeface="Lucida Grande"/>
              <a:buChar char="–"/>
            </a:pPr>
            <a:r>
              <a:rPr lang="en-US" altLang="en-US" b="0" dirty="0" smtClean="0"/>
              <a:t>Report approved</a:t>
            </a:r>
            <a:br>
              <a:rPr lang="en-US" altLang="en-US" b="0" dirty="0" smtClean="0"/>
            </a:br>
            <a:r>
              <a:rPr lang="en-US" altLang="en-US" b="0" dirty="0" smtClean="0"/>
              <a:t>August 15, 2015</a:t>
            </a:r>
            <a:r>
              <a:rPr lang="en-US" altLang="en-US" b="0" baseline="30000" dirty="0" smtClean="0"/>
              <a:t>  </a:t>
            </a:r>
            <a:endParaRPr lang="en-US" alt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400" dirty="0" smtClean="0"/>
          </a:p>
          <a:p>
            <a:endParaRPr lang="en-US" altLang="en-US" b="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2355-F3BB-024F-AD33-5777A50EBE71}" type="slidenum">
              <a:rPr lang="en-US" smtClean="0"/>
              <a:pPr/>
              <a:t>11</a:t>
            </a:fld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79181" y="2560353"/>
            <a:ext cx="3039320" cy="417995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6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631177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Technology and Broadband Committee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116782"/>
            <a:ext cx="8224843" cy="4525962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altLang="en-US" sz="2400" b="0" dirty="0" smtClean="0"/>
              <a:t>Local Control in the Nationwide Public Safety Broadband Network (NPSBN)</a:t>
            </a:r>
            <a:endParaRPr lang="en-US" altLang="en-US" b="0" dirty="0"/>
          </a:p>
          <a:p>
            <a:pPr marL="800100" indent="-342900">
              <a:buFont typeface="Lucida Grande"/>
              <a:buChar char="–"/>
            </a:pPr>
            <a:r>
              <a:rPr lang="en-US" altLang="en-US" sz="2000" b="0" dirty="0" smtClean="0"/>
              <a:t>Addresses public safety requirements for local control</a:t>
            </a:r>
          </a:p>
          <a:p>
            <a:pPr marL="800100" indent="-342900">
              <a:buFont typeface="Lucida Grande"/>
              <a:buChar char="–"/>
            </a:pPr>
            <a:r>
              <a:rPr lang="en-US" altLang="en-US" sz="2000" b="0" dirty="0" smtClean="0"/>
              <a:t>Expect to finalize report in September 2015</a:t>
            </a:r>
            <a:br>
              <a:rPr lang="en-US" altLang="en-US" sz="2000" b="0" dirty="0" smtClean="0"/>
            </a:br>
            <a:endParaRPr lang="en-US" altLang="en-US" sz="12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0" dirty="0" smtClean="0"/>
              <a:t>Report on NG911 and the NPSBN</a:t>
            </a:r>
            <a:endParaRPr lang="en-US" altLang="en-US" b="0" dirty="0" smtClean="0"/>
          </a:p>
          <a:p>
            <a:pPr marL="800100" indent="-342900">
              <a:buFont typeface="Lucida Grande"/>
              <a:buChar char="–"/>
            </a:pPr>
            <a:r>
              <a:rPr lang="en-US" altLang="en-US" sz="2000" b="0" dirty="0" smtClean="0"/>
              <a:t>Addresses high level functionality of both systems</a:t>
            </a:r>
            <a:endParaRPr lang="en-US" altLang="en-US" sz="2000" b="0" dirty="0"/>
          </a:p>
          <a:p>
            <a:pPr marL="800100" indent="-342900">
              <a:buFont typeface="Lucida Grande"/>
              <a:buChar char="–"/>
            </a:pPr>
            <a:r>
              <a:rPr lang="en-US" altLang="en-US" sz="2000" b="0" dirty="0" smtClean="0"/>
              <a:t>Published by NPSTC on June 23, 2015</a:t>
            </a:r>
            <a:br>
              <a:rPr lang="en-US" altLang="en-US" sz="2000" b="0" dirty="0" smtClean="0"/>
            </a:br>
            <a:r>
              <a:rPr lang="en-US" altLang="en-US" sz="2000" b="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b="0" dirty="0" smtClean="0"/>
              <a:t>Broadband Deployable Systems</a:t>
            </a:r>
            <a:endParaRPr lang="en-US" altLang="en-US" b="0" dirty="0"/>
          </a:p>
          <a:p>
            <a:pPr marL="800100" indent="-342900">
              <a:buFont typeface="Lucida Grande"/>
              <a:buChar char="–"/>
            </a:pPr>
            <a:r>
              <a:rPr lang="en-US" altLang="en-US" sz="2000" b="0" dirty="0" smtClean="0"/>
              <a:t>Bi-National Working Group with U.S. and Canada examining all deployable system types.</a:t>
            </a:r>
            <a:br>
              <a:rPr lang="en-US" altLang="en-US" sz="2000" b="0" dirty="0" smtClean="0"/>
            </a:br>
            <a:endParaRPr lang="en-US" altLang="en-US" sz="2000" b="0" dirty="0"/>
          </a:p>
          <a:p>
            <a:pPr marL="806450" lvl="1" indent="0">
              <a:buNone/>
            </a:pPr>
            <a:endParaRPr lang="en-US" altLang="en-US" sz="2400" dirty="0" smtClean="0"/>
          </a:p>
          <a:p>
            <a:endParaRPr lang="en-US" altLang="en-US" b="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2355-F3BB-024F-AD33-5777A50EBE71}" type="slidenum">
              <a:rPr lang="en-US" smtClean="0"/>
              <a:pPr/>
              <a:t>12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365592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Current Spectrum Issues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</a:br>
            <a:r>
              <a:rPr lang="en-US" sz="2000" b="0" dirty="0" smtClean="0">
                <a:ea typeface="ＭＳ Ｐゴシック" charset="0"/>
                <a:cs typeface="ＭＳ Ｐゴシック" charset="0"/>
              </a:rPr>
              <a:t>Stu Overby, </a:t>
            </a:r>
            <a:r>
              <a:rPr lang="en-US" sz="2000" b="0" dirty="0">
                <a:ea typeface="ＭＳ Ｐゴシック" charset="0"/>
                <a:cs typeface="ＭＳ Ｐゴシック" charset="0"/>
              </a:rPr>
              <a:t>Spectrum Management Committee </a:t>
            </a:r>
            <a:r>
              <a:rPr lang="en-US" sz="2000" b="0" dirty="0" smtClean="0">
                <a:ea typeface="ＭＳ Ｐゴシック" charset="0"/>
                <a:cs typeface="ＭＳ Ｐゴシック" charset="0"/>
              </a:rPr>
              <a:t>Vice-Chair</a:t>
            </a:r>
            <a:endParaRPr lang="en-US" sz="2000" b="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8D19-2F09-C84D-AEEF-48F6C43FB5D1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27160" y="598609"/>
            <a:ext cx="1273228" cy="1545143"/>
          </a:xfrm>
          <a:prstGeom prst="rect">
            <a:avLst/>
          </a:prstGeom>
          <a:ln w="12700">
            <a:solidFill>
              <a:srgbClr val="870A21"/>
            </a:solidFill>
          </a:ln>
          <a:effectLst>
            <a:outerShdw blurRad="8255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100418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Current Spectrum 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1" y="1168181"/>
            <a:ext cx="3962400" cy="5111062"/>
          </a:xfrm>
        </p:spPr>
        <p:txBody>
          <a:bodyPr/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0" dirty="0" smtClean="0"/>
              <a:t>NPSTC Report finalized June 30, 2015</a:t>
            </a:r>
            <a:endParaRPr lang="en-US" b="0" dirty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0" dirty="0" smtClean="0"/>
              <a:t>NPSTC recommends FCC pay additional attention to this issue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The goal should be to prevent interference rather than having to resolve it after the fact.  </a:t>
            </a:r>
            <a:endParaRPr lang="en-US" b="0" dirty="0"/>
          </a:p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AE77-BD58-924B-B88A-864CECC0E5BB}" type="slidenum">
              <a:rPr lang="en-US" smtClean="0"/>
              <a:pPr/>
              <a:t>14</a:t>
            </a:fld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64777" y="1168181"/>
            <a:ext cx="4051592" cy="557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515001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Current Spectrum Issues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85793" y="1282290"/>
            <a:ext cx="8086720" cy="509289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700 </a:t>
            </a:r>
            <a:r>
              <a:rPr lang="en-US" b="0" dirty="0"/>
              <a:t>MHz Band Deployable Trunked </a:t>
            </a:r>
            <a:r>
              <a:rPr lang="en-US" b="0" dirty="0" smtClean="0"/>
              <a:t>Systems</a:t>
            </a:r>
          </a:p>
          <a:p>
            <a:pPr marL="800100" indent="-342900">
              <a:buFont typeface="Lucida Grande"/>
              <a:buChar char="–"/>
            </a:pPr>
            <a:r>
              <a:rPr lang="en-US" altLang="en-US" sz="2000" b="0" dirty="0" smtClean="0"/>
              <a:t>FCC approved six 12.5 kHz channels from reserve spectrum</a:t>
            </a:r>
            <a:endParaRPr lang="en-US" altLang="en-US" sz="2000" b="0" dirty="0"/>
          </a:p>
          <a:p>
            <a:pPr marL="800100" indent="-342900">
              <a:buFont typeface="Lucida Grande"/>
              <a:buChar char="–"/>
            </a:pPr>
            <a:r>
              <a:rPr lang="en-US" altLang="en-US" sz="2000" b="0" dirty="0" smtClean="0"/>
              <a:t>NPSTC </a:t>
            </a:r>
            <a:r>
              <a:rPr lang="en-US" altLang="en-US" sz="2000" b="0" dirty="0"/>
              <a:t>r</a:t>
            </a:r>
            <a:r>
              <a:rPr lang="en-US" altLang="en-US" sz="2000" b="0" dirty="0" smtClean="0"/>
              <a:t>eport out soon regarding spectrum and radio ID logistics</a:t>
            </a:r>
            <a:endParaRPr lang="en-US" altLang="en-US" sz="2000" b="0" dirty="0"/>
          </a:p>
          <a:p>
            <a:pPr marL="800100" indent="-342900">
              <a:buFont typeface="Lucida Grande"/>
              <a:buChar char="–"/>
            </a:pPr>
            <a:r>
              <a:rPr lang="en-US" altLang="en-US" sz="2000" b="0" dirty="0" smtClean="0"/>
              <a:t>FCC Oct. 31, 2015 deadline for RPCs to add channels to plans </a:t>
            </a:r>
            <a:endParaRPr lang="en-US" altLang="en-US" sz="12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b="0" dirty="0" smtClean="0"/>
              <a:t>4.9 GHz</a:t>
            </a:r>
            <a:endParaRPr lang="en-US" altLang="en-US" b="0" dirty="0"/>
          </a:p>
          <a:p>
            <a:pPr marL="800100" indent="-342900">
              <a:buFont typeface="Lucida Grande"/>
              <a:buChar char="–"/>
            </a:pPr>
            <a:r>
              <a:rPr lang="en-US" altLang="en-US" sz="2000" b="0" dirty="0" smtClean="0"/>
              <a:t>NPSTC National Plan Recommendation Oct. 2013</a:t>
            </a:r>
            <a:endParaRPr lang="en-US" altLang="en-US" sz="2000" b="0" dirty="0"/>
          </a:p>
          <a:p>
            <a:pPr marL="800100" indent="-342900">
              <a:buFont typeface="Lucida Grande"/>
              <a:buChar char="–"/>
            </a:pPr>
            <a:r>
              <a:rPr lang="en-US" altLang="en-US" sz="2000" b="0" dirty="0" smtClean="0"/>
              <a:t>NPSTC participating in APCO study initiative</a:t>
            </a:r>
          </a:p>
          <a:p>
            <a:pPr marL="342900" indent="-342900">
              <a:buFont typeface="Arial"/>
              <a:buChar char="•"/>
            </a:pPr>
            <a:r>
              <a:rPr lang="en-US" altLang="en-US" b="0" dirty="0" smtClean="0"/>
              <a:t>800 MHz Interstitials</a:t>
            </a:r>
            <a:endParaRPr lang="en-US" altLang="en-US" b="0" dirty="0"/>
          </a:p>
          <a:p>
            <a:pPr marL="800100" indent="-342900">
              <a:buFont typeface="Lucida Grande"/>
              <a:buChar char="–"/>
            </a:pPr>
            <a:r>
              <a:rPr lang="en-US" altLang="en-US" sz="2000" b="0" dirty="0" smtClean="0"/>
              <a:t>NPSTC supports LMCC recommended plan</a:t>
            </a:r>
            <a:br>
              <a:rPr lang="en-US" altLang="en-US" sz="2000" b="0" dirty="0" smtClean="0"/>
            </a:br>
            <a:endParaRPr lang="en-US" altLang="en-US" sz="2000" b="0" dirty="0"/>
          </a:p>
          <a:p>
            <a:pPr marL="806450" lvl="1" indent="0">
              <a:buNone/>
            </a:pPr>
            <a:endParaRPr lang="en-US" altLang="en-US" sz="2400" dirty="0" smtClean="0"/>
          </a:p>
          <a:p>
            <a:endParaRPr lang="en-US" altLang="en-US" b="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2355-F3BB-024F-AD33-5777A50EBE71}" type="slidenum">
              <a:rPr lang="en-US" smtClean="0"/>
              <a:pPr/>
              <a:t>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184662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Current Spectrum 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2833" y="1244147"/>
            <a:ext cx="6964516" cy="427486"/>
          </a:xfrm>
        </p:spPr>
        <p:txBody>
          <a:bodyPr/>
          <a:lstStyle/>
          <a:p>
            <a:pPr algn="ctr"/>
            <a:r>
              <a:rPr lang="en-US" b="0" dirty="0" smtClean="0"/>
              <a:t>Filings Completed YTD in 2015 (page 1 of 2):</a:t>
            </a:r>
            <a:endParaRPr lang="en-US" b="0" dirty="0"/>
          </a:p>
          <a:p>
            <a:pPr algn="ctr"/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AE77-BD58-924B-B88A-864CECC0E5BB}" type="slidenum">
              <a:rPr lang="en-US" smtClean="0"/>
              <a:pPr/>
              <a:t>16</a:t>
            </a:fld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9873112"/>
              </p:ext>
            </p:extLst>
          </p:nvPr>
        </p:nvGraphicFramePr>
        <p:xfrm>
          <a:off x="738184" y="1743073"/>
          <a:ext cx="767714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787"/>
                <a:gridCol w="3700463"/>
                <a:gridCol w="26288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r>
                        <a:rPr lang="en-US" baseline="0" dirty="0" smtClean="0"/>
                        <a:t> Filed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Filing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July 29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LightSquared</a:t>
                      </a:r>
                      <a:r>
                        <a:rPr lang="en-US" dirty="0" smtClean="0"/>
                        <a:t>/GPS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Letter to FCC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July</a:t>
                      </a:r>
                      <a:r>
                        <a:rPr lang="en-US" baseline="0" dirty="0" smtClean="0"/>
                        <a:t> 27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FirstNet</a:t>
                      </a:r>
                      <a:r>
                        <a:rPr lang="en-US" baseline="0" dirty="0" smtClean="0"/>
                        <a:t> Draft RFP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 to </a:t>
                      </a:r>
                      <a:r>
                        <a:rPr lang="en-US" dirty="0" err="1" smtClean="0"/>
                        <a:t>FirstNet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July 13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Interference Dispute</a:t>
                      </a:r>
                      <a:r>
                        <a:rPr lang="en-US" baseline="0" dirty="0" smtClean="0"/>
                        <a:t> Resolution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 to FCC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July 6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Rules on Public Safety Airborne Use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 Parte to FCC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July 1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AT&amp;T</a:t>
                      </a:r>
                      <a:r>
                        <a:rPr lang="en-US" baseline="0" dirty="0" smtClean="0"/>
                        <a:t> Waiver Request - Kansas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 to FCC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July 1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RF Interference from Lighting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Letter/Report to FCC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June 19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Waiver Request-Ultra</a:t>
                      </a:r>
                      <a:r>
                        <a:rPr lang="en-US" baseline="0" dirty="0" smtClean="0"/>
                        <a:t> Wideband 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 to FCC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June 4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FirstNet</a:t>
                      </a:r>
                      <a:r>
                        <a:rPr lang="en-US" dirty="0" smtClean="0"/>
                        <a:t> Third Notice re PS</a:t>
                      </a:r>
                      <a:r>
                        <a:rPr lang="en-US" baseline="0" dirty="0" smtClean="0"/>
                        <a:t> Definition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 to </a:t>
                      </a:r>
                      <a:r>
                        <a:rPr lang="en-US" dirty="0" err="1" smtClean="0"/>
                        <a:t>FirstNet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June 8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 MHz band Interstitials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 Parte</a:t>
                      </a:r>
                      <a:r>
                        <a:rPr lang="en-US" baseline="0" dirty="0" smtClean="0"/>
                        <a:t> to FCC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709900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2833" y="1244147"/>
            <a:ext cx="6964516" cy="427486"/>
          </a:xfrm>
        </p:spPr>
        <p:txBody>
          <a:bodyPr/>
          <a:lstStyle/>
          <a:p>
            <a:pPr algn="ctr"/>
            <a:r>
              <a:rPr lang="en-US" b="0" dirty="0" smtClean="0"/>
              <a:t>Filings Completed YTD in 2015 (page 2 of 2):</a:t>
            </a:r>
            <a:endParaRPr lang="en-US" b="0" dirty="0"/>
          </a:p>
          <a:p>
            <a:pPr algn="ctr"/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AE77-BD58-924B-B88A-864CECC0E5BB}" type="slidenum">
              <a:rPr lang="en-US" smtClean="0"/>
              <a:pPr/>
              <a:t>17</a:t>
            </a:fld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1015342"/>
              </p:ext>
            </p:extLst>
          </p:nvPr>
        </p:nvGraphicFramePr>
        <p:xfrm>
          <a:off x="723896" y="1743073"/>
          <a:ext cx="7705724" cy="444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886"/>
                <a:gridCol w="3862724"/>
                <a:gridCol w="24361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r>
                        <a:rPr lang="en-US" baseline="0" dirty="0" smtClean="0"/>
                        <a:t> Filed</a:t>
                      </a:r>
                      <a:endParaRPr lang="en-US" dirty="0"/>
                    </a:p>
                  </a:txBody>
                  <a:tcPr>
                    <a:solidFill>
                      <a:srgbClr val="870A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>
                    <a:solidFill>
                      <a:srgbClr val="870A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Filing</a:t>
                      </a:r>
                      <a:endParaRPr lang="en-US" dirty="0"/>
                    </a:p>
                  </a:txBody>
                  <a:tcPr>
                    <a:solidFill>
                      <a:srgbClr val="870A21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 28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TIA Recon re P25 CAP at 700 MHz</a:t>
                      </a:r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 Parte to FCC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 11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 MHz Interstitials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 to FCC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April 30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AT&amp;T</a:t>
                      </a:r>
                      <a:r>
                        <a:rPr lang="en-US" baseline="0" dirty="0" smtClean="0"/>
                        <a:t> Waiver Request - Missouri</a:t>
                      </a:r>
                      <a:endParaRPr lang="en-US" dirty="0" smtClean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 to FCC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April 28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FirstNet</a:t>
                      </a:r>
                      <a:r>
                        <a:rPr lang="en-US" dirty="0" smtClean="0"/>
                        <a:t> Second Notice re Opt-Out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 to </a:t>
                      </a:r>
                      <a:r>
                        <a:rPr lang="en-US" dirty="0" err="1" smtClean="0"/>
                        <a:t>FirstNet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 17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Public Safety Interoperability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Letter</a:t>
                      </a:r>
                      <a:r>
                        <a:rPr lang="en-US" baseline="0" dirty="0" smtClean="0"/>
                        <a:t> to GAO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 23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TIA Recon re P25 CAP at 700 MHz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Reply Comments to FCC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 20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Cellular Service Rules on Power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Reply Comments to FCC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 13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700 MHz Deployable Channels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Letter w/NRPC to FCC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January 5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 Coordinator Certification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 to FCC</a:t>
                      </a:r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</a:tr>
              <a:tr h="3206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800000">
                        <a:alpha val="1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Current Spectrum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695796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Interoperability Committee Update</a:t>
            </a:r>
            <a:br>
              <a:rPr lang="en-US" dirty="0" smtClean="0"/>
            </a:br>
            <a:r>
              <a:rPr lang="en-US" sz="2600" b="0" dirty="0"/>
              <a:t>Battalion Chief John </a:t>
            </a:r>
            <a:r>
              <a:rPr lang="en-US" sz="2600" b="0" dirty="0" err="1" smtClean="0"/>
              <a:t>Lenihan</a:t>
            </a:r>
            <a:r>
              <a:rPr lang="en-US" sz="2600" b="0" dirty="0" smtClean="0"/>
              <a:t>, Chair</a:t>
            </a:r>
            <a:endParaRPr lang="en-US" sz="2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EC7F-7671-1C4C-BD4C-5EC692AA33DB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 descr="http://www.npstc.org/download.jsp?tableId=9&amp;column=57&amp;id=3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8986" y="368300"/>
            <a:ext cx="1374140" cy="1717675"/>
          </a:xfrm>
          <a:prstGeom prst="rect">
            <a:avLst/>
          </a:prstGeom>
          <a:noFill/>
          <a:ln w="12700">
            <a:solidFill>
              <a:srgbClr val="800000">
                <a:alpha val="60000"/>
              </a:srgb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552392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Interoperability Committee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sz="3200" b="0" dirty="0" smtClean="0"/>
          </a:p>
          <a:p>
            <a:pPr algn="ctr"/>
            <a:r>
              <a:rPr lang="en-US" sz="3200" b="0" dirty="0" smtClean="0"/>
              <a:t>Interoperability depends on human interaction and proper operational procedures, in addition to technology and spectrum.  </a:t>
            </a:r>
          </a:p>
          <a:p>
            <a:pPr algn="ctr"/>
            <a:endParaRPr lang="en-US" sz="3200" b="0" dirty="0" smtClean="0"/>
          </a:p>
          <a:p>
            <a:pPr algn="ctr"/>
            <a:endParaRPr lang="en-US" sz="3200" b="0" dirty="0"/>
          </a:p>
          <a:p>
            <a:pPr algn="ctr"/>
            <a:endParaRPr lang="en-US" sz="3200" b="0" dirty="0"/>
          </a:p>
          <a:p>
            <a:pPr algn="ctr"/>
            <a:endParaRPr lang="en-US" sz="32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AE77-BD58-924B-B88A-864CECC0E5BB}" type="slidenum">
              <a:rPr lang="en-US" smtClean="0"/>
              <a:pPr/>
              <a:t>19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098851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ctrTitle"/>
          </p:nvPr>
        </p:nvSpPr>
        <p:spPr>
          <a:xfrm>
            <a:off x="1827160" y="2293791"/>
            <a:ext cx="6859639" cy="1581252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MS PGothic" charset="0"/>
              </a:rPr>
              <a:t>Welcome</a:t>
            </a: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r>
              <a:rPr lang="en-US" sz="2000" b="0" dirty="0">
                <a:latin typeface="Arial" charset="0"/>
                <a:ea typeface="MS PGothic" charset="0"/>
              </a:rPr>
              <a:t>Ralph Haller, NPSTC Chairman</a:t>
            </a:r>
            <a:br>
              <a:rPr lang="en-US" sz="2000" b="0" dirty="0">
                <a:latin typeface="Arial" charset="0"/>
                <a:ea typeface="MS PGothic" charset="0"/>
              </a:rPr>
            </a:br>
            <a:endParaRPr lang="en-US" sz="2000" dirty="0">
              <a:latin typeface="Arial" charset="0"/>
              <a:ea typeface="MS PGothic" charset="0"/>
            </a:endParaRPr>
          </a:p>
        </p:txBody>
      </p:sp>
      <p:pic>
        <p:nvPicPr>
          <p:cNvPr id="4" name="Picture 2" descr="Ralph Ha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7160" y="598036"/>
            <a:ext cx="1221637" cy="1527048"/>
          </a:xfrm>
          <a:prstGeom prst="rect">
            <a:avLst/>
          </a:prstGeom>
          <a:noFill/>
          <a:ln w="19050" cmpd="sng">
            <a:solidFill>
              <a:srgbClr val="870A2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8D19-2F09-C84D-AEEF-48F6C43FB5D1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86707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Interoperability Committee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9300" y="1028700"/>
            <a:ext cx="7658100" cy="51219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Channel Naming</a:t>
            </a:r>
            <a:endParaRPr lang="en-US" b="0" dirty="0"/>
          </a:p>
          <a:p>
            <a:pPr marL="800100" indent="-342900">
              <a:buFont typeface="Lucida Grande"/>
              <a:buChar char="–"/>
            </a:pPr>
            <a:r>
              <a:rPr lang="en-US" sz="2000" b="0" dirty="0" smtClean="0"/>
              <a:t>Revised ANSI standard recommendations sent to APCO, including 700 </a:t>
            </a:r>
            <a:r>
              <a:rPr lang="en-US" sz="2000" b="0" dirty="0"/>
              <a:t>MHz </a:t>
            </a:r>
            <a:r>
              <a:rPr lang="en-US" sz="2000" b="0" dirty="0" smtClean="0"/>
              <a:t>air-to-ground channels.</a:t>
            </a:r>
            <a:endParaRPr lang="en-US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EMS Report</a:t>
            </a:r>
          </a:p>
          <a:p>
            <a:pPr marL="800100" indent="-342900">
              <a:buFont typeface="Lucida Grande"/>
              <a:buChar char="–"/>
            </a:pPr>
            <a:r>
              <a:rPr lang="en-US" sz="2000" b="0" dirty="0" smtClean="0"/>
              <a:t>Completing Telemedicine </a:t>
            </a:r>
            <a:r>
              <a:rPr lang="en-US" sz="2000" b="0" dirty="0"/>
              <a:t>video </a:t>
            </a:r>
            <a:r>
              <a:rPr lang="en-US" sz="2000" b="0" dirty="0" smtClean="0"/>
              <a:t>report based on nationwide questionnaire. </a:t>
            </a:r>
            <a:endParaRPr lang="en-US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Cross Border</a:t>
            </a:r>
            <a:endParaRPr lang="en-US" b="0" dirty="0"/>
          </a:p>
          <a:p>
            <a:pPr marL="800100" indent="-342900">
              <a:buFont typeface="Lucida Grande"/>
              <a:buChar char="–"/>
            </a:pPr>
            <a:r>
              <a:rPr lang="en-US" sz="2000" b="0" dirty="0" smtClean="0"/>
              <a:t>Outreach recommendations on portable use at the border being finalized.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Radio Interoperability Best Practices</a:t>
            </a:r>
            <a:endParaRPr lang="en-US" b="0" dirty="0"/>
          </a:p>
          <a:p>
            <a:pPr marL="800100" indent="-342900">
              <a:buFont typeface="Lucida Grande"/>
              <a:buChar char="–"/>
            </a:pPr>
            <a:r>
              <a:rPr lang="en-US" sz="2000" b="0" dirty="0" smtClean="0"/>
              <a:t>Added a new Best Practice on encryption.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700 MHz Deployable Operations</a:t>
            </a:r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AE77-BD58-924B-B88A-864CECC0E5BB}" type="slidenum">
              <a:rPr lang="en-US" smtClean="0"/>
              <a:pPr/>
              <a:t>20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941839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0900" y="1206500"/>
            <a:ext cx="7750175" cy="507274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0" dirty="0"/>
              <a:t>How Can You Become Involved</a:t>
            </a:r>
            <a:r>
              <a:rPr lang="en-US" b="0" dirty="0" smtClean="0"/>
              <a:t>?</a:t>
            </a:r>
            <a:endParaRPr lang="en-US" dirty="0"/>
          </a:p>
          <a:p>
            <a:pPr marL="800100" indent="-342900">
              <a:buFont typeface="Lucida Grande"/>
              <a:buChar char="–"/>
            </a:pPr>
            <a:r>
              <a:rPr lang="en-US" sz="2000" b="0" dirty="0" smtClean="0"/>
              <a:t>Visit the NPSTC Booth: #509</a:t>
            </a:r>
          </a:p>
          <a:p>
            <a:pPr marL="800100" indent="-342900">
              <a:buFont typeface="Lucida Grande"/>
              <a:buChar char="–"/>
            </a:pPr>
            <a:r>
              <a:rPr lang="en-US" sz="2000" b="0" dirty="0" smtClean="0"/>
              <a:t>Check out the NPSTC website: </a:t>
            </a:r>
            <a:r>
              <a:rPr lang="en-US" sz="2000" b="0" dirty="0" smtClean="0">
                <a:hlinkClick r:id="rId2"/>
              </a:rPr>
              <a:t>www.NPSTC.org</a:t>
            </a:r>
            <a:endParaRPr lang="en-US" sz="2000" b="0" dirty="0" smtClean="0"/>
          </a:p>
          <a:p>
            <a:pPr marL="800100" indent="-342900">
              <a:buFont typeface="Lucida Grande"/>
              <a:buChar char="–"/>
            </a:pPr>
            <a:r>
              <a:rPr lang="en-US" sz="2000" b="0" dirty="0"/>
              <a:t>Sign up to </a:t>
            </a:r>
            <a:r>
              <a:rPr lang="en-US" sz="2000" b="0" dirty="0" smtClean="0"/>
              <a:t>participate in NPSTC </a:t>
            </a:r>
            <a:r>
              <a:rPr lang="en-US" sz="2000" b="0" dirty="0"/>
              <a:t>committees/working groups/task </a:t>
            </a:r>
            <a:r>
              <a:rPr lang="en-US" sz="2000" b="0" dirty="0" smtClean="0"/>
              <a:t>groups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Questions??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Presentation of the DJ Atkinson Technical Award</a:t>
            </a:r>
          </a:p>
          <a:p>
            <a:endParaRPr lang="en-US" b="0" dirty="0"/>
          </a:p>
          <a:p>
            <a:endParaRPr lang="en-US" b="0" dirty="0" smtClean="0"/>
          </a:p>
          <a:p>
            <a:r>
              <a:rPr lang="en-US" b="0" i="1" dirty="0" smtClean="0"/>
              <a:t/>
            </a:r>
            <a:br>
              <a:rPr lang="en-US" b="0" i="1" dirty="0" smtClean="0"/>
            </a:br>
            <a:endParaRPr lang="en-US" b="0" i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EC7F-7671-1C4C-BD4C-5EC692AA33D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276094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www.npstc.org</a:t>
            </a:r>
          </a:p>
          <a:p>
            <a:r>
              <a:rPr lang="en-US" dirty="0" smtClean="0"/>
              <a:t>1- 866 - 807- 4755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47400" y="3835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671526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NPSTC Mission Statement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  <a:defRPr/>
            </a:pPr>
            <a:endParaRPr lang="en-US" sz="2000" dirty="0" smtClean="0">
              <a:ea typeface="MS PGothic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en-US" sz="2000" dirty="0">
              <a:ea typeface="MS PGothic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en-US" sz="2000" dirty="0">
              <a:ea typeface="MS PGothic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US" sz="2800" b="0" dirty="0" smtClean="0">
                <a:ea typeface="MS PGothic" charset="0"/>
              </a:rPr>
              <a:t>NPSTC is a federation of organizations whose mission is to improve </a:t>
            </a:r>
            <a:br>
              <a:rPr lang="en-US" sz="2800" b="0" dirty="0" smtClean="0">
                <a:ea typeface="MS PGothic" charset="0"/>
              </a:rPr>
            </a:br>
            <a:r>
              <a:rPr lang="en-US" sz="2800" b="0" dirty="0" smtClean="0">
                <a:ea typeface="MS PGothic" charset="0"/>
              </a:rPr>
              <a:t>public safety communications </a:t>
            </a:r>
            <a:br>
              <a:rPr lang="en-US" sz="2800" b="0" dirty="0" smtClean="0">
                <a:ea typeface="MS PGothic" charset="0"/>
              </a:rPr>
            </a:br>
            <a:r>
              <a:rPr lang="en-US" sz="2800" b="0" dirty="0" smtClean="0">
                <a:ea typeface="MS PGothic" charset="0"/>
              </a:rPr>
              <a:t>and interoperability through collaborative leadership.</a:t>
            </a:r>
          </a:p>
          <a:p>
            <a:pPr>
              <a:buFontTx/>
              <a:buNone/>
              <a:defRPr/>
            </a:pPr>
            <a:endParaRPr lang="en-US" sz="1600" b="1" dirty="0">
              <a:ea typeface="MS PGothic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AE77-BD58-924B-B88A-864CECC0E5BB}" type="slidenum">
              <a:rPr lang="en-US" smtClean="0"/>
              <a:pPr/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839767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30" y="15658"/>
            <a:ext cx="6781800" cy="8683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NPSTC Governing Board</a:t>
            </a:r>
            <a:br>
              <a:rPr lang="en-US" sz="3200" dirty="0" smtClean="0"/>
            </a:br>
            <a:r>
              <a:rPr lang="en-US" sz="3200" dirty="0" smtClean="0"/>
              <a:t>(Voting Member Organizations)</a:t>
            </a:r>
            <a:endParaRPr lang="en-US" sz="3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14822" y="1259515"/>
            <a:ext cx="8991600" cy="4872575"/>
            <a:chOff x="152400" y="1096677"/>
            <a:chExt cx="8991600" cy="4872575"/>
          </a:xfrm>
        </p:grpSpPr>
        <p:pic>
          <p:nvPicPr>
            <p:cNvPr id="4" name="Picture 4" descr="http://www.fishwildlife.org/images/logo2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304" y="3666937"/>
              <a:ext cx="1133212" cy="1049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http://www.fcca-usa.org/images/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4466" y="3778055"/>
              <a:ext cx="781134" cy="1021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0" descr="IAFC - International Association of Fire Chief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4652" y="1165452"/>
              <a:ext cx="1078748" cy="1047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4" descr="National Association of State Technology Director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5260932"/>
              <a:ext cx="4472535" cy="708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6" descr="http://www.nena.org/resource/resmgr/mainpages/NENA_Header_Graphi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0340" y="2644537"/>
              <a:ext cx="3079860" cy="635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8" descr="National Sheriff's Associati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386" y="1096677"/>
              <a:ext cx="5562600" cy="1090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833755" y="2521798"/>
              <a:ext cx="1329045" cy="834134"/>
            </a:xfrm>
            <a:prstGeom prst="rect">
              <a:avLst/>
            </a:prstGeom>
            <a:noFill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934200" y="5260932"/>
              <a:ext cx="1850261" cy="651954"/>
            </a:xfrm>
            <a:prstGeom prst="rect">
              <a:avLst/>
            </a:prstGeom>
            <a:noFill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8229600" y="1200617"/>
              <a:ext cx="800294" cy="944348"/>
            </a:xfrm>
            <a:prstGeom prst="rect">
              <a:avLst/>
            </a:prstGeom>
            <a:noFill/>
          </p:spPr>
        </p:pic>
        <p:pic>
          <p:nvPicPr>
            <p:cNvPr id="13" name="Picture 24" descr="http://www.florida.imsasafety.org/index_htm_files/29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145" y="2490888"/>
              <a:ext cx="1752855" cy="941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transportation.org/_layouts/15/images/AASHTOPublicFacing/aashto_footer_logo.gif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807" y="4078925"/>
              <a:ext cx="2164593" cy="399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581400" y="3677354"/>
              <a:ext cx="1035042" cy="1039199"/>
            </a:xfrm>
            <a:prstGeom prst="rect">
              <a:avLst/>
            </a:prstGeom>
            <a:noFill/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56304" y="4949464"/>
              <a:ext cx="1648696" cy="989218"/>
            </a:xfrm>
            <a:prstGeom prst="rect">
              <a:avLst/>
            </a:prstGeom>
            <a:noFill/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89978" y="1108574"/>
              <a:ext cx="1068084" cy="1104358"/>
            </a:xfrm>
            <a:prstGeom prst="rect">
              <a:avLst/>
            </a:prstGeom>
            <a:noFill/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52400" y="2683592"/>
              <a:ext cx="1625620" cy="650944"/>
            </a:xfrm>
            <a:prstGeom prst="rect">
              <a:avLst/>
            </a:prstGeom>
            <a:noFill/>
          </p:spPr>
        </p:pic>
        <p:pic>
          <p:nvPicPr>
            <p:cNvPr id="19" name="Picture 6" descr="http://www.qsl.net/aa9ro/arrl_logo.bmp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3523572"/>
              <a:ext cx="613161" cy="1369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2355-F3BB-024F-AD33-5777A50EBE71}" type="slidenum">
              <a:rPr lang="en-US" smtClean="0"/>
              <a:pPr/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800930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NPSTC Structure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417576" y="1752602"/>
            <a:ext cx="8330184" cy="2895600"/>
            <a:chOff x="432816" y="1752600"/>
            <a:chExt cx="8330184" cy="2895600"/>
          </a:xfrm>
        </p:grpSpPr>
        <p:sp>
          <p:nvSpPr>
            <p:cNvPr id="4" name="Rectangle 3"/>
            <p:cNvSpPr/>
            <p:nvPr/>
          </p:nvSpPr>
          <p:spPr bwMode="auto">
            <a:xfrm>
              <a:off x="723900" y="1752600"/>
              <a:ext cx="7696200" cy="914400"/>
            </a:xfrm>
            <a:prstGeom prst="rect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/>
                  <a:cs typeface="Arial"/>
                </a:rPr>
                <a:t>Governing Board</a:t>
              </a: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32816" y="3505200"/>
              <a:ext cx="2209800" cy="1143000"/>
            </a:xfrm>
            <a:prstGeom prst="rect">
              <a:avLst/>
            </a:prstGeom>
            <a:solidFill>
              <a:srgbClr val="EB9930">
                <a:alpha val="74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latin typeface="Arial"/>
                  <a:cs typeface="Arial"/>
                </a:rPr>
                <a:t>Spectrum Management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Arial"/>
                  <a:cs typeface="Arial"/>
                </a:rPr>
                <a:t> Committee</a:t>
              </a:r>
              <a:endParaRPr kumimoji="0" lang="en-US" sz="2000" b="1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80816" y="3505200"/>
              <a:ext cx="2209800" cy="1143000"/>
            </a:xfrm>
            <a:prstGeom prst="rect">
              <a:avLst/>
            </a:prstGeom>
            <a:solidFill>
              <a:srgbClr val="EB9930">
                <a:alpha val="74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latin typeface="Arial"/>
                  <a:cs typeface="Arial"/>
                </a:rPr>
                <a:t>Interoperability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Arial"/>
                  <a:cs typeface="Arial"/>
                </a:rPr>
                <a:t>Committee</a:t>
              </a:r>
              <a:endParaRPr kumimoji="0" lang="en-US" sz="2000" b="1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553200" y="3505200"/>
              <a:ext cx="2209800" cy="1143000"/>
            </a:xfrm>
            <a:prstGeom prst="rect">
              <a:avLst/>
            </a:prstGeom>
            <a:solidFill>
              <a:srgbClr val="EB9930">
                <a:alpha val="74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latin typeface="Arial"/>
                  <a:cs typeface="Arial"/>
                </a:rPr>
                <a:t>Technology and Broadband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Arial"/>
                  <a:cs typeface="Arial"/>
                </a:rPr>
                <a:t>Committee</a:t>
              </a:r>
              <a:endParaRPr kumimoji="0" lang="en-US" sz="2000" b="1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>
              <a:off x="1524000" y="2667000"/>
              <a:ext cx="0" cy="838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4572000" y="2667000"/>
              <a:ext cx="0" cy="838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7620000" y="2667000"/>
              <a:ext cx="0" cy="838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" name="TextBox 4"/>
          <p:cNvSpPr txBox="1"/>
          <p:nvPr/>
        </p:nvSpPr>
        <p:spPr>
          <a:xfrm>
            <a:off x="2470489" y="5743073"/>
            <a:ext cx="4341090" cy="523220"/>
          </a:xfrm>
          <a:prstGeom prst="rect">
            <a:avLst/>
          </a:prstGeom>
          <a:noFill/>
          <a:ln w="28575" cmpd="dbl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800000"/>
                </a:solidFill>
              </a:rPr>
              <a:t>NPSTC Relies on Volunteers</a:t>
            </a:r>
            <a:endParaRPr lang="en-US" sz="2800" b="1" i="1" dirty="0">
              <a:solidFill>
                <a:srgbClr val="8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2355-F3BB-024F-AD33-5777A50EBE71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11983" y="4909536"/>
            <a:ext cx="8806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Each Committee hosts various working groups and task groups 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514660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latin typeface="Arial" charset="0"/>
                <a:ea typeface="MS PGothic" charset="0"/>
              </a:rPr>
              <a:t>NPSTC Reviews Current Activities</a:t>
            </a:r>
            <a:br>
              <a:rPr lang="en-US" sz="2400" dirty="0">
                <a:latin typeface="Arial" charset="0"/>
                <a:ea typeface="MS PGothic" charset="0"/>
              </a:rPr>
            </a:br>
            <a:r>
              <a:rPr lang="en-US" sz="2400" dirty="0">
                <a:latin typeface="Arial" charset="0"/>
                <a:ea typeface="MS PGothic" charset="0"/>
              </a:rPr>
              <a:t>Nationwide Public Safety Broadband Network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</a:rPr>
              <a:t/>
            </a:r>
            <a:b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</a:rPr>
            </a:br>
            <a:r>
              <a:rPr lang="en-US" sz="2000" b="0" dirty="0" smtClean="0">
                <a:latin typeface="Arial" charset="0"/>
                <a:ea typeface="MS PGothic" charset="0"/>
              </a:rPr>
              <a:t>Harlin </a:t>
            </a:r>
            <a:r>
              <a:rPr lang="en-US" sz="2000" b="0" dirty="0">
                <a:latin typeface="Arial" charset="0"/>
                <a:ea typeface="MS PGothic" charset="0"/>
              </a:rPr>
              <a:t>McEwen, NPSTC Governing Board Member</a:t>
            </a:r>
          </a:p>
        </p:txBody>
      </p:sp>
      <p:pic>
        <p:nvPicPr>
          <p:cNvPr id="24579" name="Picture 3" descr="McEw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7160" y="616008"/>
            <a:ext cx="1221638" cy="1527048"/>
          </a:xfrm>
          <a:prstGeom prst="rect">
            <a:avLst/>
          </a:prstGeom>
          <a:noFill/>
          <a:ln w="19050" cmpd="sng">
            <a:solidFill>
              <a:srgbClr val="870A2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8D19-2F09-C84D-AEEF-48F6C43FB5D1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879123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>
                <a:latin typeface="Tahoma" charset="0"/>
                <a:cs typeface="Tahoma" charset="0"/>
              </a:rPr>
              <a:t>Harlin R. McEwen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5663" y="1994541"/>
            <a:ext cx="6158337" cy="4172508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1000" b="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0" dirty="0" smtClean="0">
                <a:solidFill>
                  <a:srgbClr val="000000"/>
                </a:solidFill>
              </a:rPr>
              <a:t>Chairman</a:t>
            </a:r>
            <a:r>
              <a:rPr lang="en-US" sz="2000" b="0" dirty="0">
                <a:solidFill>
                  <a:srgbClr val="000000"/>
                </a:solidFill>
              </a:rPr>
              <a:t>, Communications &amp; Technology </a:t>
            </a:r>
            <a:r>
              <a:rPr lang="en-US" sz="2000" b="0" dirty="0" smtClean="0">
                <a:solidFill>
                  <a:srgbClr val="000000"/>
                </a:solidFill>
              </a:rPr>
              <a:t>Committee</a:t>
            </a:r>
          </a:p>
          <a:p>
            <a:pPr>
              <a:spcBef>
                <a:spcPts val="0"/>
              </a:spcBef>
            </a:pPr>
            <a:r>
              <a:rPr lang="en-US" sz="2000" b="0" dirty="0" smtClean="0">
                <a:solidFill>
                  <a:srgbClr val="000000"/>
                </a:solidFill>
              </a:rPr>
              <a:t>Life Member and Honorary President</a:t>
            </a:r>
          </a:p>
          <a:p>
            <a:pPr>
              <a:spcBef>
                <a:spcPts val="0"/>
              </a:spcBef>
            </a:pPr>
            <a:r>
              <a:rPr lang="en-US" sz="2000" b="0" dirty="0" smtClean="0">
                <a:solidFill>
                  <a:srgbClr val="000000"/>
                </a:solidFill>
              </a:rPr>
              <a:t>International </a:t>
            </a:r>
            <a:r>
              <a:rPr lang="en-US" sz="2000" b="0" dirty="0">
                <a:solidFill>
                  <a:srgbClr val="000000"/>
                </a:solidFill>
              </a:rPr>
              <a:t>Association of Chiefs of Police (IACP</a:t>
            </a:r>
            <a:r>
              <a:rPr lang="en-US" sz="2000" b="0" dirty="0" smtClean="0">
                <a:solidFill>
                  <a:srgbClr val="000000"/>
                </a:solidFill>
              </a:rPr>
              <a:t>)</a:t>
            </a:r>
          </a:p>
          <a:p>
            <a:endParaRPr lang="en-US" b="0" dirty="0" smtClean="0">
              <a:solidFill>
                <a:srgbClr val="000000"/>
              </a:solidFill>
            </a:endParaRPr>
          </a:p>
          <a:p>
            <a:r>
              <a:rPr lang="en-US" sz="2000" b="0" dirty="0" smtClean="0">
                <a:solidFill>
                  <a:srgbClr val="000000"/>
                </a:solidFill>
              </a:rPr>
              <a:t>Life Member and Communications Advisor </a:t>
            </a:r>
            <a:endParaRPr lang="en-US" sz="2000" b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0" dirty="0">
                <a:solidFill>
                  <a:srgbClr val="000000"/>
                </a:solidFill>
              </a:rPr>
              <a:t>National Sheriffs</a:t>
            </a:r>
            <a:r>
              <a:rPr lang="ja-JP" altLang="en-US" sz="2000" b="0" dirty="0">
                <a:solidFill>
                  <a:srgbClr val="000000"/>
                </a:solidFill>
              </a:rPr>
              <a:t>’</a:t>
            </a:r>
            <a:r>
              <a:rPr lang="en-US" altLang="ja-JP" sz="2000" b="0" dirty="0">
                <a:solidFill>
                  <a:srgbClr val="000000"/>
                </a:solidFill>
              </a:rPr>
              <a:t> Association (NSA) </a:t>
            </a:r>
            <a:endParaRPr lang="en-US" altLang="ja-JP" sz="2000" b="0" dirty="0" smtClean="0">
              <a:solidFill>
                <a:srgbClr val="000000"/>
              </a:solidFill>
            </a:endParaRPr>
          </a:p>
          <a:p>
            <a:endParaRPr lang="en-US" sz="2000" b="0" dirty="0">
              <a:solidFill>
                <a:srgbClr val="000000"/>
              </a:solidFill>
            </a:endParaRPr>
          </a:p>
          <a:p>
            <a:r>
              <a:rPr lang="en-US" sz="2000" b="0" dirty="0" smtClean="0">
                <a:solidFill>
                  <a:srgbClr val="000000"/>
                </a:solidFill>
              </a:rPr>
              <a:t>Life Member &amp; Member Broadband Committee</a:t>
            </a:r>
          </a:p>
          <a:p>
            <a:pPr>
              <a:spcBef>
                <a:spcPts val="0"/>
              </a:spcBef>
            </a:pPr>
            <a:r>
              <a:rPr lang="en-US" sz="2000" b="0" dirty="0" smtClean="0">
                <a:solidFill>
                  <a:srgbClr val="000000"/>
                </a:solidFill>
              </a:rPr>
              <a:t>APCO International</a:t>
            </a:r>
            <a:endParaRPr lang="en-US" sz="2000" b="0" dirty="0">
              <a:solidFill>
                <a:srgbClr val="000000"/>
              </a:solidFill>
            </a:endParaRPr>
          </a:p>
          <a:p>
            <a:endParaRPr lang="en-US" sz="1400" b="0" dirty="0" smtClean="0">
              <a:solidFill>
                <a:srgbClr val="000000"/>
              </a:solidFill>
            </a:endParaRPr>
          </a:p>
          <a:p>
            <a:r>
              <a:rPr lang="en-US" sz="2000" b="0" dirty="0">
                <a:solidFill>
                  <a:srgbClr val="000000"/>
                </a:solidFill>
              </a:rPr>
              <a:t>Chairman, Public Safety Advisory Committee (PSAC) </a:t>
            </a:r>
            <a:r>
              <a:rPr lang="en-US" sz="2000" b="0" dirty="0" smtClean="0">
                <a:solidFill>
                  <a:srgbClr val="000000"/>
                </a:solidFill>
              </a:rPr>
              <a:t>First </a:t>
            </a:r>
            <a:r>
              <a:rPr lang="en-US" sz="2000" b="0" dirty="0">
                <a:solidFill>
                  <a:srgbClr val="000000"/>
                </a:solidFill>
              </a:rPr>
              <a:t>Responder Network Authority (FirstNet) </a:t>
            </a:r>
          </a:p>
          <a:p>
            <a:endParaRPr lang="en-US" sz="2000" b="0" dirty="0">
              <a:solidFill>
                <a:srgbClr val="000000"/>
              </a:solidFill>
            </a:endParaRPr>
          </a:p>
          <a:p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AE77-BD58-924B-B88A-864CECC0E5B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5" name="Picture 2" descr="IACP-SEAL-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785" y="1955602"/>
            <a:ext cx="1187677" cy="117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785" y="3244480"/>
            <a:ext cx="1177878" cy="110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706" y="5317932"/>
            <a:ext cx="199866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72875" y="1015869"/>
            <a:ext cx="5653636" cy="844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Chief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of Police (Ret) - City of Ithaca, NY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FBI Deputy Assistant Director (Ret) - Washington, DC</a:t>
            </a:r>
          </a:p>
          <a:p>
            <a:pPr algn="ctr">
              <a:lnSpc>
                <a:spcPct val="90000"/>
              </a:lnSpc>
            </a:pPr>
            <a:r>
              <a:rPr lang="en-US" dirty="0" err="1">
                <a:solidFill>
                  <a:prstClr val="black"/>
                </a:solidFill>
                <a:latin typeface="Arial"/>
                <a:cs typeface="Arial"/>
              </a:rPr>
              <a:t>chiefhrm@pubsaf.com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  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607-227-1664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707" y="4465790"/>
            <a:ext cx="1998663" cy="7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570707" y="1880848"/>
            <a:ext cx="79606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542463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MS PGothic" charset="0"/>
              </a:rPr>
              <a:t>Public Safety Advisory Committee (PSAC)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900" y="909484"/>
            <a:ext cx="8572500" cy="578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Current Assignments</a:t>
            </a:r>
          </a:p>
          <a:p>
            <a:pPr marL="685800" indent="-228600">
              <a:spcBef>
                <a:spcPts val="600"/>
              </a:spcBef>
              <a:buFont typeface="Lucida Grande"/>
              <a:buChar char="-"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Priority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and Preemption Task Team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(Kicked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Off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2/26/15) </a:t>
            </a:r>
          </a:p>
          <a:p>
            <a:pPr marL="1143000" lvl="1" indent="-22860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Task Team Chair – Barry Fraser </a:t>
            </a:r>
          </a:p>
          <a:p>
            <a:pPr marL="1143000" lvl="1"/>
            <a:r>
              <a:rPr lang="en-US" dirty="0" err="1" smtClean="0">
                <a:solidFill>
                  <a:prstClr val="black"/>
                </a:solidFill>
                <a:latin typeface="Arial"/>
                <a:cs typeface="Arial"/>
              </a:rPr>
              <a:t>FirstNet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 is seeking advice from the PSAC regarding an initial framework for implementing access prioritization, user preemption, and prioritized application use in the NPSBN.</a:t>
            </a:r>
          </a:p>
          <a:p>
            <a:pPr marL="685800" indent="-228600">
              <a:spcBef>
                <a:spcPts val="1200"/>
              </a:spcBef>
              <a:buFont typeface="Lucida Grande"/>
              <a:buChar char="–"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Public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Safety Grade Task Team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(Kicked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Off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2/27/15)</a:t>
            </a:r>
          </a:p>
          <a:p>
            <a:pPr marL="1206500" indent="-342900">
              <a:spcBef>
                <a:spcPts val="1200"/>
              </a:spcBef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Task Team Chair – Captain Chris Lombard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06500"/>
            <a:r>
              <a:rPr lang="en-US" dirty="0" err="1" smtClean="0">
                <a:solidFill>
                  <a:prstClr val="black"/>
                </a:solidFill>
                <a:latin typeface="Arial"/>
                <a:cs typeface="Arial"/>
              </a:rPr>
              <a:t>FirstNet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is seeking advice from PSAC regarding an initial methodology and framework for prioritizing and implementing NPSTC’s public safety grade recommendations in the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NPSBN.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marL="685800" indent="-228600">
              <a:spcBef>
                <a:spcPts val="1200"/>
              </a:spcBef>
              <a:buFont typeface="Lucida Grande"/>
              <a:buChar char="–"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User Equipment Tasking, PSAC Executive Committee, (Kicked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Off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3/4/15)</a:t>
            </a:r>
          </a:p>
          <a:p>
            <a:pPr marL="1200150" lvl="1" indent="-285750">
              <a:spcBef>
                <a:spcPts val="1200"/>
              </a:spcBef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Task Team Chair – Chief Harlin McEwen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06500" lvl="1"/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FirstNet is seeking advice from PSAC on functional objectives for and ergonomic considerations of Band 14 broadband user equipment that will meet the operational needs of first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responders.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AE77-BD58-924B-B88A-864CECC0E5BB}" type="slidenum">
              <a:rPr lang="en-US" smtClean="0"/>
              <a:pPr/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150980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Public Safety Advisory Committee (PSAC)</a:t>
            </a:r>
          </a:p>
        </p:txBody>
      </p:sp>
      <p:sp>
        <p:nvSpPr>
          <p:cNvPr id="2" name="Rectangle 1"/>
          <p:cNvSpPr/>
          <p:nvPr/>
        </p:nvSpPr>
        <p:spPr>
          <a:xfrm>
            <a:off x="672822" y="1082877"/>
            <a:ext cx="8211312" cy="4078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Future PSAC Activity</a:t>
            </a:r>
          </a:p>
          <a:p>
            <a:pPr marL="800100" lvl="1" indent="-342900">
              <a:spcBef>
                <a:spcPts val="600"/>
              </a:spcBef>
              <a:buFont typeface="Lucida Grande"/>
              <a:buChar char="–"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PSAC Webinar Meeting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Tuesday, September 22, 2015</a:t>
            </a:r>
          </a:p>
          <a:p>
            <a:pPr marL="800100" indent="-342900">
              <a:spcBef>
                <a:spcPts val="1200"/>
              </a:spcBef>
              <a:buFont typeface="Lucida Grande"/>
              <a:buChar char="–"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PSAC Executive Committee Meeting</a:t>
            </a:r>
          </a:p>
          <a:p>
            <a:pPr marL="1257300" indent="-3429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Wednesday, September 30, 2015 </a:t>
            </a:r>
            <a:r>
              <a:rPr lang="en-US" dirty="0" err="1" smtClean="0">
                <a:solidFill>
                  <a:prstClr val="black"/>
                </a:solidFill>
                <a:latin typeface="Arial"/>
                <a:cs typeface="Arial"/>
              </a:rPr>
              <a:t>FirstNet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 Headquarters-Reston, VA)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marL="800100" indent="-342900">
              <a:spcBef>
                <a:spcPts val="1200"/>
              </a:spcBef>
              <a:buFont typeface="Lucida Grande"/>
              <a:buChar char="–"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PSAC In-Person Meeting</a:t>
            </a:r>
            <a:endParaRPr lang="en-US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257300" indent="-342900"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Wednesday, December 9, 2015, 1:00 pm – 5:00 pm, Houston, TX</a:t>
            </a:r>
          </a:p>
          <a:p>
            <a:pPr marL="1600200" indent="-228600">
              <a:buFont typeface="Lucida Grande"/>
              <a:buChar char="–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Open to the Public</a:t>
            </a:r>
          </a:p>
          <a:p>
            <a:pPr marL="1257300" indent="-3429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Thursday, December 10, 2015, 8:00 am – 12:00 pm, Houston TX</a:t>
            </a:r>
          </a:p>
          <a:p>
            <a:pPr marL="1600200" indent="-228600">
              <a:buFont typeface="Lucida Grande"/>
              <a:buChar char="–"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Closed to members only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lvl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AE77-BD58-924B-B88A-864CECC0E5BB}" type="slidenum">
              <a:rPr lang="en-US" smtClean="0"/>
              <a:pPr/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644836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ction Divid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4968</TotalTime>
  <Words>1094</Words>
  <Application>Microsoft Macintosh PowerPoint</Application>
  <PresentationFormat>On-screen Show (4:3)</PresentationFormat>
  <Paragraphs>215</Paragraphs>
  <Slides>22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Section Dividers</vt:lpstr>
      <vt:lpstr>1_Layout</vt:lpstr>
      <vt:lpstr>NPSTC Discusses Public Safety Telecommunications Current Events</vt:lpstr>
      <vt:lpstr>Welcome Ralph Haller, NPSTC Chairman </vt:lpstr>
      <vt:lpstr>NPSTC Mission Statement</vt:lpstr>
      <vt:lpstr>NPSTC Governing Board (Voting Member Organizations)</vt:lpstr>
      <vt:lpstr>NPSTC Structure</vt:lpstr>
      <vt:lpstr>NPSTC Reviews Current Activities Nationwide Public Safety Broadband Network Harlin McEwen, NPSTC Governing Board Member</vt:lpstr>
      <vt:lpstr>Harlin R. McEwen</vt:lpstr>
      <vt:lpstr>Public Safety Advisory Committee (PSAC)</vt:lpstr>
      <vt:lpstr>Public Safety Advisory Committee (PSAC)</vt:lpstr>
      <vt:lpstr>Technology and Broadband Committee Update Tom Sorley, Chair</vt:lpstr>
      <vt:lpstr>Technology and Broadband Committee</vt:lpstr>
      <vt:lpstr>Technology and Broadband Committee</vt:lpstr>
      <vt:lpstr>Current Spectrum Issues  Stu Overby, Spectrum Management Committee Vice-Chair</vt:lpstr>
      <vt:lpstr>Current Spectrum Issues</vt:lpstr>
      <vt:lpstr>Current Spectrum Issues</vt:lpstr>
      <vt:lpstr>Current Spectrum Issues</vt:lpstr>
      <vt:lpstr>Current Spectrum Issues</vt:lpstr>
      <vt:lpstr>Interoperability Committee Update Battalion Chief John Lenihan, Chair</vt:lpstr>
      <vt:lpstr>Interoperability Committee Update</vt:lpstr>
      <vt:lpstr>Interoperability Committee Update</vt:lpstr>
      <vt:lpstr>Conclusion</vt:lpstr>
      <vt:lpstr>Thank you!</vt:lpstr>
    </vt:vector>
  </TitlesOfParts>
  <Company>Grunt Graphics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Melvin</dc:creator>
  <cp:lastModifiedBy>James Russell</cp:lastModifiedBy>
  <cp:revision>120</cp:revision>
  <dcterms:created xsi:type="dcterms:W3CDTF">2015-08-17T18:32:48Z</dcterms:created>
  <dcterms:modified xsi:type="dcterms:W3CDTF">2015-08-17T18:34:15Z</dcterms:modified>
</cp:coreProperties>
</file>