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6" r:id="rId3"/>
    <p:sldId id="268" r:id="rId4"/>
    <p:sldId id="267" r:id="rId5"/>
    <p:sldId id="271" r:id="rId6"/>
    <p:sldId id="289" r:id="rId7"/>
    <p:sldId id="286" r:id="rId8"/>
    <p:sldId id="269" r:id="rId9"/>
    <p:sldId id="270" r:id="rId10"/>
    <p:sldId id="278" r:id="rId11"/>
    <p:sldId id="257" r:id="rId12"/>
    <p:sldId id="258" r:id="rId13"/>
    <p:sldId id="279" r:id="rId14"/>
    <p:sldId id="274" r:id="rId15"/>
    <p:sldId id="262" r:id="rId16"/>
    <p:sldId id="263" r:id="rId17"/>
    <p:sldId id="264" r:id="rId18"/>
    <p:sldId id="276" r:id="rId19"/>
    <p:sldId id="277" r:id="rId20"/>
    <p:sldId id="280" r:id="rId21"/>
    <p:sldId id="281" r:id="rId22"/>
    <p:sldId id="284" r:id="rId23"/>
    <p:sldId id="260" r:id="rId24"/>
    <p:sldId id="275" r:id="rId25"/>
    <p:sldId id="283" r:id="rId26"/>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238" y="-2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C6EC0C45-5240-45DA-B486-76789A3EB32C}" type="datetimeFigureOut">
              <a:rPr lang="en-US" smtClean="0"/>
              <a:t>5/13/2013</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77882BD6-DA73-4FC7-A032-0DD4D45DEF4C}" type="slidenum">
              <a:rPr lang="en-US" smtClean="0"/>
              <a:t>‹#›</a:t>
            </a:fld>
            <a:endParaRPr lang="en-US" dirty="0"/>
          </a:p>
        </p:txBody>
      </p:sp>
    </p:spTree>
    <p:extLst>
      <p:ext uri="{BB962C8B-B14F-4D97-AF65-F5344CB8AC3E}">
        <p14:creationId xmlns:p14="http://schemas.microsoft.com/office/powerpoint/2010/main" val="942224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Background on Coalition</a:t>
            </a:r>
          </a:p>
          <a:p>
            <a:r>
              <a:rPr lang="en-US" dirty="0" smtClean="0"/>
              <a:t>FCC</a:t>
            </a:r>
            <a:r>
              <a:rPr lang="en-US" baseline="0" dirty="0" smtClean="0"/>
              <a:t> spectrum decisions are always “he said, she said”</a:t>
            </a:r>
            <a:endParaRPr lang="en-US" dirty="0"/>
          </a:p>
        </p:txBody>
      </p:sp>
      <p:sp>
        <p:nvSpPr>
          <p:cNvPr id="4" name="Slide Number Placeholder 3"/>
          <p:cNvSpPr>
            <a:spLocks noGrp="1"/>
          </p:cNvSpPr>
          <p:nvPr>
            <p:ph type="sldNum" sz="quarter" idx="10"/>
          </p:nvPr>
        </p:nvSpPr>
        <p:spPr/>
        <p:txBody>
          <a:bodyPr/>
          <a:lstStyle/>
          <a:p>
            <a:fld id="{77882BD6-DA73-4FC7-A032-0DD4D45DEF4C}" type="slidenum">
              <a:rPr lang="en-US" smtClean="0"/>
              <a:t>1</a:t>
            </a:fld>
            <a:endParaRPr lang="en-US" dirty="0"/>
          </a:p>
        </p:txBody>
      </p:sp>
    </p:spTree>
    <p:extLst>
      <p:ext uri="{BB962C8B-B14F-4D97-AF65-F5344CB8AC3E}">
        <p14:creationId xmlns:p14="http://schemas.microsoft.com/office/powerpoint/2010/main" val="1561870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Book Antiqua" pitchFamily="18" charset="0"/>
                <a:ea typeface="ＭＳ Ｐゴシック" pitchFamily="34" charset="-128"/>
              </a:defRPr>
            </a:lvl1pPr>
            <a:lvl2pPr marL="747111" indent="-287350" eaLnBrk="0" hangingPunct="0">
              <a:defRPr>
                <a:solidFill>
                  <a:schemeClr val="tx1"/>
                </a:solidFill>
                <a:latin typeface="Book Antiqua" pitchFamily="18" charset="0"/>
                <a:ea typeface="ＭＳ Ｐゴシック" pitchFamily="34" charset="-128"/>
              </a:defRPr>
            </a:lvl2pPr>
            <a:lvl3pPr marL="1149401" indent="-229880" eaLnBrk="0" hangingPunct="0">
              <a:defRPr>
                <a:solidFill>
                  <a:schemeClr val="tx1"/>
                </a:solidFill>
                <a:latin typeface="Book Antiqua" pitchFamily="18" charset="0"/>
                <a:ea typeface="ＭＳ Ｐゴシック" pitchFamily="34" charset="-128"/>
              </a:defRPr>
            </a:lvl3pPr>
            <a:lvl4pPr marL="1609161" indent="-229880" eaLnBrk="0" hangingPunct="0">
              <a:defRPr>
                <a:solidFill>
                  <a:schemeClr val="tx1"/>
                </a:solidFill>
                <a:latin typeface="Book Antiqua" pitchFamily="18" charset="0"/>
                <a:ea typeface="ＭＳ Ｐゴシック" pitchFamily="34" charset="-128"/>
              </a:defRPr>
            </a:lvl4pPr>
            <a:lvl5pPr marL="2068921" indent="-229880" eaLnBrk="0" hangingPunct="0">
              <a:defRPr>
                <a:solidFill>
                  <a:schemeClr val="tx1"/>
                </a:solidFill>
                <a:latin typeface="Book Antiqua" pitchFamily="18" charset="0"/>
                <a:ea typeface="ＭＳ Ｐゴシック" pitchFamily="34" charset="-128"/>
              </a:defRPr>
            </a:lvl5pPr>
            <a:lvl6pPr marL="2528682" indent="-229880" eaLnBrk="0" fontAlgn="base" hangingPunct="0">
              <a:spcBef>
                <a:spcPct val="0"/>
              </a:spcBef>
              <a:spcAft>
                <a:spcPct val="0"/>
              </a:spcAft>
              <a:defRPr>
                <a:solidFill>
                  <a:schemeClr val="tx1"/>
                </a:solidFill>
                <a:latin typeface="Book Antiqua" pitchFamily="18" charset="0"/>
                <a:ea typeface="ＭＳ Ｐゴシック" pitchFamily="34" charset="-128"/>
              </a:defRPr>
            </a:lvl6pPr>
            <a:lvl7pPr marL="2988442" indent="-229880" eaLnBrk="0" fontAlgn="base" hangingPunct="0">
              <a:spcBef>
                <a:spcPct val="0"/>
              </a:spcBef>
              <a:spcAft>
                <a:spcPct val="0"/>
              </a:spcAft>
              <a:defRPr>
                <a:solidFill>
                  <a:schemeClr val="tx1"/>
                </a:solidFill>
                <a:latin typeface="Book Antiqua" pitchFamily="18" charset="0"/>
                <a:ea typeface="ＭＳ Ｐゴシック" pitchFamily="34" charset="-128"/>
              </a:defRPr>
            </a:lvl7pPr>
            <a:lvl8pPr marL="3448202" indent="-229880" eaLnBrk="0" fontAlgn="base" hangingPunct="0">
              <a:spcBef>
                <a:spcPct val="0"/>
              </a:spcBef>
              <a:spcAft>
                <a:spcPct val="0"/>
              </a:spcAft>
              <a:defRPr>
                <a:solidFill>
                  <a:schemeClr val="tx1"/>
                </a:solidFill>
                <a:latin typeface="Book Antiqua" pitchFamily="18" charset="0"/>
                <a:ea typeface="ＭＳ Ｐゴシック" pitchFamily="34" charset="-128"/>
              </a:defRPr>
            </a:lvl8pPr>
            <a:lvl9pPr marL="3907963" indent="-229880" eaLnBrk="0" fontAlgn="base" hangingPunct="0">
              <a:spcBef>
                <a:spcPct val="0"/>
              </a:spcBef>
              <a:spcAft>
                <a:spcPct val="0"/>
              </a:spcAft>
              <a:defRPr>
                <a:solidFill>
                  <a:schemeClr val="tx1"/>
                </a:solidFill>
                <a:latin typeface="Book Antiqua" pitchFamily="18" charset="0"/>
                <a:ea typeface="ＭＳ Ｐゴシック" pitchFamily="34" charset="-128"/>
              </a:defRPr>
            </a:lvl9pPr>
          </a:lstStyle>
          <a:p>
            <a:pPr eaLnBrk="1" hangingPunct="1"/>
            <a:fld id="{4AAD5DC1-17AF-4DFE-874D-68C3E8A4D0AC}" type="slidenum">
              <a:rPr lang="en-US" smtClean="0"/>
              <a:pPr eaLnBrk="1" hangingPunct="1"/>
              <a:t>4</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Progeny system requires that a sensor receive signals from 3 or more beacons; for accuracy, in dense urban areas more beacons are needed to ensure its location is found; thus, the Progeny system is designed to be synchronized so that up to 8 of 10 time slots receive beacon signals one after the other, so that 80% of the time there is a beacon firing. </a:t>
            </a:r>
            <a:endParaRPr lang="en-US" dirty="0"/>
          </a:p>
        </p:txBody>
      </p:sp>
      <p:sp>
        <p:nvSpPr>
          <p:cNvPr id="4" name="Slide Number Placeholder 3"/>
          <p:cNvSpPr>
            <a:spLocks noGrp="1"/>
          </p:cNvSpPr>
          <p:nvPr>
            <p:ph type="sldNum" sz="quarter" idx="10"/>
          </p:nvPr>
        </p:nvSpPr>
        <p:spPr/>
        <p:txBody>
          <a:bodyPr/>
          <a:lstStyle/>
          <a:p>
            <a:fld id="{77882BD6-DA73-4FC7-A032-0DD4D45DEF4C}" type="slidenum">
              <a:rPr lang="en-US" smtClean="0"/>
              <a:t>12</a:t>
            </a:fld>
            <a:endParaRPr lang="en-US" dirty="0"/>
          </a:p>
        </p:txBody>
      </p:sp>
    </p:spTree>
    <p:extLst>
      <p:ext uri="{BB962C8B-B14F-4D97-AF65-F5344CB8AC3E}">
        <p14:creationId xmlns:p14="http://schemas.microsoft.com/office/powerpoint/2010/main" val="2272343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green</a:t>
            </a:r>
            <a:r>
              <a:rPr lang="en-US" baseline="0" dirty="0" smtClean="0"/>
              <a:t> color indicates when the Progeny system is on, and supports to our position that they use a 80% duty cycle.</a:t>
            </a:r>
            <a:endParaRPr lang="en-US" dirty="0"/>
          </a:p>
        </p:txBody>
      </p:sp>
      <p:sp>
        <p:nvSpPr>
          <p:cNvPr id="4" name="Slide Number Placeholder 3"/>
          <p:cNvSpPr>
            <a:spLocks noGrp="1"/>
          </p:cNvSpPr>
          <p:nvPr>
            <p:ph type="sldNum" sz="quarter" idx="10"/>
          </p:nvPr>
        </p:nvSpPr>
        <p:spPr/>
        <p:txBody>
          <a:bodyPr/>
          <a:lstStyle/>
          <a:p>
            <a:fld id="{77882BD6-DA73-4FC7-A032-0DD4D45DEF4C}" type="slidenum">
              <a:rPr lang="en-US" smtClean="0"/>
              <a:t>15</a:t>
            </a:fld>
            <a:endParaRPr lang="en-US" dirty="0"/>
          </a:p>
        </p:txBody>
      </p:sp>
    </p:spTree>
    <p:extLst>
      <p:ext uri="{BB962C8B-B14F-4D97-AF65-F5344CB8AC3E}">
        <p14:creationId xmlns:p14="http://schemas.microsoft.com/office/powerpoint/2010/main" val="1147716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Here is o</a:t>
            </a:r>
            <a:r>
              <a:rPr lang="en-US" dirty="0" smtClean="0"/>
              <a:t>ne of the many tests conducted between</a:t>
            </a:r>
            <a:r>
              <a:rPr lang="en-US" baseline="0" dirty="0" smtClean="0"/>
              <a:t> Itron and Progeny, which shows on the left a large amount (80%) of Progeny’s frequencies taken over by the Progeny signal; on the right is with the Progeny system off – in this snapshot, there is some unlicensed use but much of the band is free.  Even at times when a channel is busy with an unlicensed device, because of the Part 15 rules that balance power, duty cycle, bandwidth and frequency use, that channel will stay busy for a short time, whereas Progeny is on 80% of the time, a brickwall.</a:t>
            </a:r>
            <a:endParaRPr lang="en-US" dirty="0"/>
          </a:p>
        </p:txBody>
      </p:sp>
      <p:sp>
        <p:nvSpPr>
          <p:cNvPr id="4" name="Slide Number Placeholder 3"/>
          <p:cNvSpPr>
            <a:spLocks noGrp="1"/>
          </p:cNvSpPr>
          <p:nvPr>
            <p:ph type="sldNum" sz="quarter" idx="10"/>
          </p:nvPr>
        </p:nvSpPr>
        <p:spPr/>
        <p:txBody>
          <a:bodyPr/>
          <a:lstStyle/>
          <a:p>
            <a:fld id="{77882BD6-DA73-4FC7-A032-0DD4D45DEF4C}" type="slidenum">
              <a:rPr lang="en-US" smtClean="0"/>
              <a:t>16</a:t>
            </a:fld>
            <a:endParaRPr lang="en-US" dirty="0"/>
          </a:p>
        </p:txBody>
      </p:sp>
    </p:spTree>
    <p:extLst>
      <p:ext uri="{BB962C8B-B14F-4D97-AF65-F5344CB8AC3E}">
        <p14:creationId xmlns:p14="http://schemas.microsoft.com/office/powerpoint/2010/main" val="3748457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Contrary to Progeny’s claims, it is not the only option</a:t>
            </a:r>
            <a:r>
              <a:rPr lang="en-US" baseline="0" dirty="0" smtClean="0"/>
              <a:t> for filling this void.  </a:t>
            </a:r>
            <a:r>
              <a:rPr lang="en-US" dirty="0" smtClean="0"/>
              <a:t>True</a:t>
            </a:r>
            <a:r>
              <a:rPr lang="en-US" baseline="0" dirty="0" smtClean="0"/>
              <a:t> Position and </a:t>
            </a:r>
            <a:r>
              <a:rPr lang="en-US" dirty="0" smtClean="0"/>
              <a:t>Inovonics are two p</a:t>
            </a:r>
            <a:r>
              <a:rPr lang="en-US" baseline="0" dirty="0" smtClean="0"/>
              <a:t>roviders of location services that fill the same void as Progeny, are more accurate, and do not require additional spectrum.</a:t>
            </a:r>
            <a:endParaRPr lang="en-US" dirty="0"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1874" indent="-285336" eaLnBrk="0" hangingPunct="0">
              <a:defRPr>
                <a:solidFill>
                  <a:schemeClr val="tx1"/>
                </a:solidFill>
                <a:latin typeface="Arial" pitchFamily="34" charset="0"/>
                <a:ea typeface="ＭＳ Ｐゴシック" pitchFamily="34" charset="-128"/>
              </a:defRPr>
            </a:lvl2pPr>
            <a:lvl3pPr marL="1141344" indent="-228269" eaLnBrk="0" hangingPunct="0">
              <a:defRPr>
                <a:solidFill>
                  <a:schemeClr val="tx1"/>
                </a:solidFill>
                <a:latin typeface="Arial" pitchFamily="34" charset="0"/>
                <a:ea typeface="ＭＳ Ｐゴシック" pitchFamily="34" charset="-128"/>
              </a:defRPr>
            </a:lvl3pPr>
            <a:lvl4pPr marL="1597881" indent="-228269" eaLnBrk="0" hangingPunct="0">
              <a:defRPr>
                <a:solidFill>
                  <a:schemeClr val="tx1"/>
                </a:solidFill>
                <a:latin typeface="Arial" pitchFamily="34" charset="0"/>
                <a:ea typeface="ＭＳ Ｐゴシック" pitchFamily="34" charset="-128"/>
              </a:defRPr>
            </a:lvl4pPr>
            <a:lvl5pPr marL="2054419" indent="-228269" eaLnBrk="0" hangingPunct="0">
              <a:defRPr>
                <a:solidFill>
                  <a:schemeClr val="tx1"/>
                </a:solidFill>
                <a:latin typeface="Arial" pitchFamily="34" charset="0"/>
                <a:ea typeface="ＭＳ Ｐゴシック" pitchFamily="34" charset="-128"/>
              </a:defRPr>
            </a:lvl5pPr>
            <a:lvl6pPr marL="2510956" indent="-228269" defTabSz="456537" eaLnBrk="0" fontAlgn="base" hangingPunct="0">
              <a:spcBef>
                <a:spcPct val="0"/>
              </a:spcBef>
              <a:spcAft>
                <a:spcPct val="0"/>
              </a:spcAft>
              <a:defRPr>
                <a:solidFill>
                  <a:schemeClr val="tx1"/>
                </a:solidFill>
                <a:latin typeface="Arial" pitchFamily="34" charset="0"/>
                <a:ea typeface="ＭＳ Ｐゴシック" pitchFamily="34" charset="-128"/>
              </a:defRPr>
            </a:lvl6pPr>
            <a:lvl7pPr marL="2967493" indent="-228269" defTabSz="456537"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4030" indent="-228269" defTabSz="456537"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0567" indent="-228269" defTabSz="456537"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F2C306DE-34DB-41F5-8A89-D2FC5D129AE6}" type="slidenum">
              <a:rPr lang="en-US" smtClean="0">
                <a:latin typeface="Calibri" pitchFamily="34" charset="0"/>
              </a:rPr>
              <a:pPr eaLnBrk="1" hangingPunct="1"/>
              <a:t>23</a:t>
            </a:fld>
            <a:endParaRPr lang="en-US" dirty="0"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2649D4-AB5E-4938-9977-5B89ADDE460F}" type="datetimeFigureOut">
              <a:rPr lang="en-US" smtClean="0"/>
              <a:t>5/13/2013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28F962-EB12-4037-B4CC-C26E3CEFB75C}" type="slidenum">
              <a:rPr lang="en-US" smtClean="0"/>
              <a:t>‹#›</a:t>
            </a:fld>
            <a:endParaRPr lang="en-US" dirty="0"/>
          </a:p>
        </p:txBody>
      </p:sp>
    </p:spTree>
    <p:extLst>
      <p:ext uri="{BB962C8B-B14F-4D97-AF65-F5344CB8AC3E}">
        <p14:creationId xmlns:p14="http://schemas.microsoft.com/office/powerpoint/2010/main" val="687135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2649D4-AB5E-4938-9977-5B89ADDE460F}" type="datetimeFigureOut">
              <a:rPr lang="en-US" smtClean="0"/>
              <a:t>5/13/2013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28F962-EB12-4037-B4CC-C26E3CEFB75C}" type="slidenum">
              <a:rPr lang="en-US" smtClean="0"/>
              <a:t>‹#›</a:t>
            </a:fld>
            <a:endParaRPr lang="en-US" dirty="0"/>
          </a:p>
        </p:txBody>
      </p:sp>
    </p:spTree>
    <p:extLst>
      <p:ext uri="{BB962C8B-B14F-4D97-AF65-F5344CB8AC3E}">
        <p14:creationId xmlns:p14="http://schemas.microsoft.com/office/powerpoint/2010/main" val="3753048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2649D4-AB5E-4938-9977-5B89ADDE460F}" type="datetimeFigureOut">
              <a:rPr lang="en-US" smtClean="0"/>
              <a:t>5/13/2013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28F962-EB12-4037-B4CC-C26E3CEFB75C}" type="slidenum">
              <a:rPr lang="en-US" smtClean="0"/>
              <a:t>‹#›</a:t>
            </a:fld>
            <a:endParaRPr lang="en-US" dirty="0"/>
          </a:p>
        </p:txBody>
      </p:sp>
    </p:spTree>
    <p:extLst>
      <p:ext uri="{BB962C8B-B14F-4D97-AF65-F5344CB8AC3E}">
        <p14:creationId xmlns:p14="http://schemas.microsoft.com/office/powerpoint/2010/main" val="180663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2649D4-AB5E-4938-9977-5B89ADDE460F}" type="datetimeFigureOut">
              <a:rPr lang="en-US" smtClean="0"/>
              <a:t>5/13/2013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28F962-EB12-4037-B4CC-C26E3CEFB75C}" type="slidenum">
              <a:rPr lang="en-US" smtClean="0"/>
              <a:t>‹#›</a:t>
            </a:fld>
            <a:endParaRPr lang="en-US" dirty="0"/>
          </a:p>
        </p:txBody>
      </p:sp>
    </p:spTree>
    <p:extLst>
      <p:ext uri="{BB962C8B-B14F-4D97-AF65-F5344CB8AC3E}">
        <p14:creationId xmlns:p14="http://schemas.microsoft.com/office/powerpoint/2010/main" val="3953617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2649D4-AB5E-4938-9977-5B89ADDE460F}" type="datetimeFigureOut">
              <a:rPr lang="en-US" smtClean="0"/>
              <a:t>5/13/2013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28F962-EB12-4037-B4CC-C26E3CEFB75C}" type="slidenum">
              <a:rPr lang="en-US" smtClean="0"/>
              <a:t>‹#›</a:t>
            </a:fld>
            <a:endParaRPr lang="en-US" dirty="0"/>
          </a:p>
        </p:txBody>
      </p:sp>
    </p:spTree>
    <p:extLst>
      <p:ext uri="{BB962C8B-B14F-4D97-AF65-F5344CB8AC3E}">
        <p14:creationId xmlns:p14="http://schemas.microsoft.com/office/powerpoint/2010/main" val="473894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2649D4-AB5E-4938-9977-5B89ADDE460F}" type="datetimeFigureOut">
              <a:rPr lang="en-US" smtClean="0"/>
              <a:t>5/13/2013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8F962-EB12-4037-B4CC-C26E3CEFB75C}" type="slidenum">
              <a:rPr lang="en-US" smtClean="0"/>
              <a:t>‹#›</a:t>
            </a:fld>
            <a:endParaRPr lang="en-US" dirty="0"/>
          </a:p>
        </p:txBody>
      </p:sp>
    </p:spTree>
    <p:extLst>
      <p:ext uri="{BB962C8B-B14F-4D97-AF65-F5344CB8AC3E}">
        <p14:creationId xmlns:p14="http://schemas.microsoft.com/office/powerpoint/2010/main" val="918460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2649D4-AB5E-4938-9977-5B89ADDE460F}" type="datetimeFigureOut">
              <a:rPr lang="en-US" smtClean="0"/>
              <a:t>5/13/2013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28F962-EB12-4037-B4CC-C26E3CEFB75C}" type="slidenum">
              <a:rPr lang="en-US" smtClean="0"/>
              <a:t>‹#›</a:t>
            </a:fld>
            <a:endParaRPr lang="en-US" dirty="0"/>
          </a:p>
        </p:txBody>
      </p:sp>
    </p:spTree>
    <p:extLst>
      <p:ext uri="{BB962C8B-B14F-4D97-AF65-F5344CB8AC3E}">
        <p14:creationId xmlns:p14="http://schemas.microsoft.com/office/powerpoint/2010/main" val="88260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2649D4-AB5E-4938-9977-5B89ADDE460F}" type="datetimeFigureOut">
              <a:rPr lang="en-US" smtClean="0"/>
              <a:t>5/13/2013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28F962-EB12-4037-B4CC-C26E3CEFB75C}" type="slidenum">
              <a:rPr lang="en-US" smtClean="0"/>
              <a:t>‹#›</a:t>
            </a:fld>
            <a:endParaRPr lang="en-US" dirty="0"/>
          </a:p>
        </p:txBody>
      </p:sp>
    </p:spTree>
    <p:extLst>
      <p:ext uri="{BB962C8B-B14F-4D97-AF65-F5344CB8AC3E}">
        <p14:creationId xmlns:p14="http://schemas.microsoft.com/office/powerpoint/2010/main" val="3324228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2649D4-AB5E-4938-9977-5B89ADDE460F}" type="datetimeFigureOut">
              <a:rPr lang="en-US" smtClean="0"/>
              <a:t>5/13/2013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28F962-EB12-4037-B4CC-C26E3CEFB75C}" type="slidenum">
              <a:rPr lang="en-US" smtClean="0"/>
              <a:t>‹#›</a:t>
            </a:fld>
            <a:endParaRPr lang="en-US" dirty="0"/>
          </a:p>
        </p:txBody>
      </p:sp>
    </p:spTree>
    <p:extLst>
      <p:ext uri="{BB962C8B-B14F-4D97-AF65-F5344CB8AC3E}">
        <p14:creationId xmlns:p14="http://schemas.microsoft.com/office/powerpoint/2010/main" val="2325379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2649D4-AB5E-4938-9977-5B89ADDE460F}" type="datetimeFigureOut">
              <a:rPr lang="en-US" smtClean="0"/>
              <a:t>5/13/2013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8F962-EB12-4037-B4CC-C26E3CEFB75C}" type="slidenum">
              <a:rPr lang="en-US" smtClean="0"/>
              <a:t>‹#›</a:t>
            </a:fld>
            <a:endParaRPr lang="en-US" dirty="0"/>
          </a:p>
        </p:txBody>
      </p:sp>
    </p:spTree>
    <p:extLst>
      <p:ext uri="{BB962C8B-B14F-4D97-AF65-F5344CB8AC3E}">
        <p14:creationId xmlns:p14="http://schemas.microsoft.com/office/powerpoint/2010/main" val="2635168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2649D4-AB5E-4938-9977-5B89ADDE460F}" type="datetimeFigureOut">
              <a:rPr lang="en-US" smtClean="0"/>
              <a:t>5/13/2013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8F962-EB12-4037-B4CC-C26E3CEFB75C}" type="slidenum">
              <a:rPr lang="en-US" smtClean="0"/>
              <a:t>‹#›</a:t>
            </a:fld>
            <a:endParaRPr lang="en-US" dirty="0"/>
          </a:p>
        </p:txBody>
      </p:sp>
    </p:spTree>
    <p:extLst>
      <p:ext uri="{BB962C8B-B14F-4D97-AF65-F5344CB8AC3E}">
        <p14:creationId xmlns:p14="http://schemas.microsoft.com/office/powerpoint/2010/main" val="3927318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2649D4-AB5E-4938-9977-5B89ADDE460F}" type="datetimeFigureOut">
              <a:rPr lang="en-US" smtClean="0"/>
              <a:t>5/13/2013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28F962-EB12-4037-B4CC-C26E3CEFB75C}" type="slidenum">
              <a:rPr lang="en-US" smtClean="0"/>
              <a:t>‹#›</a:t>
            </a:fld>
            <a:endParaRPr lang="en-US" dirty="0"/>
          </a:p>
        </p:txBody>
      </p:sp>
    </p:spTree>
    <p:extLst>
      <p:ext uri="{BB962C8B-B14F-4D97-AF65-F5344CB8AC3E}">
        <p14:creationId xmlns:p14="http://schemas.microsoft.com/office/powerpoint/2010/main" val="2153363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emf"/><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Public Safety Related Spectrum Issues in the </a:t>
            </a:r>
            <a:br>
              <a:rPr lang="en-US" dirty="0" smtClean="0"/>
            </a:br>
            <a:r>
              <a:rPr lang="en-US" dirty="0" smtClean="0"/>
              <a:t>902-928 MHz Band</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The Part 15 Coalition</a:t>
            </a:r>
          </a:p>
          <a:p>
            <a:r>
              <a:rPr lang="en-US" dirty="0" smtClean="0"/>
              <a:t>Henry Goldberg</a:t>
            </a:r>
          </a:p>
          <a:p>
            <a:r>
              <a:rPr lang="en-US" dirty="0" smtClean="0"/>
              <a:t>Laura Stefani</a:t>
            </a:r>
          </a:p>
          <a:p>
            <a:r>
              <a:rPr lang="en-US" dirty="0" smtClean="0"/>
              <a:t>May 15, 2013</a:t>
            </a:r>
            <a:endParaRPr lang="en-US" dirty="0"/>
          </a:p>
        </p:txBody>
      </p:sp>
    </p:spTree>
    <p:extLst>
      <p:ext uri="{BB962C8B-B14F-4D97-AF65-F5344CB8AC3E}">
        <p14:creationId xmlns:p14="http://schemas.microsoft.com/office/powerpoint/2010/main" val="23627522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334962"/>
          </a:xfrm>
        </p:spPr>
        <p:txBody>
          <a:bodyPr>
            <a:normAutofit fontScale="90000"/>
          </a:bodyPr>
          <a:lstStyle/>
          <a:p>
            <a:endParaRPr lang="en-US" dirty="0"/>
          </a:p>
        </p:txBody>
      </p:sp>
      <p:sp>
        <p:nvSpPr>
          <p:cNvPr id="7" name="Content Placeholder 6"/>
          <p:cNvSpPr>
            <a:spLocks noGrp="1"/>
          </p:cNvSpPr>
          <p:nvPr>
            <p:ph idx="1"/>
          </p:nvPr>
        </p:nvSpPr>
        <p:spPr>
          <a:xfrm>
            <a:off x="457200" y="762000"/>
            <a:ext cx="8229600" cy="5364163"/>
          </a:xfrm>
        </p:spPr>
        <p:txBody>
          <a:bodyPr>
            <a:normAutofit fontScale="92500" lnSpcReduction="10000"/>
          </a:bodyPr>
          <a:lstStyle/>
          <a:p>
            <a:pPr lvl="0"/>
            <a:r>
              <a:rPr lang="en-US" dirty="0"/>
              <a:t>Inovonics, a manufacturer of duress and alarm systems, has ten million devices installed throughout the United States at facilities such as schools, theaters, banks, hospitals, and state/local/federal government buildings, including systems that provide location-based information to first responders responding to a duress call</a:t>
            </a:r>
            <a:r>
              <a:rPr lang="en-US" dirty="0" smtClean="0"/>
              <a:t>.</a:t>
            </a:r>
          </a:p>
          <a:p>
            <a:r>
              <a:rPr lang="en-US" dirty="0"/>
              <a:t>EZPass, which is used in sixteen states for toll services and traffic management services, provides for the flow of traffic via bridges and tunnels </a:t>
            </a:r>
            <a:r>
              <a:rPr lang="en-US" dirty="0" smtClean="0"/>
              <a:t>in major urban areas.</a:t>
            </a:r>
            <a:endParaRPr lang="en-US" dirty="0"/>
          </a:p>
          <a:p>
            <a:pPr lvl="0"/>
            <a:endParaRPr lang="en-US" dirty="0"/>
          </a:p>
          <a:p>
            <a:endParaRPr lang="en-US" dirty="0"/>
          </a:p>
        </p:txBody>
      </p:sp>
    </p:spTree>
    <p:extLst>
      <p:ext uri="{BB962C8B-B14F-4D97-AF65-F5344CB8AC3E}">
        <p14:creationId xmlns:p14="http://schemas.microsoft.com/office/powerpoint/2010/main" val="78464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Unique Unlicensed Band</a:t>
            </a:r>
            <a:endParaRPr lang="en-US" dirty="0"/>
          </a:p>
        </p:txBody>
      </p:sp>
      <p:sp>
        <p:nvSpPr>
          <p:cNvPr id="3" name="Content Placeholder 2"/>
          <p:cNvSpPr>
            <a:spLocks noGrp="1"/>
          </p:cNvSpPr>
          <p:nvPr>
            <p:ph idx="1"/>
          </p:nvPr>
        </p:nvSpPr>
        <p:spPr/>
        <p:txBody>
          <a:bodyPr>
            <a:normAutofit lnSpcReduction="10000"/>
          </a:bodyPr>
          <a:lstStyle/>
          <a:p>
            <a:r>
              <a:rPr lang="en-US" dirty="0" smtClean="0"/>
              <a:t>FCC’s special protections:</a:t>
            </a:r>
          </a:p>
          <a:p>
            <a:pPr marL="457200" lvl="1" indent="0">
              <a:buNone/>
            </a:pPr>
            <a:r>
              <a:rPr lang="en-US" dirty="0"/>
              <a:t>	</a:t>
            </a:r>
            <a:r>
              <a:rPr lang="en-US" dirty="0" smtClean="0"/>
              <a:t>1.  M-LMS (Progeny’s) License Condition: “the licensee’s ability to demonstrate through actual field tests that their systems do not cause unacceptable levels of interference to Part 15 devices.”  47 C.F.R. § 90.353(d).</a:t>
            </a:r>
          </a:p>
          <a:p>
            <a:pPr marL="457200" lvl="1" indent="0">
              <a:buNone/>
            </a:pPr>
            <a:r>
              <a:rPr lang="en-US" dirty="0"/>
              <a:t>	</a:t>
            </a:r>
            <a:r>
              <a:rPr lang="en-US" dirty="0" smtClean="0"/>
              <a:t>2. Safe harbor: Unlicensed users conforming to specified technical conditions are insulated from claims that such devices cause harmful interference to M-LMS systems. </a:t>
            </a:r>
            <a:r>
              <a:rPr lang="en-US" dirty="0"/>
              <a:t> </a:t>
            </a:r>
            <a:r>
              <a:rPr lang="en-US" dirty="0" smtClean="0"/>
              <a:t>47 C.F.R. § 90.361.</a:t>
            </a:r>
          </a:p>
          <a:p>
            <a:pPr marL="457200" lvl="1" indent="0">
              <a:buNone/>
            </a:pPr>
            <a:endParaRPr lang="en-US" dirty="0"/>
          </a:p>
        </p:txBody>
      </p:sp>
    </p:spTree>
    <p:extLst>
      <p:ext uri="{BB962C8B-B14F-4D97-AF65-F5344CB8AC3E}">
        <p14:creationId xmlns:p14="http://schemas.microsoft.com/office/powerpoint/2010/main" val="2823644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Progeny’s Waiver </a:t>
            </a:r>
            <a:endParaRPr lang="en-US" dirty="0"/>
          </a:p>
        </p:txBody>
      </p:sp>
      <p:sp>
        <p:nvSpPr>
          <p:cNvPr id="3" name="Content Placeholder 2"/>
          <p:cNvSpPr>
            <a:spLocks noGrp="1"/>
          </p:cNvSpPr>
          <p:nvPr>
            <p:ph idx="1"/>
          </p:nvPr>
        </p:nvSpPr>
        <p:spPr/>
        <p:txBody>
          <a:bodyPr>
            <a:normAutofit lnSpcReduction="10000"/>
          </a:bodyPr>
          <a:lstStyle/>
          <a:p>
            <a:r>
              <a:rPr lang="en-US" dirty="0" smtClean="0"/>
              <a:t>FCC waived Section 90.353(g) so Progeny can track the location of both vehicular and non-vehicular mobile devices on an “equally available” basis.</a:t>
            </a:r>
          </a:p>
          <a:p>
            <a:r>
              <a:rPr lang="en-US" dirty="0" smtClean="0"/>
              <a:t>Indoor location finding service requires more density: Sensors receiving signals from at least 3 beacons indoors, and 8 of 10 time slots used outdoors in dense (urban) areas, which means an 80-100% duty cycle.</a:t>
            </a:r>
            <a:endParaRPr lang="en-US" dirty="0"/>
          </a:p>
        </p:txBody>
      </p:sp>
    </p:spTree>
    <p:extLst>
      <p:ext uri="{BB962C8B-B14F-4D97-AF65-F5344CB8AC3E}">
        <p14:creationId xmlns:p14="http://schemas.microsoft.com/office/powerpoint/2010/main" val="1836778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Progeny’s Burden</a:t>
            </a:r>
            <a:endParaRPr lang="en-US" dirty="0"/>
          </a:p>
        </p:txBody>
      </p:sp>
      <p:sp>
        <p:nvSpPr>
          <p:cNvPr id="3" name="Content Placeholder 2"/>
          <p:cNvSpPr>
            <a:spLocks noGrp="1"/>
          </p:cNvSpPr>
          <p:nvPr>
            <p:ph idx="1"/>
          </p:nvPr>
        </p:nvSpPr>
        <p:spPr/>
        <p:txBody>
          <a:bodyPr/>
          <a:lstStyle/>
          <a:p>
            <a:r>
              <a:rPr lang="en-US" dirty="0"/>
              <a:t>Under the Commission’s rules, Progeny has the burden of demonstrating that it will not cause unacceptable levels of </a:t>
            </a:r>
            <a:r>
              <a:rPr lang="en-US" dirty="0" smtClean="0"/>
              <a:t>interference.</a:t>
            </a:r>
          </a:p>
          <a:p>
            <a:r>
              <a:rPr lang="en-US" dirty="0" smtClean="0"/>
              <a:t>Looking at test results and occurrences of interference, it </a:t>
            </a:r>
            <a:r>
              <a:rPr lang="en-US" dirty="0"/>
              <a:t>has not met that burden.</a:t>
            </a:r>
          </a:p>
        </p:txBody>
      </p:sp>
    </p:spTree>
    <p:extLst>
      <p:ext uri="{BB962C8B-B14F-4D97-AF65-F5344CB8AC3E}">
        <p14:creationId xmlns:p14="http://schemas.microsoft.com/office/powerpoint/2010/main" val="817624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Progeny Test Results</a:t>
            </a:r>
            <a:endParaRPr lang="en-US" dirty="0"/>
          </a:p>
        </p:txBody>
      </p:sp>
      <p:sp>
        <p:nvSpPr>
          <p:cNvPr id="3" name="Content Placeholder 2"/>
          <p:cNvSpPr>
            <a:spLocks noGrp="1"/>
          </p:cNvSpPr>
          <p:nvPr>
            <p:ph idx="1"/>
          </p:nvPr>
        </p:nvSpPr>
        <p:spPr/>
        <p:txBody>
          <a:bodyPr>
            <a:normAutofit lnSpcReduction="10000"/>
          </a:bodyPr>
          <a:lstStyle/>
          <a:p>
            <a:r>
              <a:rPr lang="en-US" dirty="0"/>
              <a:t>Testing shows that there will be interference from Progeny operations because of duty cycle, power, &amp; density of </a:t>
            </a:r>
            <a:r>
              <a:rPr lang="en-US" dirty="0" smtClean="0"/>
              <a:t>transmitters.</a:t>
            </a:r>
          </a:p>
          <a:p>
            <a:r>
              <a:rPr lang="en-US" dirty="0" smtClean="0"/>
              <a:t>For </a:t>
            </a:r>
            <a:r>
              <a:rPr lang="en-US" dirty="0"/>
              <a:t>some </a:t>
            </a:r>
            <a:r>
              <a:rPr lang="en-US" dirty="0" smtClean="0"/>
              <a:t>Part </a:t>
            </a:r>
            <a:r>
              <a:rPr lang="en-US" dirty="0"/>
              <a:t>15 </a:t>
            </a:r>
            <a:r>
              <a:rPr lang="en-US" dirty="0" smtClean="0"/>
              <a:t>users</a:t>
            </a:r>
            <a:r>
              <a:rPr lang="en-US" dirty="0"/>
              <a:t>, </a:t>
            </a:r>
            <a:r>
              <a:rPr lang="en-US" dirty="0" smtClean="0"/>
              <a:t>Progeny </a:t>
            </a:r>
            <a:r>
              <a:rPr lang="en-US" dirty="0"/>
              <a:t>will preclude co-frequency operation on Progeny’s 4 </a:t>
            </a:r>
            <a:r>
              <a:rPr lang="en-US" dirty="0" smtClean="0"/>
              <a:t>MHz of spectrum (15% of the band).</a:t>
            </a:r>
          </a:p>
          <a:p>
            <a:r>
              <a:rPr lang="en-US" dirty="0" smtClean="0"/>
              <a:t>For other wideband Part </a:t>
            </a:r>
            <a:r>
              <a:rPr lang="en-US" dirty="0"/>
              <a:t>15 </a:t>
            </a:r>
            <a:r>
              <a:rPr lang="en-US" dirty="0" smtClean="0"/>
              <a:t>users</a:t>
            </a:r>
            <a:r>
              <a:rPr lang="en-US" dirty="0"/>
              <a:t>, </a:t>
            </a:r>
            <a:r>
              <a:rPr lang="en-US" dirty="0" smtClean="0"/>
              <a:t>Progeny </a:t>
            </a:r>
            <a:r>
              <a:rPr lang="en-US" dirty="0"/>
              <a:t>will preclude operation on much more of the 902-928 MHz band (about 2/3 of the band). </a:t>
            </a:r>
          </a:p>
        </p:txBody>
      </p:sp>
    </p:spTree>
    <p:extLst>
      <p:ext uri="{BB962C8B-B14F-4D97-AF65-F5344CB8AC3E}">
        <p14:creationId xmlns:p14="http://schemas.microsoft.com/office/powerpoint/2010/main" val="2618478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3675" y="1431925"/>
            <a:ext cx="6216650" cy="399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r>
              <a:rPr lang="en-US" dirty="0" smtClean="0"/>
              <a:t>Preclusive effect of Progeny’s duty cycle</a:t>
            </a:r>
            <a:br>
              <a:rPr lang="en-US" dirty="0" smtClean="0"/>
            </a:br>
            <a:endParaRPr lang="en-US" dirty="0"/>
          </a:p>
        </p:txBody>
      </p:sp>
    </p:spTree>
    <p:extLst>
      <p:ext uri="{BB962C8B-B14F-4D97-AF65-F5344CB8AC3E}">
        <p14:creationId xmlns:p14="http://schemas.microsoft.com/office/powerpoint/2010/main" val="796444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 y="1069686"/>
            <a:ext cx="9151961" cy="4645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4975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550" y="1428750"/>
            <a:ext cx="8216900"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844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Evidence of Actual Interference from Progeny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-Plantronics received notifications of interference from users in the Bay Area.</a:t>
            </a:r>
          </a:p>
          <a:p>
            <a:pPr marL="0" indent="0">
              <a:buNone/>
            </a:pPr>
            <a:r>
              <a:rPr lang="en-US" dirty="0" smtClean="0"/>
              <a:t>-Taggle Systems could not operate its smart grid system in the Bay Area due to the presence of Progeny transmitters.</a:t>
            </a:r>
          </a:p>
          <a:p>
            <a:pPr marL="0" indent="0">
              <a:buNone/>
            </a:pPr>
            <a:r>
              <a:rPr lang="en-US" dirty="0" smtClean="0"/>
              <a:t>-A major utility experienced interference from Progeny’s transmissions.</a:t>
            </a:r>
          </a:p>
        </p:txBody>
      </p:sp>
    </p:spTree>
    <p:extLst>
      <p:ext uri="{BB962C8B-B14F-4D97-AF65-F5344CB8AC3E}">
        <p14:creationId xmlns:p14="http://schemas.microsoft.com/office/powerpoint/2010/main" val="3791627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Progeny </a:t>
            </a:r>
            <a:r>
              <a:rPr lang="en-US" dirty="0" smtClean="0"/>
              <a:t>construction</a:t>
            </a:r>
            <a:r>
              <a:rPr lang="en-US" dirty="0" smtClean="0"/>
              <a:t> </a:t>
            </a:r>
            <a:r>
              <a:rPr lang="en-US" dirty="0" smtClean="0"/>
              <a:t>in other 39 markets is </a:t>
            </a:r>
            <a:r>
              <a:rPr lang="en-US" dirty="0" smtClean="0"/>
              <a:t>minimal</a:t>
            </a:r>
            <a:endParaRPr lang="en-US" dirty="0"/>
          </a:p>
        </p:txBody>
      </p:sp>
      <p:sp>
        <p:nvSpPr>
          <p:cNvPr id="3" name="Content Placeholder 2"/>
          <p:cNvSpPr>
            <a:spLocks noGrp="1"/>
          </p:cNvSpPr>
          <p:nvPr>
            <p:ph idx="1"/>
          </p:nvPr>
        </p:nvSpPr>
        <p:spPr/>
        <p:txBody>
          <a:bodyPr/>
          <a:lstStyle/>
          <a:p>
            <a:r>
              <a:rPr lang="en-US" dirty="0" smtClean="0"/>
              <a:t>Evidence of only 1 beacon transmitting within a 10-15 mile radius.</a:t>
            </a:r>
          </a:p>
          <a:p>
            <a:endParaRPr lang="en-US" dirty="0" smtClean="0"/>
          </a:p>
          <a:p>
            <a:r>
              <a:rPr lang="en-US" dirty="0" smtClean="0"/>
              <a:t>While unlicensed users could co-exist with such “operations”, it is </a:t>
            </a:r>
            <a:r>
              <a:rPr lang="en-US" dirty="0"/>
              <a:t>far less than what would be required for a </a:t>
            </a:r>
            <a:r>
              <a:rPr lang="en-US" dirty="0" smtClean="0"/>
              <a:t>functional, 2</a:t>
            </a:r>
            <a:r>
              <a:rPr lang="en-US" baseline="30000" dirty="0" smtClean="0"/>
              <a:t>nd</a:t>
            </a:r>
            <a:r>
              <a:rPr lang="en-US" dirty="0" smtClean="0"/>
              <a:t> generation E911 indoor location system</a:t>
            </a:r>
            <a:r>
              <a:rPr lang="en-US" dirty="0"/>
              <a:t>.</a:t>
            </a:r>
          </a:p>
          <a:p>
            <a:endParaRPr lang="en-US" dirty="0" smtClean="0"/>
          </a:p>
          <a:p>
            <a:endParaRPr lang="en-US" dirty="0"/>
          </a:p>
        </p:txBody>
      </p:sp>
    </p:spTree>
    <p:extLst>
      <p:ext uri="{BB962C8B-B14F-4D97-AF65-F5344CB8AC3E}">
        <p14:creationId xmlns:p14="http://schemas.microsoft.com/office/powerpoint/2010/main" val="2189435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15 Coalition Members</a:t>
            </a:r>
            <a:endParaRPr lang="en-US" dirty="0"/>
          </a:p>
        </p:txBody>
      </p:sp>
      <p:sp>
        <p:nvSpPr>
          <p:cNvPr id="3" name="Content Placeholder 2"/>
          <p:cNvSpPr>
            <a:spLocks noGrp="1"/>
          </p:cNvSpPr>
          <p:nvPr>
            <p:ph idx="1"/>
          </p:nvPr>
        </p:nvSpPr>
        <p:spPr/>
        <p:txBody>
          <a:bodyPr>
            <a:normAutofit fontScale="47500" lnSpcReduction="20000"/>
          </a:bodyPr>
          <a:lstStyle/>
          <a:p>
            <a:r>
              <a:rPr lang="en-US" dirty="0"/>
              <a:t>Alarm Industry Communications Committee</a:t>
            </a:r>
          </a:p>
          <a:p>
            <a:r>
              <a:rPr lang="en-US" dirty="0"/>
              <a:t>American Petroleum Institute</a:t>
            </a:r>
          </a:p>
          <a:p>
            <a:r>
              <a:rPr lang="en-US" dirty="0"/>
              <a:t>Association of American Railroads</a:t>
            </a:r>
          </a:p>
          <a:p>
            <a:r>
              <a:rPr lang="en-US" dirty="0"/>
              <a:t>Elster Solutions</a:t>
            </a:r>
          </a:p>
          <a:p>
            <a:r>
              <a:rPr lang="en-US" dirty="0"/>
              <a:t>FreeWave Technologies, Inc.</a:t>
            </a:r>
          </a:p>
          <a:p>
            <a:r>
              <a:rPr lang="en-US" dirty="0"/>
              <a:t>GE Digital Energy</a:t>
            </a:r>
          </a:p>
          <a:p>
            <a:r>
              <a:rPr lang="en-US" dirty="0"/>
              <a:t>Inovonics Wireless Corporation</a:t>
            </a:r>
          </a:p>
          <a:p>
            <a:r>
              <a:rPr lang="en-US" dirty="0"/>
              <a:t>Intelleflex Corporation</a:t>
            </a:r>
          </a:p>
          <a:p>
            <a:r>
              <a:rPr lang="en-US" dirty="0"/>
              <a:t>Itron, Inc.</a:t>
            </a:r>
          </a:p>
          <a:p>
            <a:r>
              <a:rPr lang="en-US" dirty="0"/>
              <a:t>Landi+Gyr Company</a:t>
            </a:r>
          </a:p>
          <a:p>
            <a:r>
              <a:rPr lang="en-US" dirty="0"/>
              <a:t>MJ Lynch &amp; Associates LLC</a:t>
            </a:r>
          </a:p>
          <a:p>
            <a:r>
              <a:rPr lang="en-US" dirty="0"/>
              <a:t>Notor Research</a:t>
            </a:r>
          </a:p>
          <a:p>
            <a:r>
              <a:rPr lang="en-US" dirty="0"/>
              <a:t>Plantronics</a:t>
            </a:r>
          </a:p>
          <a:p>
            <a:r>
              <a:rPr lang="en-US" dirty="0"/>
              <a:t>Qualcomm Incorporated</a:t>
            </a:r>
          </a:p>
          <a:p>
            <a:r>
              <a:rPr lang="en-US" dirty="0"/>
              <a:t>Silver Spring Networks</a:t>
            </a:r>
          </a:p>
          <a:p>
            <a:r>
              <a:rPr lang="en-US" dirty="0"/>
              <a:t>Starkey Laboratories, Inc.</a:t>
            </a:r>
          </a:p>
          <a:p>
            <a:r>
              <a:rPr lang="en-US" dirty="0"/>
              <a:t>Utilities Telecom Council</a:t>
            </a:r>
          </a:p>
          <a:p>
            <a:r>
              <a:rPr lang="en-US" dirty="0"/>
              <a:t>Wireless Internet Service Providers </a:t>
            </a:r>
            <a:r>
              <a:rPr lang="en-US" dirty="0" smtClean="0"/>
              <a:t>Association</a:t>
            </a:r>
            <a:endParaRPr lang="en-US" dirty="0"/>
          </a:p>
        </p:txBody>
      </p:sp>
    </p:spTree>
    <p:extLst>
      <p:ext uri="{BB962C8B-B14F-4D97-AF65-F5344CB8AC3E}">
        <p14:creationId xmlns:p14="http://schemas.microsoft.com/office/powerpoint/2010/main" val="19240522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Testing &amp; System Modifications Needed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FCC stated </a:t>
            </a:r>
            <a:r>
              <a:rPr lang="en-US" dirty="0"/>
              <a:t>in Progeny’s </a:t>
            </a:r>
            <a:r>
              <a:rPr lang="en-US" dirty="0" smtClean="0"/>
              <a:t>waiver: </a:t>
            </a:r>
            <a:r>
              <a:rPr lang="en-US" dirty="0"/>
              <a:t>“If [] significant interference concerns are raised, [FCC] will determine what additional steps may be appropriate.” </a:t>
            </a:r>
            <a:endParaRPr lang="en-US" dirty="0" smtClean="0"/>
          </a:p>
          <a:p>
            <a:r>
              <a:rPr lang="en-US" dirty="0" smtClean="0"/>
              <a:t>Now </a:t>
            </a:r>
            <a:r>
              <a:rPr lang="en-US" dirty="0"/>
              <a:t>is the time to consider those additional steps.  </a:t>
            </a:r>
            <a:endParaRPr lang="en-US" dirty="0" smtClean="0"/>
          </a:p>
          <a:p>
            <a:r>
              <a:rPr lang="en-US" dirty="0" smtClean="0"/>
              <a:t>The FCC </a:t>
            </a:r>
            <a:r>
              <a:rPr lang="en-US" dirty="0"/>
              <a:t>must require and monitor additional testing of Progeny’s system with a wide variety of Part 15 </a:t>
            </a:r>
            <a:r>
              <a:rPr lang="en-US" dirty="0" smtClean="0"/>
              <a:t>devices; testing has been requested of Progeny by many parties, with no response.</a:t>
            </a:r>
          </a:p>
          <a:p>
            <a:r>
              <a:rPr lang="en-US" dirty="0" smtClean="0"/>
              <a:t>The </a:t>
            </a:r>
            <a:r>
              <a:rPr lang="en-US" dirty="0"/>
              <a:t>FCC </a:t>
            </a:r>
            <a:r>
              <a:rPr lang="en-US" dirty="0" smtClean="0"/>
              <a:t>must </a:t>
            </a:r>
            <a:r>
              <a:rPr lang="en-US" dirty="0"/>
              <a:t>consider modifications to Progeny’s system design to make it compatible with unlicensed technologies and services.  </a:t>
            </a:r>
          </a:p>
        </p:txBody>
      </p:sp>
    </p:spTree>
    <p:extLst>
      <p:ext uri="{BB962C8B-B14F-4D97-AF65-F5344CB8AC3E}">
        <p14:creationId xmlns:p14="http://schemas.microsoft.com/office/powerpoint/2010/main" val="2211357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E911 Location Services</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Part 15 Coalition fully appreciates and supports the need for improved wireless E911 location </a:t>
            </a:r>
            <a:r>
              <a:rPr lang="en-US" dirty="0" smtClean="0"/>
              <a:t>accuracy.</a:t>
            </a:r>
          </a:p>
          <a:p>
            <a:r>
              <a:rPr lang="en-US" dirty="0" smtClean="0"/>
              <a:t>As </a:t>
            </a:r>
            <a:r>
              <a:rPr lang="en-US" dirty="0"/>
              <a:t>CSRIC testing showed, </a:t>
            </a:r>
            <a:r>
              <a:rPr lang="en-US" dirty="0" smtClean="0"/>
              <a:t>Progeny, like others, is </a:t>
            </a:r>
            <a:r>
              <a:rPr lang="en-US" dirty="0"/>
              <a:t>a nascent indoor location technology that does not yet meet </a:t>
            </a:r>
            <a:r>
              <a:rPr lang="en-US" dirty="0" smtClean="0"/>
              <a:t>Public Safety’s needs.</a:t>
            </a:r>
          </a:p>
          <a:p>
            <a:r>
              <a:rPr lang="en-US" dirty="0" smtClean="0"/>
              <a:t>There are many other technologies </a:t>
            </a:r>
            <a:r>
              <a:rPr lang="en-US" dirty="0"/>
              <a:t>under </a:t>
            </a:r>
            <a:r>
              <a:rPr lang="en-US" dirty="0" smtClean="0"/>
              <a:t>development.</a:t>
            </a:r>
            <a:endParaRPr lang="en-US" dirty="0"/>
          </a:p>
        </p:txBody>
      </p:sp>
    </p:spTree>
    <p:extLst>
      <p:ext uri="{BB962C8B-B14F-4D97-AF65-F5344CB8AC3E}">
        <p14:creationId xmlns:p14="http://schemas.microsoft.com/office/powerpoint/2010/main" val="727736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14, 2013 CSRIC Report </a:t>
            </a:r>
          </a:p>
        </p:txBody>
      </p:sp>
      <p:sp>
        <p:nvSpPr>
          <p:cNvPr id="3" name="Content Placeholder 2"/>
          <p:cNvSpPr>
            <a:spLocks noGrp="1"/>
          </p:cNvSpPr>
          <p:nvPr>
            <p:ph idx="1"/>
          </p:nvPr>
        </p:nvSpPr>
        <p:spPr/>
        <p:txBody>
          <a:bodyPr>
            <a:normAutofit fontScale="92500" lnSpcReduction="20000"/>
          </a:bodyPr>
          <a:lstStyle/>
          <a:p>
            <a:r>
              <a:rPr lang="en-US" dirty="0" smtClean="0"/>
              <a:t>“</a:t>
            </a:r>
            <a:r>
              <a:rPr lang="en-US" b="1" dirty="0" smtClean="0"/>
              <a:t>even </a:t>
            </a:r>
            <a:r>
              <a:rPr lang="en-US" b="1" dirty="0"/>
              <a:t>the best location technologies tested have not proven the ability to consistently identify the specific building and floor which represents the required performance to meet Public Safety's expressed needs</a:t>
            </a:r>
            <a:r>
              <a:rPr lang="en-US" dirty="0"/>
              <a:t>. This is not likely to change over the next 12-24 months. Various technologies have projected improved performance in the future, but none of those claims have yet been proven through the test bed process. It is hoped that such technologies would be tested and validated in future test bed campaigns</a:t>
            </a:r>
            <a:r>
              <a:rPr lang="en-US" dirty="0" smtClean="0"/>
              <a:t>.” (pgs. 54-55)</a:t>
            </a:r>
            <a:endParaRPr lang="en-US" dirty="0"/>
          </a:p>
        </p:txBody>
      </p:sp>
    </p:spTree>
    <p:extLst>
      <p:ext uri="{BB962C8B-B14F-4D97-AF65-F5344CB8AC3E}">
        <p14:creationId xmlns:p14="http://schemas.microsoft.com/office/powerpoint/2010/main" val="4255041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2800" dirty="0" smtClean="0">
                <a:ea typeface="+mj-ea"/>
                <a:cs typeface="+mj-cs"/>
              </a:rPr>
              <a:t>Positioning Technology State of Affairs</a:t>
            </a:r>
            <a:endParaRPr lang="en-US" sz="2800" dirty="0">
              <a:ea typeface="+mj-ea"/>
              <a:cs typeface="+mj-cs"/>
            </a:endParaRPr>
          </a:p>
        </p:txBody>
      </p:sp>
      <p:sp>
        <p:nvSpPr>
          <p:cNvPr id="5" name="Oval 30"/>
          <p:cNvSpPr>
            <a:spLocks noChangeArrowheads="1"/>
          </p:cNvSpPr>
          <p:nvPr/>
        </p:nvSpPr>
        <p:spPr bwMode="auto">
          <a:xfrm>
            <a:off x="2390775" y="1892300"/>
            <a:ext cx="2078038" cy="1878013"/>
          </a:xfrm>
          <a:prstGeom prst="ellipse">
            <a:avLst/>
          </a:prstGeom>
          <a:gradFill flip="none" rotWithShape="1">
            <a:gsLst>
              <a:gs pos="0">
                <a:srgbClr val="FF0000"/>
              </a:gs>
              <a:gs pos="100000">
                <a:srgbClr val="FFFF00"/>
              </a:gs>
            </a:gsLst>
            <a:lin ang="8100000" scaled="0"/>
            <a:tileRect/>
          </a:gradFill>
          <a:ln w="9525" algn="ctr">
            <a:solidFill>
              <a:srgbClr val="FF0000"/>
            </a:solidFill>
            <a:round/>
            <a:headEnd/>
            <a:tailEnd/>
          </a:ln>
          <a:effectLst/>
        </p:spPr>
        <p:txBody>
          <a:bodyPr anchor="ctr"/>
          <a:lstStyle/>
          <a:p>
            <a:pPr algn="ctr">
              <a:lnSpc>
                <a:spcPct val="80000"/>
              </a:lnSpc>
              <a:spcBef>
                <a:spcPct val="20000"/>
              </a:spcBef>
              <a:defRPr/>
            </a:pPr>
            <a:r>
              <a:rPr lang="en-US" sz="1400" b="1" dirty="0">
                <a:effectLst>
                  <a:outerShdw blurRad="38100" dist="38100" dir="2700000" algn="tl">
                    <a:srgbClr val="000000"/>
                  </a:outerShdw>
                </a:effectLst>
                <a:cs typeface="Arial" pitchFamily="34" charset="0"/>
              </a:rPr>
              <a:t>The missing piece....</a:t>
            </a:r>
          </a:p>
        </p:txBody>
      </p:sp>
      <p:sp>
        <p:nvSpPr>
          <p:cNvPr id="6148" name="Line 3"/>
          <p:cNvSpPr>
            <a:spLocks noChangeShapeType="1"/>
          </p:cNvSpPr>
          <p:nvPr/>
        </p:nvSpPr>
        <p:spPr bwMode="auto">
          <a:xfrm>
            <a:off x="1068388" y="5357813"/>
            <a:ext cx="721677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sp>
        <p:nvSpPr>
          <p:cNvPr id="6149" name="Line 4"/>
          <p:cNvSpPr>
            <a:spLocks noChangeShapeType="1"/>
          </p:cNvSpPr>
          <p:nvPr/>
        </p:nvSpPr>
        <p:spPr bwMode="auto">
          <a:xfrm flipH="1" flipV="1">
            <a:off x="1068388" y="1687513"/>
            <a:ext cx="15875" cy="36703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sp>
        <p:nvSpPr>
          <p:cNvPr id="6150" name="Line 6"/>
          <p:cNvSpPr>
            <a:spLocks noChangeShapeType="1"/>
          </p:cNvSpPr>
          <p:nvPr/>
        </p:nvSpPr>
        <p:spPr bwMode="auto">
          <a:xfrm>
            <a:off x="2617788" y="5222875"/>
            <a:ext cx="0" cy="2492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151" name="Line 7"/>
          <p:cNvSpPr>
            <a:spLocks noChangeShapeType="1"/>
          </p:cNvSpPr>
          <p:nvPr/>
        </p:nvSpPr>
        <p:spPr bwMode="auto">
          <a:xfrm>
            <a:off x="6273800" y="5218113"/>
            <a:ext cx="0" cy="2492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 name="Text Box 9"/>
          <p:cNvSpPr txBox="1">
            <a:spLocks noChangeArrowheads="1"/>
          </p:cNvSpPr>
          <p:nvPr/>
        </p:nvSpPr>
        <p:spPr bwMode="auto">
          <a:xfrm>
            <a:off x="2390775" y="5507038"/>
            <a:ext cx="433388" cy="265112"/>
          </a:xfrm>
          <a:prstGeom prst="rect">
            <a:avLst/>
          </a:prstGeom>
          <a:noFill/>
          <a:ln w="9525" algn="ctr">
            <a:noFill/>
            <a:miter lim="800000"/>
            <a:headEnd/>
            <a:tailEnd/>
          </a:ln>
          <a:effec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lnSpc>
                <a:spcPct val="80000"/>
              </a:lnSpc>
              <a:spcBef>
                <a:spcPct val="20000"/>
              </a:spcBef>
              <a:defRPr/>
            </a:pPr>
            <a:r>
              <a:rPr lang="en-US" sz="1400" dirty="0" smtClean="0">
                <a:effectLst>
                  <a:outerShdw blurRad="38100" dist="38100" dir="2700000" algn="tl">
                    <a:srgbClr val="C0C0C0"/>
                  </a:outerShdw>
                </a:effectLst>
                <a:cs typeface="Arial" pitchFamily="34" charset="0"/>
              </a:rPr>
              <a:t>5m</a:t>
            </a:r>
          </a:p>
        </p:txBody>
      </p:sp>
      <p:sp>
        <p:nvSpPr>
          <p:cNvPr id="11" name="Text Box 10"/>
          <p:cNvSpPr txBox="1">
            <a:spLocks noChangeArrowheads="1"/>
          </p:cNvSpPr>
          <p:nvPr/>
        </p:nvSpPr>
        <p:spPr bwMode="auto">
          <a:xfrm>
            <a:off x="4221163" y="5480050"/>
            <a:ext cx="533400" cy="265113"/>
          </a:xfrm>
          <a:prstGeom prst="rect">
            <a:avLst/>
          </a:prstGeom>
          <a:noFill/>
          <a:ln w="9525" algn="ctr">
            <a:noFill/>
            <a:miter lim="800000"/>
            <a:headEnd/>
            <a:tailEnd/>
          </a:ln>
          <a:effec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lnSpc>
                <a:spcPct val="80000"/>
              </a:lnSpc>
              <a:spcBef>
                <a:spcPct val="20000"/>
              </a:spcBef>
              <a:defRPr/>
            </a:pPr>
            <a:r>
              <a:rPr lang="en-US" sz="1400" dirty="0" smtClean="0">
                <a:effectLst>
                  <a:outerShdw blurRad="38100" dist="38100" dir="2700000" algn="tl">
                    <a:srgbClr val="C0C0C0"/>
                  </a:outerShdw>
                </a:effectLst>
                <a:cs typeface="Arial" pitchFamily="34" charset="0"/>
              </a:rPr>
              <a:t>50m</a:t>
            </a:r>
          </a:p>
        </p:txBody>
      </p:sp>
      <p:sp>
        <p:nvSpPr>
          <p:cNvPr id="12" name="Text Box 12"/>
          <p:cNvSpPr txBox="1">
            <a:spLocks noChangeArrowheads="1"/>
          </p:cNvSpPr>
          <p:nvPr/>
        </p:nvSpPr>
        <p:spPr bwMode="auto">
          <a:xfrm>
            <a:off x="5989638" y="5473700"/>
            <a:ext cx="631825" cy="265113"/>
          </a:xfrm>
          <a:prstGeom prst="rect">
            <a:avLst/>
          </a:prstGeom>
          <a:noFill/>
          <a:ln w="9525" algn="ctr">
            <a:noFill/>
            <a:miter lim="800000"/>
            <a:headEnd/>
            <a:tailEnd/>
          </a:ln>
          <a:effec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lnSpc>
                <a:spcPct val="80000"/>
              </a:lnSpc>
              <a:spcBef>
                <a:spcPct val="20000"/>
              </a:spcBef>
              <a:defRPr/>
            </a:pPr>
            <a:r>
              <a:rPr lang="en-US" sz="1400" dirty="0" smtClean="0">
                <a:effectLst>
                  <a:outerShdw blurRad="38100" dist="38100" dir="2700000" algn="tl">
                    <a:srgbClr val="C0C0C0"/>
                  </a:outerShdw>
                </a:effectLst>
                <a:cs typeface="Arial" pitchFamily="34" charset="0"/>
              </a:rPr>
              <a:t>500m</a:t>
            </a:r>
          </a:p>
        </p:txBody>
      </p:sp>
      <p:sp>
        <p:nvSpPr>
          <p:cNvPr id="6155" name="Line 17"/>
          <p:cNvSpPr>
            <a:spLocks noChangeShapeType="1"/>
          </p:cNvSpPr>
          <p:nvPr/>
        </p:nvSpPr>
        <p:spPr bwMode="auto">
          <a:xfrm>
            <a:off x="911225" y="3986213"/>
            <a:ext cx="3460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4" name="Text Box 18"/>
          <p:cNvSpPr txBox="1">
            <a:spLocks noChangeArrowheads="1"/>
          </p:cNvSpPr>
          <p:nvPr/>
        </p:nvSpPr>
        <p:spPr bwMode="auto">
          <a:xfrm rot="16200000">
            <a:off x="369888" y="4483100"/>
            <a:ext cx="920750" cy="263525"/>
          </a:xfrm>
          <a:prstGeom prst="rect">
            <a:avLst/>
          </a:prstGeom>
          <a:noFill/>
          <a:ln w="9525" algn="ctr">
            <a:noFill/>
            <a:miter lim="800000"/>
            <a:headEnd/>
            <a:tailEnd/>
          </a:ln>
          <a:effec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lnSpc>
                <a:spcPct val="80000"/>
              </a:lnSpc>
              <a:spcBef>
                <a:spcPct val="20000"/>
              </a:spcBef>
              <a:defRPr/>
            </a:pPr>
            <a:r>
              <a:rPr lang="en-US" sz="1400" dirty="0" smtClean="0">
                <a:effectLst>
                  <a:outerShdw blurRad="38100" dist="38100" dir="2700000" algn="tl">
                    <a:srgbClr val="C0C0C0"/>
                  </a:outerShdw>
                </a:effectLst>
                <a:cs typeface="Arial" pitchFamily="34" charset="0"/>
              </a:rPr>
              <a:t>Outdoors</a:t>
            </a:r>
          </a:p>
        </p:txBody>
      </p:sp>
      <p:sp>
        <p:nvSpPr>
          <p:cNvPr id="15" name="Text Box 19"/>
          <p:cNvSpPr txBox="1">
            <a:spLocks noChangeArrowheads="1"/>
          </p:cNvSpPr>
          <p:nvPr/>
        </p:nvSpPr>
        <p:spPr bwMode="auto">
          <a:xfrm rot="16200000">
            <a:off x="439738" y="2133600"/>
            <a:ext cx="781050" cy="263525"/>
          </a:xfrm>
          <a:prstGeom prst="rect">
            <a:avLst/>
          </a:prstGeom>
          <a:noFill/>
          <a:ln w="9525" algn="ctr">
            <a:noFill/>
            <a:miter lim="800000"/>
            <a:headEnd/>
            <a:tailEnd/>
          </a:ln>
          <a:effec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lnSpc>
                <a:spcPct val="80000"/>
              </a:lnSpc>
              <a:spcBef>
                <a:spcPct val="20000"/>
              </a:spcBef>
              <a:defRPr/>
            </a:pPr>
            <a:r>
              <a:rPr lang="en-US" sz="1400" dirty="0" smtClean="0">
                <a:effectLst>
                  <a:outerShdw blurRad="38100" dist="38100" dir="2700000" algn="tl">
                    <a:srgbClr val="C0C0C0"/>
                  </a:outerShdw>
                </a:effectLst>
                <a:cs typeface="Arial" pitchFamily="34" charset="0"/>
              </a:rPr>
              <a:t>Indoors</a:t>
            </a:r>
          </a:p>
        </p:txBody>
      </p:sp>
      <p:sp>
        <p:nvSpPr>
          <p:cNvPr id="16" name="Oval 20"/>
          <p:cNvSpPr>
            <a:spLocks noChangeArrowheads="1"/>
          </p:cNvSpPr>
          <p:nvPr/>
        </p:nvSpPr>
        <p:spPr bwMode="auto">
          <a:xfrm rot="19026918">
            <a:off x="4510088" y="1677988"/>
            <a:ext cx="1692275" cy="2568575"/>
          </a:xfrm>
          <a:prstGeom prst="ellipse">
            <a:avLst/>
          </a:prstGeom>
          <a:solidFill>
            <a:schemeClr val="accent1">
              <a:alpha val="40000"/>
            </a:schemeClr>
          </a:solidFill>
          <a:ln w="9525" algn="ctr">
            <a:solidFill>
              <a:schemeClr val="tx1"/>
            </a:solidFill>
            <a:prstDash val="solid"/>
            <a:round/>
            <a:headEnd/>
            <a:tailEnd/>
          </a:ln>
          <a:effectLst/>
        </p:spPr>
        <p:txBody>
          <a:bodyPr wrap="none" anchor="ctr"/>
          <a:lstStyle/>
          <a:p>
            <a:pPr algn="ctr">
              <a:lnSpc>
                <a:spcPct val="80000"/>
              </a:lnSpc>
              <a:spcBef>
                <a:spcPct val="20000"/>
              </a:spcBef>
              <a:defRPr/>
            </a:pPr>
            <a:endParaRPr lang="en-US" sz="1400" b="1" dirty="0">
              <a:effectLst>
                <a:outerShdw blurRad="38100" dist="38100" dir="2700000" algn="tl">
                  <a:srgbClr val="FFFFFF"/>
                </a:outerShdw>
              </a:effectLst>
              <a:ea typeface="+mn-ea"/>
              <a:cs typeface="Arial" pitchFamily="34" charset="0"/>
            </a:endParaRPr>
          </a:p>
        </p:txBody>
      </p:sp>
      <p:sp>
        <p:nvSpPr>
          <p:cNvPr id="17" name="Oval 21"/>
          <p:cNvSpPr>
            <a:spLocks noChangeArrowheads="1"/>
          </p:cNvSpPr>
          <p:nvPr/>
        </p:nvSpPr>
        <p:spPr bwMode="auto">
          <a:xfrm>
            <a:off x="5813425" y="1787525"/>
            <a:ext cx="3330575" cy="3206750"/>
          </a:xfrm>
          <a:prstGeom prst="ellipse">
            <a:avLst/>
          </a:prstGeom>
          <a:solidFill>
            <a:schemeClr val="accent1">
              <a:alpha val="15000"/>
            </a:schemeClr>
          </a:solidFill>
          <a:ln w="9525" algn="ctr">
            <a:solidFill>
              <a:schemeClr val="tx1"/>
            </a:solidFill>
            <a:round/>
            <a:headEnd/>
            <a:tailEnd/>
          </a:ln>
          <a:effectLst/>
        </p:spPr>
        <p:txBody>
          <a:bodyPr wrap="none" anchor="ctr"/>
          <a:lstStyle/>
          <a:p>
            <a:pPr>
              <a:lnSpc>
                <a:spcPct val="80000"/>
              </a:lnSpc>
              <a:spcBef>
                <a:spcPct val="20000"/>
              </a:spcBef>
              <a:defRPr/>
            </a:pPr>
            <a:r>
              <a:rPr lang="en-US" sz="1400" b="1" dirty="0">
                <a:effectLst>
                  <a:outerShdw blurRad="38100" dist="38100" dir="2700000" algn="tl">
                    <a:srgbClr val="000000"/>
                  </a:outerShdw>
                </a:effectLst>
                <a:cs typeface="Arial" pitchFamily="34" charset="0"/>
              </a:rPr>
              <a:t>       Cell-ID</a:t>
            </a:r>
          </a:p>
        </p:txBody>
      </p:sp>
      <p:sp>
        <p:nvSpPr>
          <p:cNvPr id="18" name="Oval 22"/>
          <p:cNvSpPr>
            <a:spLocks noChangeArrowheads="1"/>
          </p:cNvSpPr>
          <p:nvPr/>
        </p:nvSpPr>
        <p:spPr bwMode="auto">
          <a:xfrm rot="3676798">
            <a:off x="3735387" y="1755776"/>
            <a:ext cx="1387475" cy="4305300"/>
          </a:xfrm>
          <a:prstGeom prst="ellipse">
            <a:avLst/>
          </a:prstGeom>
          <a:solidFill>
            <a:schemeClr val="accent1">
              <a:alpha val="30000"/>
            </a:schemeClr>
          </a:solidFill>
          <a:ln w="9525" algn="ctr">
            <a:solidFill>
              <a:schemeClr val="tx1"/>
            </a:solidFill>
            <a:round/>
            <a:headEnd/>
            <a:tailEnd/>
          </a:ln>
          <a:effectLst/>
        </p:spPr>
        <p:txBody>
          <a:bodyPr wrap="none" anchor="ctr"/>
          <a:lstStyle/>
          <a:p>
            <a:pPr algn="ctr">
              <a:lnSpc>
                <a:spcPct val="80000"/>
              </a:lnSpc>
              <a:spcBef>
                <a:spcPct val="20000"/>
              </a:spcBef>
              <a:defRPr/>
            </a:pPr>
            <a:endParaRPr lang="en-US" sz="1400" b="1" dirty="0">
              <a:effectLst>
                <a:outerShdw blurRad="38100" dist="38100" dir="2700000" algn="tl">
                  <a:srgbClr val="FFFFFF"/>
                </a:outerShdw>
              </a:effectLst>
              <a:ea typeface="Arial" charset="0"/>
              <a:cs typeface="Arial" pitchFamily="34" charset="0"/>
            </a:endParaRPr>
          </a:p>
        </p:txBody>
      </p:sp>
      <p:sp>
        <p:nvSpPr>
          <p:cNvPr id="19" name="Text Box 24"/>
          <p:cNvSpPr txBox="1">
            <a:spLocks noChangeArrowheads="1"/>
          </p:cNvSpPr>
          <p:nvPr/>
        </p:nvSpPr>
        <p:spPr bwMode="auto">
          <a:xfrm rot="16200000">
            <a:off x="269082" y="3175793"/>
            <a:ext cx="850900" cy="481013"/>
          </a:xfrm>
          <a:prstGeom prst="rect">
            <a:avLst/>
          </a:prstGeom>
          <a:noFill/>
          <a:ln w="9525" algn="ctr">
            <a:noFill/>
            <a:miter lim="800000"/>
            <a:headEnd/>
            <a:tailEnd/>
          </a:ln>
          <a:effec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lnSpc>
                <a:spcPct val="80000"/>
              </a:lnSpc>
              <a:spcBef>
                <a:spcPct val="20000"/>
              </a:spcBef>
              <a:defRPr/>
            </a:pPr>
            <a:r>
              <a:rPr lang="en-US" sz="1400" dirty="0" smtClean="0">
                <a:effectLst>
                  <a:outerShdw blurRad="38100" dist="38100" dir="2700000" algn="tl">
                    <a:srgbClr val="C0C0C0"/>
                  </a:outerShdw>
                </a:effectLst>
                <a:cs typeface="Arial" pitchFamily="34" charset="0"/>
              </a:rPr>
              <a:t>Urban</a:t>
            </a:r>
          </a:p>
          <a:p>
            <a:pPr algn="ctr" eaLnBrk="1" hangingPunct="1">
              <a:lnSpc>
                <a:spcPct val="80000"/>
              </a:lnSpc>
              <a:spcBef>
                <a:spcPct val="20000"/>
              </a:spcBef>
              <a:defRPr/>
            </a:pPr>
            <a:r>
              <a:rPr lang="en-US" sz="1400" dirty="0" smtClean="0">
                <a:effectLst>
                  <a:outerShdw blurRad="38100" dist="38100" dir="2700000" algn="tl">
                    <a:srgbClr val="C0C0C0"/>
                  </a:outerShdw>
                </a:effectLst>
                <a:cs typeface="Arial" pitchFamily="34" charset="0"/>
              </a:rPr>
              <a:t> Canyon</a:t>
            </a:r>
          </a:p>
        </p:txBody>
      </p:sp>
      <p:sp>
        <p:nvSpPr>
          <p:cNvPr id="6162" name="Line 25"/>
          <p:cNvSpPr>
            <a:spLocks noChangeShapeType="1"/>
          </p:cNvSpPr>
          <p:nvPr/>
        </p:nvSpPr>
        <p:spPr bwMode="auto">
          <a:xfrm>
            <a:off x="884238" y="2813050"/>
            <a:ext cx="3476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163" name="Text Box 26"/>
          <p:cNvSpPr txBox="1">
            <a:spLocks noChangeArrowheads="1"/>
          </p:cNvSpPr>
          <p:nvPr/>
        </p:nvSpPr>
        <p:spPr bwMode="auto">
          <a:xfrm>
            <a:off x="4810125" y="2432050"/>
            <a:ext cx="666750"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lnSpc>
                <a:spcPct val="80000"/>
              </a:lnSpc>
              <a:spcBef>
                <a:spcPct val="20000"/>
              </a:spcBef>
            </a:pPr>
            <a:r>
              <a:rPr lang="en-US" sz="1400" b="1" i="1" dirty="0"/>
              <a:t>Wi-Fi</a:t>
            </a:r>
          </a:p>
        </p:txBody>
      </p:sp>
      <p:sp>
        <p:nvSpPr>
          <p:cNvPr id="6164" name="Text Box 29"/>
          <p:cNvSpPr txBox="1">
            <a:spLocks noChangeArrowheads="1"/>
          </p:cNvSpPr>
          <p:nvPr/>
        </p:nvSpPr>
        <p:spPr bwMode="auto">
          <a:xfrm>
            <a:off x="3827463" y="5761038"/>
            <a:ext cx="1223962"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lnSpc>
                <a:spcPct val="80000"/>
              </a:lnSpc>
              <a:spcBef>
                <a:spcPct val="20000"/>
              </a:spcBef>
            </a:pPr>
            <a:r>
              <a:rPr lang="en-US" b="1" i="1" dirty="0"/>
              <a:t>Accuracy</a:t>
            </a:r>
          </a:p>
        </p:txBody>
      </p:sp>
      <p:sp>
        <p:nvSpPr>
          <p:cNvPr id="23" name="Oval 28"/>
          <p:cNvSpPr>
            <a:spLocks noChangeArrowheads="1"/>
          </p:cNvSpPr>
          <p:nvPr/>
        </p:nvSpPr>
        <p:spPr bwMode="auto">
          <a:xfrm rot="19608424">
            <a:off x="2346325" y="3817938"/>
            <a:ext cx="2128838" cy="1131887"/>
          </a:xfrm>
          <a:prstGeom prst="ellipse">
            <a:avLst/>
          </a:prstGeom>
          <a:solidFill>
            <a:schemeClr val="accent1">
              <a:alpha val="75000"/>
            </a:schemeClr>
          </a:solidFill>
          <a:ln w="9525" algn="ctr">
            <a:solidFill>
              <a:schemeClr val="tx1"/>
            </a:solidFill>
            <a:round/>
            <a:headEnd/>
            <a:tailEnd/>
          </a:ln>
          <a:effectLst/>
        </p:spPr>
        <p:txBody>
          <a:bodyPr wrap="none" anchor="ctr"/>
          <a:lstStyle/>
          <a:p>
            <a:pPr algn="ctr">
              <a:lnSpc>
                <a:spcPct val="80000"/>
              </a:lnSpc>
              <a:spcBef>
                <a:spcPct val="20000"/>
              </a:spcBef>
              <a:defRPr/>
            </a:pPr>
            <a:endParaRPr lang="en-US" sz="1400" b="1" dirty="0">
              <a:effectLst>
                <a:outerShdw blurRad="38100" dist="38100" dir="2700000" algn="tl">
                  <a:srgbClr val="FFFFFF"/>
                </a:outerShdw>
              </a:effectLst>
              <a:ea typeface="+mn-ea"/>
              <a:cs typeface="Arial" pitchFamily="34" charset="0"/>
            </a:endParaRPr>
          </a:p>
        </p:txBody>
      </p:sp>
      <p:sp>
        <p:nvSpPr>
          <p:cNvPr id="6166" name="Text Box 29"/>
          <p:cNvSpPr txBox="1">
            <a:spLocks noChangeArrowheads="1"/>
          </p:cNvSpPr>
          <p:nvPr/>
        </p:nvSpPr>
        <p:spPr bwMode="auto">
          <a:xfrm rot="-5400000">
            <a:off x="-496093" y="3258344"/>
            <a:ext cx="1595437"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lnSpc>
                <a:spcPct val="80000"/>
              </a:lnSpc>
              <a:spcBef>
                <a:spcPct val="20000"/>
              </a:spcBef>
            </a:pPr>
            <a:r>
              <a:rPr lang="en-US" b="1" i="1" dirty="0"/>
              <a:t>Areas of Use</a:t>
            </a:r>
          </a:p>
        </p:txBody>
      </p:sp>
      <p:sp>
        <p:nvSpPr>
          <p:cNvPr id="25" name="TextBox 24"/>
          <p:cNvSpPr txBox="1"/>
          <p:nvPr/>
        </p:nvSpPr>
        <p:spPr>
          <a:xfrm>
            <a:off x="1265238" y="1065213"/>
            <a:ext cx="2530475" cy="646112"/>
          </a:xfrm>
          <a:prstGeom prst="rect">
            <a:avLst/>
          </a:prstGeom>
          <a:noFill/>
        </p:spPr>
        <p:txBody>
          <a:bodyPr>
            <a:spAutoFit/>
          </a:bodyPr>
          <a:lstStyle/>
          <a:p>
            <a:pPr>
              <a:defRPr/>
            </a:pPr>
            <a:r>
              <a:rPr lang="en-US" sz="1200" strike="sngStrike" dirty="0">
                <a:latin typeface="+mj-lt"/>
                <a:ea typeface="+mn-ea"/>
                <a:cs typeface="Arial" pitchFamily="34" charset="0"/>
              </a:rPr>
              <a:t>There is no reliable, high-precision solution where mobile devices are used today</a:t>
            </a:r>
          </a:p>
        </p:txBody>
      </p:sp>
      <p:cxnSp>
        <p:nvCxnSpPr>
          <p:cNvPr id="6168" name="Straight Arrow Connector 25"/>
          <p:cNvCxnSpPr>
            <a:cxnSpLocks noChangeShapeType="1"/>
          </p:cNvCxnSpPr>
          <p:nvPr/>
        </p:nvCxnSpPr>
        <p:spPr bwMode="auto">
          <a:xfrm>
            <a:off x="2497138" y="1531938"/>
            <a:ext cx="327025" cy="466725"/>
          </a:xfrm>
          <a:prstGeom prst="straightConnector1">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cxnSp>
      <p:sp>
        <p:nvSpPr>
          <p:cNvPr id="6169" name="Rectangle 26"/>
          <p:cNvSpPr>
            <a:spLocks noChangeArrowheads="1"/>
          </p:cNvSpPr>
          <p:nvPr/>
        </p:nvSpPr>
        <p:spPr bwMode="auto">
          <a:xfrm>
            <a:off x="7704138" y="1787525"/>
            <a:ext cx="1439862" cy="3206750"/>
          </a:xfrm>
          <a:prstGeom prst="rect">
            <a:avLst/>
          </a:prstGeom>
          <a:solidFill>
            <a:srgbClr val="FFFFFF"/>
          </a:solidFill>
          <a:ln w="9525">
            <a:solidFill>
              <a:srgbClr val="FFFFFF"/>
            </a:solidFill>
            <a:round/>
            <a:headEnd/>
            <a:tailEnd/>
          </a:ln>
        </p:spPr>
        <p:txBody>
          <a:bodyPr lIns="101370" tIns="50685" rIns="101370" bIns="50685"/>
          <a:lstStyle/>
          <a:p>
            <a:pPr marL="379413" indent="-379413" algn="ctr" defTabSz="1014413">
              <a:lnSpc>
                <a:spcPct val="80000"/>
              </a:lnSpc>
              <a:spcBef>
                <a:spcPct val="20000"/>
              </a:spcBef>
            </a:pPr>
            <a:endParaRPr lang="en-US" i="1" dirty="0"/>
          </a:p>
        </p:txBody>
      </p:sp>
      <p:sp>
        <p:nvSpPr>
          <p:cNvPr id="6170" name="Line 6"/>
          <p:cNvSpPr>
            <a:spLocks noChangeShapeType="1"/>
          </p:cNvSpPr>
          <p:nvPr/>
        </p:nvSpPr>
        <p:spPr bwMode="auto">
          <a:xfrm>
            <a:off x="4437063" y="5221288"/>
            <a:ext cx="0" cy="2476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171" name="Text Box 26"/>
          <p:cNvSpPr txBox="1">
            <a:spLocks noChangeArrowheads="1"/>
          </p:cNvSpPr>
          <p:nvPr/>
        </p:nvSpPr>
        <p:spPr bwMode="auto">
          <a:xfrm>
            <a:off x="3113088" y="4294188"/>
            <a:ext cx="563562"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lnSpc>
                <a:spcPct val="80000"/>
              </a:lnSpc>
              <a:spcBef>
                <a:spcPct val="20000"/>
              </a:spcBef>
            </a:pPr>
            <a:r>
              <a:rPr lang="en-US" sz="1400" b="1" i="1" dirty="0"/>
              <a:t>GPS</a:t>
            </a:r>
          </a:p>
        </p:txBody>
      </p:sp>
      <p:sp>
        <p:nvSpPr>
          <p:cNvPr id="6172" name="Text Box 26"/>
          <p:cNvSpPr txBox="1">
            <a:spLocks noChangeArrowheads="1"/>
          </p:cNvSpPr>
          <p:nvPr/>
        </p:nvSpPr>
        <p:spPr bwMode="auto">
          <a:xfrm>
            <a:off x="4448175" y="3911600"/>
            <a:ext cx="109220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lnSpc>
                <a:spcPct val="80000"/>
              </a:lnSpc>
              <a:spcBef>
                <a:spcPct val="20000"/>
              </a:spcBef>
            </a:pPr>
            <a:r>
              <a:rPr lang="en-US" sz="1400" b="1" i="1" dirty="0"/>
              <a:t>A-GPS + AFLT</a:t>
            </a:r>
          </a:p>
        </p:txBody>
      </p:sp>
      <p:sp>
        <p:nvSpPr>
          <p:cNvPr id="6173" name="Date Placeholder 8"/>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dirty="0" smtClean="0">
                <a:solidFill>
                  <a:srgbClr val="B6B8BC"/>
                </a:solidFill>
              </a:rPr>
              <a:t> |  </a:t>
            </a:r>
            <a:fld id="{1ACF3458-2D6D-4B1A-B170-532553E4C5DC}" type="slidenum">
              <a:rPr lang="en-US" smtClean="0">
                <a:solidFill>
                  <a:srgbClr val="B6B8BC"/>
                </a:solidFill>
              </a:rPr>
              <a:pPr eaLnBrk="1" hangingPunct="1"/>
              <a:t>23</a:t>
            </a:fld>
            <a:r>
              <a:rPr lang="en-US" dirty="0" smtClean="0">
                <a:solidFill>
                  <a:srgbClr val="B6B8BC"/>
                </a:solidFill>
              </a:rPr>
              <a:t> </a:t>
            </a:r>
          </a:p>
        </p:txBody>
      </p:sp>
      <p:sp>
        <p:nvSpPr>
          <p:cNvPr id="30" name="Oval 29"/>
          <p:cNvSpPr/>
          <p:nvPr/>
        </p:nvSpPr>
        <p:spPr>
          <a:xfrm>
            <a:off x="2390775" y="1892300"/>
            <a:ext cx="2220913" cy="2093913"/>
          </a:xfrm>
          <a:prstGeom prst="ellipse">
            <a:avLst/>
          </a:prstGeom>
          <a:gradFill>
            <a:gsLst>
              <a:gs pos="0">
                <a:srgbClr val="000082">
                  <a:alpha val="0"/>
                </a:srgbClr>
              </a:gs>
              <a:gs pos="13000">
                <a:srgbClr val="0047FF"/>
              </a:gs>
              <a:gs pos="28000">
                <a:srgbClr val="000082"/>
              </a:gs>
              <a:gs pos="42999">
                <a:srgbClr val="0047FF"/>
              </a:gs>
              <a:gs pos="58000">
                <a:srgbClr val="000082"/>
              </a:gs>
              <a:gs pos="72000">
                <a:srgbClr val="0047FF"/>
              </a:gs>
              <a:gs pos="87000">
                <a:srgbClr val="000082"/>
              </a:gs>
              <a:gs pos="100000">
                <a:srgbClr val="0047FF"/>
              </a:gs>
            </a:gsLst>
            <a:lin ang="16200000" scaled="0"/>
          </a:gra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smtClean="0"/>
              <a:t>TruePosition and Inovonics  Systems</a:t>
            </a:r>
            <a:endParaRPr lang="en-US" dirty="0"/>
          </a:p>
        </p:txBody>
      </p:sp>
    </p:spTree>
    <p:extLst>
      <p:ext uri="{BB962C8B-B14F-4D97-AF65-F5344CB8AC3E}">
        <p14:creationId xmlns:p14="http://schemas.microsoft.com/office/powerpoint/2010/main" val="36372244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Progeny Assumed the Risk</a:t>
            </a:r>
            <a:endParaRPr lang="en-US" dirty="0"/>
          </a:p>
        </p:txBody>
      </p:sp>
      <p:sp>
        <p:nvSpPr>
          <p:cNvPr id="3" name="Content Placeholder 2"/>
          <p:cNvSpPr>
            <a:spLocks noGrp="1"/>
          </p:cNvSpPr>
          <p:nvPr>
            <p:ph idx="1"/>
          </p:nvPr>
        </p:nvSpPr>
        <p:spPr/>
        <p:txBody>
          <a:bodyPr>
            <a:normAutofit/>
          </a:bodyPr>
          <a:lstStyle/>
          <a:p>
            <a:r>
              <a:rPr lang="en-US" dirty="0" smtClean="0"/>
              <a:t>Progeny </a:t>
            </a:r>
            <a:r>
              <a:rPr lang="en-US" dirty="0"/>
              <a:t>paid a little over $2M for the </a:t>
            </a:r>
            <a:r>
              <a:rPr lang="en-US" dirty="0" smtClean="0"/>
              <a:t>licenses.</a:t>
            </a:r>
          </a:p>
          <a:p>
            <a:r>
              <a:rPr lang="en-US" dirty="0" smtClean="0"/>
              <a:t>The low price </a:t>
            </a:r>
            <a:r>
              <a:rPr lang="en-US" dirty="0"/>
              <a:t>was </a:t>
            </a:r>
            <a:r>
              <a:rPr lang="en-US" dirty="0" smtClean="0"/>
              <a:t>due to the extensive Part </a:t>
            </a:r>
            <a:r>
              <a:rPr lang="en-US" dirty="0"/>
              <a:t>15 use of the band and the </a:t>
            </a:r>
            <a:r>
              <a:rPr lang="en-US" dirty="0" smtClean="0"/>
              <a:t>testing and other conditions </a:t>
            </a:r>
            <a:r>
              <a:rPr lang="en-US" dirty="0"/>
              <a:t>placed on the licenses to protect </a:t>
            </a:r>
            <a:r>
              <a:rPr lang="en-US" dirty="0" smtClean="0"/>
              <a:t>Part 15 users.</a:t>
            </a:r>
          </a:p>
          <a:p>
            <a:r>
              <a:rPr lang="en-US" dirty="0" smtClean="0"/>
              <a:t>Progeny </a:t>
            </a:r>
            <a:r>
              <a:rPr lang="en-US" dirty="0"/>
              <a:t>understood this when </a:t>
            </a:r>
            <a:r>
              <a:rPr lang="en-US" dirty="0" smtClean="0"/>
              <a:t>they </a:t>
            </a:r>
            <a:r>
              <a:rPr lang="en-US" dirty="0"/>
              <a:t>bought </a:t>
            </a:r>
            <a:r>
              <a:rPr lang="en-US" dirty="0" smtClean="0"/>
              <a:t>the </a:t>
            </a:r>
            <a:r>
              <a:rPr lang="en-US" dirty="0" smtClean="0"/>
              <a:t>licenses; they began </a:t>
            </a:r>
            <a:r>
              <a:rPr lang="en-US" dirty="0" smtClean="0"/>
              <a:t>construction </a:t>
            </a:r>
            <a:r>
              <a:rPr lang="en-US" dirty="0" smtClean="0"/>
              <a:t>prior to Part 15 testing at their own risk.</a:t>
            </a:r>
            <a:endParaRPr lang="en-US" dirty="0"/>
          </a:p>
        </p:txBody>
      </p:sp>
    </p:spTree>
    <p:extLst>
      <p:ext uri="{BB962C8B-B14F-4D97-AF65-F5344CB8AC3E}">
        <p14:creationId xmlns:p14="http://schemas.microsoft.com/office/powerpoint/2010/main" val="2611249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No Rush to Judgment</a:t>
            </a:r>
            <a:endParaRPr lang="en-US" dirty="0"/>
          </a:p>
        </p:txBody>
      </p:sp>
      <p:sp>
        <p:nvSpPr>
          <p:cNvPr id="4" name="Content Placeholder 3"/>
          <p:cNvSpPr>
            <a:spLocks noGrp="1"/>
          </p:cNvSpPr>
          <p:nvPr>
            <p:ph idx="1"/>
          </p:nvPr>
        </p:nvSpPr>
        <p:spPr/>
        <p:txBody>
          <a:bodyPr/>
          <a:lstStyle/>
          <a:p>
            <a:pPr marL="0" indent="0" algn="ctr">
              <a:buNone/>
            </a:pPr>
            <a:r>
              <a:rPr lang="en-US" sz="4400" dirty="0" smtClean="0"/>
              <a:t>Given </a:t>
            </a:r>
            <a:r>
              <a:rPr lang="en-US" sz="4400" dirty="0"/>
              <a:t>what’s at stake for unlicensed service, prudence rather than haste is warranted. </a:t>
            </a:r>
          </a:p>
          <a:p>
            <a:endParaRPr lang="en-US" dirty="0"/>
          </a:p>
        </p:txBody>
      </p:sp>
    </p:spTree>
    <p:extLst>
      <p:ext uri="{BB962C8B-B14F-4D97-AF65-F5344CB8AC3E}">
        <p14:creationId xmlns:p14="http://schemas.microsoft.com/office/powerpoint/2010/main" val="2033348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15 Coalition Supporters</a:t>
            </a:r>
            <a:endParaRPr lang="en-US" dirty="0"/>
          </a:p>
        </p:txBody>
      </p:sp>
      <p:sp>
        <p:nvSpPr>
          <p:cNvPr id="3" name="Content Placeholder 2"/>
          <p:cNvSpPr>
            <a:spLocks noGrp="1"/>
          </p:cNvSpPr>
          <p:nvPr>
            <p:ph idx="1"/>
          </p:nvPr>
        </p:nvSpPr>
        <p:spPr/>
        <p:txBody>
          <a:bodyPr>
            <a:normAutofit lnSpcReduction="10000"/>
          </a:bodyPr>
          <a:lstStyle/>
          <a:p>
            <a:r>
              <a:rPr lang="en-US" dirty="0"/>
              <a:t>Cisco</a:t>
            </a:r>
          </a:p>
          <a:p>
            <a:r>
              <a:rPr lang="en-US" dirty="0"/>
              <a:t>E-Z Pass Group</a:t>
            </a:r>
          </a:p>
          <a:p>
            <a:r>
              <a:rPr lang="en-US" dirty="0"/>
              <a:t>Google Inc.</a:t>
            </a:r>
          </a:p>
          <a:p>
            <a:r>
              <a:rPr lang="en-US" dirty="0"/>
              <a:t>IEEE 802.11</a:t>
            </a:r>
          </a:p>
          <a:p>
            <a:r>
              <a:rPr lang="en-US" dirty="0"/>
              <a:t>Kapsch TrafficCom IVHS, Inc.</a:t>
            </a:r>
          </a:p>
          <a:p>
            <a:r>
              <a:rPr lang="en-US" dirty="0"/>
              <a:t>Microsoft Corporation</a:t>
            </a:r>
          </a:p>
          <a:p>
            <a:r>
              <a:rPr lang="en-US" dirty="0"/>
              <a:t>New America Foundation</a:t>
            </a:r>
          </a:p>
          <a:p>
            <a:r>
              <a:rPr lang="en-US" dirty="0"/>
              <a:t>Public Knowledge</a:t>
            </a:r>
          </a:p>
          <a:p>
            <a:endParaRPr lang="en-US" dirty="0"/>
          </a:p>
        </p:txBody>
      </p:sp>
    </p:spTree>
    <p:extLst>
      <p:ext uri="{BB962C8B-B14F-4D97-AF65-F5344CB8AC3E}">
        <p14:creationId xmlns:p14="http://schemas.microsoft.com/office/powerpoint/2010/main" val="2343192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ChangeArrowheads="1"/>
          </p:cNvSpPr>
          <p:nvPr/>
        </p:nvSpPr>
        <p:spPr bwMode="auto">
          <a:xfrm rot="5400000">
            <a:off x="-36512" y="933450"/>
            <a:ext cx="228600" cy="114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051" name="Rectangle 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dirty="0"/>
          </a:p>
        </p:txBody>
      </p:sp>
      <p:sp>
        <p:nvSpPr>
          <p:cNvPr id="2052" name="Rectangle 14"/>
          <p:cNvSpPr>
            <a:spLocks noChangeArrowheads="1"/>
          </p:cNvSpPr>
          <p:nvPr/>
        </p:nvSpPr>
        <p:spPr bwMode="auto">
          <a:xfrm>
            <a:off x="920750" y="2073275"/>
            <a:ext cx="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dirty="0">
              <a:latin typeface="Arial" charset="0"/>
              <a:cs typeface="Arial" charset="0"/>
            </a:endParaRPr>
          </a:p>
        </p:txBody>
      </p:sp>
      <p:sp>
        <p:nvSpPr>
          <p:cNvPr id="2053" name="Rectangle 15"/>
          <p:cNvSpPr>
            <a:spLocks noChangeArrowheads="1"/>
          </p:cNvSpPr>
          <p:nvPr/>
        </p:nvSpPr>
        <p:spPr bwMode="auto">
          <a:xfrm>
            <a:off x="6362700" y="2073275"/>
            <a:ext cx="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dirty="0">
              <a:latin typeface="Arial" charset="0"/>
              <a:cs typeface="Arial" charset="0"/>
            </a:endParaRPr>
          </a:p>
        </p:txBody>
      </p:sp>
      <p:pic>
        <p:nvPicPr>
          <p:cNvPr id="2054" name="Picture 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2700" y="2073275"/>
            <a:ext cx="1203325"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9813" y="6953250"/>
            <a:ext cx="277812"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6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8900" y="6953250"/>
            <a:ext cx="287338"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7" name="Group 3"/>
          <p:cNvGrpSpPr>
            <a:grpSpLocks/>
          </p:cNvGrpSpPr>
          <p:nvPr/>
        </p:nvGrpSpPr>
        <p:grpSpPr bwMode="auto">
          <a:xfrm>
            <a:off x="1049338" y="1752600"/>
            <a:ext cx="6008687" cy="619125"/>
            <a:chOff x="1009426" y="1804678"/>
            <a:chExt cx="6008688" cy="566740"/>
          </a:xfrm>
        </p:grpSpPr>
        <p:sp>
          <p:nvSpPr>
            <p:cNvPr id="2118" name="Rectangle 60"/>
            <p:cNvSpPr>
              <a:spLocks noChangeArrowheads="1"/>
            </p:cNvSpPr>
            <p:nvPr/>
          </p:nvSpPr>
          <p:spPr bwMode="auto">
            <a:xfrm>
              <a:off x="1009426" y="1804678"/>
              <a:ext cx="6008688" cy="277813"/>
            </a:xfrm>
            <a:prstGeom prst="rect">
              <a:avLst/>
            </a:prstGeom>
            <a:solidFill>
              <a:srgbClr val="92D050"/>
            </a:solidFill>
            <a:ln w="12700">
              <a:solidFill>
                <a:srgbClr val="000000"/>
              </a:solidFill>
              <a:miter lim="800000"/>
              <a:headEnd/>
              <a:tailEnd/>
            </a:ln>
          </p:spPr>
          <p:txBody>
            <a:bodyPr/>
            <a:lstStyle/>
            <a:p>
              <a:endParaRPr lang="en-US" dirty="0"/>
            </a:p>
          </p:txBody>
        </p:sp>
        <p:sp>
          <p:nvSpPr>
            <p:cNvPr id="2119" name="Rectangle 61"/>
            <p:cNvSpPr>
              <a:spLocks noChangeArrowheads="1"/>
            </p:cNvSpPr>
            <p:nvPr/>
          </p:nvSpPr>
          <p:spPr bwMode="auto">
            <a:xfrm>
              <a:off x="2193885" y="1874529"/>
              <a:ext cx="4177934" cy="197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1400" b="1" dirty="0">
                  <a:solidFill>
                    <a:srgbClr val="000000"/>
                  </a:solidFill>
                  <a:latin typeface="Arial" charset="0"/>
                  <a:cs typeface="Arial" charset="0"/>
                </a:rPr>
                <a:t>Federal Government - Radiolocation</a:t>
              </a:r>
              <a:endParaRPr lang="en-US" sz="1400" b="1" dirty="0">
                <a:latin typeface="Arial" charset="0"/>
                <a:cs typeface="Arial" charset="0"/>
              </a:endParaRPr>
            </a:p>
          </p:txBody>
        </p:sp>
        <p:sp>
          <p:nvSpPr>
            <p:cNvPr id="2120" name="Rectangle 65"/>
            <p:cNvSpPr>
              <a:spLocks noChangeArrowheads="1"/>
            </p:cNvSpPr>
            <p:nvPr/>
          </p:nvSpPr>
          <p:spPr bwMode="auto">
            <a:xfrm>
              <a:off x="1009426" y="2082492"/>
              <a:ext cx="6008688" cy="288926"/>
            </a:xfrm>
            <a:prstGeom prst="rect">
              <a:avLst/>
            </a:prstGeom>
            <a:solidFill>
              <a:srgbClr val="92D050"/>
            </a:solidFill>
            <a:ln w="12700">
              <a:solidFill>
                <a:srgbClr val="000000"/>
              </a:solidFill>
              <a:miter lim="800000"/>
              <a:headEnd/>
              <a:tailEnd/>
            </a:ln>
          </p:spPr>
          <p:txBody>
            <a:bodyPr/>
            <a:lstStyle/>
            <a:p>
              <a:endParaRPr lang="en-US" dirty="0"/>
            </a:p>
          </p:txBody>
        </p:sp>
        <p:sp>
          <p:nvSpPr>
            <p:cNvPr id="2121" name="Rectangle 66"/>
            <p:cNvSpPr>
              <a:spLocks noChangeArrowheads="1"/>
            </p:cNvSpPr>
            <p:nvPr/>
          </p:nvSpPr>
          <p:spPr bwMode="auto">
            <a:xfrm>
              <a:off x="1727530" y="2133748"/>
              <a:ext cx="4374596" cy="215445"/>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dirty="0">
                  <a:solidFill>
                    <a:srgbClr val="000000"/>
                  </a:solidFill>
                  <a:latin typeface="Arial" charset="0"/>
                  <a:cs typeface="Arial" charset="0"/>
                </a:rPr>
                <a:t>Industrial, Scientific and Medical (ISM) FCC Part 18 </a:t>
              </a:r>
              <a:endParaRPr lang="en-US" sz="1400" b="1" dirty="0">
                <a:latin typeface="Arial" charset="0"/>
                <a:cs typeface="Arial" charset="0"/>
              </a:endParaRPr>
            </a:p>
          </p:txBody>
        </p:sp>
      </p:grpSp>
      <p:pic>
        <p:nvPicPr>
          <p:cNvPr id="2058" name="Picture 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5313" y="6953250"/>
            <a:ext cx="279400"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9" name="Group 2048"/>
          <p:cNvGrpSpPr>
            <a:grpSpLocks/>
          </p:cNvGrpSpPr>
          <p:nvPr/>
        </p:nvGrpSpPr>
        <p:grpSpPr bwMode="auto">
          <a:xfrm>
            <a:off x="1004888" y="2619375"/>
            <a:ext cx="6045200" cy="457200"/>
            <a:chOff x="1004664" y="2619069"/>
            <a:chExt cx="6045200" cy="457201"/>
          </a:xfrm>
        </p:grpSpPr>
        <p:sp>
          <p:nvSpPr>
            <p:cNvPr id="2116" name="Rectangle 70"/>
            <p:cNvSpPr>
              <a:spLocks noChangeArrowheads="1"/>
            </p:cNvSpPr>
            <p:nvPr/>
          </p:nvSpPr>
          <p:spPr bwMode="auto">
            <a:xfrm>
              <a:off x="1004664" y="2619069"/>
              <a:ext cx="6045200" cy="457201"/>
            </a:xfrm>
            <a:prstGeom prst="rect">
              <a:avLst/>
            </a:prstGeom>
            <a:solidFill>
              <a:srgbClr val="FFFF00"/>
            </a:solidFill>
            <a:ln w="12700">
              <a:solidFill>
                <a:srgbClr val="000000"/>
              </a:solidFill>
              <a:miter lim="800000"/>
              <a:headEnd/>
              <a:tailEnd/>
            </a:ln>
          </p:spPr>
          <p:txBody>
            <a:bodyPr/>
            <a:lstStyle/>
            <a:p>
              <a:endParaRPr lang="en-US" dirty="0"/>
            </a:p>
          </p:txBody>
        </p:sp>
        <p:sp>
          <p:nvSpPr>
            <p:cNvPr id="2117" name="Rectangle 71"/>
            <p:cNvSpPr>
              <a:spLocks noChangeArrowheads="1"/>
            </p:cNvSpPr>
            <p:nvPr/>
          </p:nvSpPr>
          <p:spPr bwMode="auto">
            <a:xfrm>
              <a:off x="1181387" y="2742740"/>
              <a:ext cx="56922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dirty="0">
                  <a:solidFill>
                    <a:srgbClr val="000000"/>
                  </a:solidFill>
                  <a:latin typeface="Arial" charset="0"/>
                  <a:cs typeface="Arial" charset="0"/>
                </a:rPr>
                <a:t>Federal Government - non-Military Radiolocation, Fixed and Mobile</a:t>
              </a:r>
              <a:endParaRPr lang="en-US" sz="1400" b="1" dirty="0">
                <a:latin typeface="Arial" charset="0"/>
                <a:cs typeface="Arial" charset="0"/>
              </a:endParaRPr>
            </a:p>
          </p:txBody>
        </p:sp>
      </p:grpSp>
      <p:pic>
        <p:nvPicPr>
          <p:cNvPr id="2060" name="Picture 7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4950" y="6953250"/>
            <a:ext cx="277813"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1" name="Picture 7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52938" y="6953250"/>
            <a:ext cx="277812"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62" name="Group 2074"/>
          <p:cNvGrpSpPr>
            <a:grpSpLocks/>
          </p:cNvGrpSpPr>
          <p:nvPr/>
        </p:nvGrpSpPr>
        <p:grpSpPr bwMode="auto">
          <a:xfrm>
            <a:off x="1030288" y="4787900"/>
            <a:ext cx="5988050" cy="457200"/>
            <a:chOff x="1030064" y="4838401"/>
            <a:chExt cx="5988050" cy="457201"/>
          </a:xfrm>
        </p:grpSpPr>
        <p:sp>
          <p:nvSpPr>
            <p:cNvPr id="2114" name="Rectangle 74"/>
            <p:cNvSpPr>
              <a:spLocks noChangeArrowheads="1"/>
            </p:cNvSpPr>
            <p:nvPr/>
          </p:nvSpPr>
          <p:spPr bwMode="auto">
            <a:xfrm>
              <a:off x="1030064" y="4838401"/>
              <a:ext cx="5988050" cy="457201"/>
            </a:xfrm>
            <a:prstGeom prst="rect">
              <a:avLst/>
            </a:prstGeom>
            <a:solidFill>
              <a:srgbClr val="FFFF00"/>
            </a:solidFill>
            <a:ln w="12700">
              <a:solidFill>
                <a:srgbClr val="000000"/>
              </a:solidFill>
              <a:miter lim="800000"/>
              <a:headEnd/>
              <a:tailEnd/>
            </a:ln>
          </p:spPr>
          <p:txBody>
            <a:bodyPr/>
            <a:lstStyle/>
            <a:p>
              <a:endParaRPr lang="en-US" dirty="0"/>
            </a:p>
          </p:txBody>
        </p:sp>
        <p:sp>
          <p:nvSpPr>
            <p:cNvPr id="2115" name="Rectangle 80"/>
            <p:cNvSpPr>
              <a:spLocks noChangeArrowheads="1"/>
            </p:cNvSpPr>
            <p:nvPr/>
          </p:nvSpPr>
          <p:spPr bwMode="auto">
            <a:xfrm>
              <a:off x="3386895" y="4997151"/>
              <a:ext cx="127438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dirty="0">
                  <a:solidFill>
                    <a:srgbClr val="000000"/>
                  </a:solidFill>
                  <a:latin typeface="Arial" charset="0"/>
                  <a:cs typeface="Arial" charset="0"/>
                </a:rPr>
                <a:t>Amateur Radio</a:t>
              </a:r>
              <a:endParaRPr lang="en-US" sz="1400" b="1" dirty="0">
                <a:latin typeface="Arial" charset="0"/>
                <a:cs typeface="Arial" charset="0"/>
              </a:endParaRPr>
            </a:p>
          </p:txBody>
        </p:sp>
      </p:grpSp>
      <p:grpSp>
        <p:nvGrpSpPr>
          <p:cNvPr id="2063" name="Group 2076"/>
          <p:cNvGrpSpPr>
            <a:grpSpLocks/>
          </p:cNvGrpSpPr>
          <p:nvPr/>
        </p:nvGrpSpPr>
        <p:grpSpPr bwMode="auto">
          <a:xfrm>
            <a:off x="1019175" y="5537200"/>
            <a:ext cx="5999163" cy="457200"/>
            <a:chOff x="1018951" y="5536903"/>
            <a:chExt cx="5999163" cy="457201"/>
          </a:xfrm>
        </p:grpSpPr>
        <p:sp>
          <p:nvSpPr>
            <p:cNvPr id="2112" name="Rectangle 79"/>
            <p:cNvSpPr>
              <a:spLocks noChangeArrowheads="1"/>
            </p:cNvSpPr>
            <p:nvPr/>
          </p:nvSpPr>
          <p:spPr bwMode="auto">
            <a:xfrm>
              <a:off x="1018951" y="5536903"/>
              <a:ext cx="5999163" cy="457201"/>
            </a:xfrm>
            <a:prstGeom prst="rect">
              <a:avLst/>
            </a:prstGeom>
            <a:solidFill>
              <a:srgbClr val="FF0000"/>
            </a:solidFill>
            <a:ln w="12700">
              <a:solidFill>
                <a:srgbClr val="000000"/>
              </a:solidFill>
              <a:miter lim="800000"/>
              <a:headEnd/>
              <a:tailEnd/>
            </a:ln>
          </p:spPr>
          <p:txBody>
            <a:bodyPr/>
            <a:lstStyle/>
            <a:p>
              <a:endParaRPr lang="en-US" dirty="0"/>
            </a:p>
          </p:txBody>
        </p:sp>
        <p:sp>
          <p:nvSpPr>
            <p:cNvPr id="2113" name="Rectangle 81"/>
            <p:cNvSpPr>
              <a:spLocks noChangeArrowheads="1"/>
            </p:cNvSpPr>
            <p:nvPr/>
          </p:nvSpPr>
          <p:spPr bwMode="auto">
            <a:xfrm>
              <a:off x="3090244" y="5651432"/>
              <a:ext cx="201978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dirty="0">
                  <a:solidFill>
                    <a:srgbClr val="000000"/>
                  </a:solidFill>
                  <a:latin typeface="Arial" charset="0"/>
                  <a:cs typeface="Arial" charset="0"/>
                </a:rPr>
                <a:t>Unlicensed FCC Part 15</a:t>
              </a:r>
              <a:endParaRPr lang="en-US" sz="1400" b="1" dirty="0">
                <a:latin typeface="Arial" charset="0"/>
                <a:cs typeface="Arial" charset="0"/>
              </a:endParaRPr>
            </a:p>
          </p:txBody>
        </p:sp>
      </p:grpSp>
      <p:sp>
        <p:nvSpPr>
          <p:cNvPr id="2064" name="Rectangle 82"/>
          <p:cNvSpPr>
            <a:spLocks noChangeArrowheads="1"/>
          </p:cNvSpPr>
          <p:nvPr/>
        </p:nvSpPr>
        <p:spPr bwMode="auto">
          <a:xfrm>
            <a:off x="762000" y="6072188"/>
            <a:ext cx="9366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1600" b="1" dirty="0">
                <a:solidFill>
                  <a:srgbClr val="000000"/>
                </a:solidFill>
                <a:latin typeface="Arial" charset="0"/>
                <a:cs typeface="Arial" charset="0"/>
              </a:rPr>
              <a:t>902</a:t>
            </a:r>
            <a:r>
              <a:rPr lang="en-US" sz="1400" b="1" dirty="0">
                <a:solidFill>
                  <a:srgbClr val="000000"/>
                </a:solidFill>
                <a:latin typeface="Arial" charset="0"/>
                <a:cs typeface="Arial" charset="0"/>
              </a:rPr>
              <a:t> </a:t>
            </a:r>
            <a:r>
              <a:rPr lang="en-US" sz="1600" b="1" dirty="0">
                <a:solidFill>
                  <a:srgbClr val="000000"/>
                </a:solidFill>
                <a:latin typeface="Arial" charset="0"/>
                <a:cs typeface="Arial" charset="0"/>
              </a:rPr>
              <a:t>MHz</a:t>
            </a:r>
            <a:endParaRPr lang="en-US" sz="1600" dirty="0">
              <a:latin typeface="Arial" charset="0"/>
              <a:cs typeface="Arial" charset="0"/>
            </a:endParaRPr>
          </a:p>
        </p:txBody>
      </p:sp>
      <p:sp>
        <p:nvSpPr>
          <p:cNvPr id="2065" name="Rectangle 83"/>
          <p:cNvSpPr>
            <a:spLocks noChangeArrowheads="1"/>
          </p:cNvSpPr>
          <p:nvPr/>
        </p:nvSpPr>
        <p:spPr bwMode="auto">
          <a:xfrm>
            <a:off x="6553200" y="6059488"/>
            <a:ext cx="10493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1600" b="1" dirty="0">
                <a:solidFill>
                  <a:srgbClr val="000000"/>
                </a:solidFill>
                <a:latin typeface="Arial" charset="0"/>
                <a:cs typeface="Arial" charset="0"/>
              </a:rPr>
              <a:t>928 MHz</a:t>
            </a:r>
            <a:endParaRPr lang="en-US" sz="1600" dirty="0">
              <a:latin typeface="Arial" charset="0"/>
              <a:cs typeface="Arial" charset="0"/>
            </a:endParaRPr>
          </a:p>
        </p:txBody>
      </p:sp>
      <p:grpSp>
        <p:nvGrpSpPr>
          <p:cNvPr id="2066" name="Group 2"/>
          <p:cNvGrpSpPr>
            <a:grpSpLocks/>
          </p:cNvGrpSpPr>
          <p:nvPr/>
        </p:nvGrpSpPr>
        <p:grpSpPr bwMode="auto">
          <a:xfrm>
            <a:off x="7089775" y="1920875"/>
            <a:ext cx="1520825" cy="3797902"/>
            <a:chOff x="6498869" y="1832341"/>
            <a:chExt cx="1519674" cy="3798172"/>
          </a:xfrm>
        </p:grpSpPr>
        <p:sp>
          <p:nvSpPr>
            <p:cNvPr id="2103" name="TextBox 2093"/>
            <p:cNvSpPr txBox="1">
              <a:spLocks noChangeArrowheads="1"/>
            </p:cNvSpPr>
            <p:nvPr/>
          </p:nvSpPr>
          <p:spPr bwMode="auto">
            <a:xfrm>
              <a:off x="6519405" y="1832341"/>
              <a:ext cx="149325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 Antiqua" pitchFamily="18" charset="0"/>
                  <a:ea typeface="ＭＳ Ｐゴシック" pitchFamily="34" charset="-128"/>
                </a:defRPr>
              </a:lvl1pPr>
              <a:lvl2pPr marL="742950" indent="-285750" eaLnBrk="0" hangingPunct="0">
                <a:defRPr>
                  <a:solidFill>
                    <a:schemeClr val="tx1"/>
                  </a:solidFill>
                  <a:latin typeface="Book Antiqua" pitchFamily="18" charset="0"/>
                  <a:ea typeface="ＭＳ Ｐゴシック" pitchFamily="34" charset="-128"/>
                </a:defRPr>
              </a:lvl2pPr>
              <a:lvl3pPr marL="1143000" indent="-228600" eaLnBrk="0" hangingPunct="0">
                <a:defRPr>
                  <a:solidFill>
                    <a:schemeClr val="tx1"/>
                  </a:solidFill>
                  <a:latin typeface="Book Antiqua" pitchFamily="18" charset="0"/>
                  <a:ea typeface="ＭＳ Ｐゴシック" pitchFamily="34" charset="-128"/>
                </a:defRPr>
              </a:lvl3pPr>
              <a:lvl4pPr marL="1600200" indent="-228600" eaLnBrk="0" hangingPunct="0">
                <a:defRPr>
                  <a:solidFill>
                    <a:schemeClr val="tx1"/>
                  </a:solidFill>
                  <a:latin typeface="Book Antiqua" pitchFamily="18" charset="0"/>
                  <a:ea typeface="ＭＳ Ｐゴシック" pitchFamily="34" charset="-128"/>
                </a:defRPr>
              </a:lvl4pPr>
              <a:lvl5pPr marL="2057400" indent="-228600" eaLnBrk="0" hangingPunct="0">
                <a:defRPr>
                  <a:solidFill>
                    <a:schemeClr val="tx1"/>
                  </a:solidFill>
                  <a:latin typeface="Book Antiqua"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9pPr>
            </a:lstStyle>
            <a:p>
              <a:pPr eaLnBrk="1" hangingPunct="1"/>
              <a:endParaRPr lang="en-US" sz="1200" b="1" dirty="0"/>
            </a:p>
          </p:txBody>
        </p:sp>
        <p:sp>
          <p:nvSpPr>
            <p:cNvPr id="2104" name="TextBox 84"/>
            <p:cNvSpPr txBox="1">
              <a:spLocks noChangeArrowheads="1"/>
            </p:cNvSpPr>
            <p:nvPr/>
          </p:nvSpPr>
          <p:spPr bwMode="auto">
            <a:xfrm>
              <a:off x="6659692" y="2593031"/>
              <a:ext cx="11980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 Antiqua" pitchFamily="18" charset="0"/>
                  <a:ea typeface="ＭＳ Ｐゴシック" pitchFamily="34" charset="-128"/>
                </a:defRPr>
              </a:lvl1pPr>
              <a:lvl2pPr marL="742950" indent="-285750" eaLnBrk="0" hangingPunct="0">
                <a:defRPr>
                  <a:solidFill>
                    <a:schemeClr val="tx1"/>
                  </a:solidFill>
                  <a:latin typeface="Book Antiqua" pitchFamily="18" charset="0"/>
                  <a:ea typeface="ＭＳ Ｐゴシック" pitchFamily="34" charset="-128"/>
                </a:defRPr>
              </a:lvl2pPr>
              <a:lvl3pPr marL="1143000" indent="-228600" eaLnBrk="0" hangingPunct="0">
                <a:defRPr>
                  <a:solidFill>
                    <a:schemeClr val="tx1"/>
                  </a:solidFill>
                  <a:latin typeface="Book Antiqua" pitchFamily="18" charset="0"/>
                  <a:ea typeface="ＭＳ Ｐゴシック" pitchFamily="34" charset="-128"/>
                </a:defRPr>
              </a:lvl3pPr>
              <a:lvl4pPr marL="1600200" indent="-228600" eaLnBrk="0" hangingPunct="0">
                <a:defRPr>
                  <a:solidFill>
                    <a:schemeClr val="tx1"/>
                  </a:solidFill>
                  <a:latin typeface="Book Antiqua" pitchFamily="18" charset="0"/>
                  <a:ea typeface="ＭＳ Ｐゴシック" pitchFamily="34" charset="-128"/>
                </a:defRPr>
              </a:lvl4pPr>
              <a:lvl5pPr marL="2057400" indent="-228600" eaLnBrk="0" hangingPunct="0">
                <a:defRPr>
                  <a:solidFill>
                    <a:schemeClr val="tx1"/>
                  </a:solidFill>
                  <a:latin typeface="Book Antiqua"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9pPr>
            </a:lstStyle>
            <a:p>
              <a:pPr eaLnBrk="1" hangingPunct="1"/>
              <a:endParaRPr lang="en-US" sz="1200" b="1" dirty="0"/>
            </a:p>
          </p:txBody>
        </p:sp>
        <p:sp>
          <p:nvSpPr>
            <p:cNvPr id="2105" name="TextBox 85"/>
            <p:cNvSpPr txBox="1">
              <a:spLocks noChangeArrowheads="1"/>
            </p:cNvSpPr>
            <p:nvPr/>
          </p:nvSpPr>
          <p:spPr bwMode="auto">
            <a:xfrm>
              <a:off x="6536527" y="3641146"/>
              <a:ext cx="11980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 Antiqua" pitchFamily="18" charset="0"/>
                  <a:ea typeface="ＭＳ Ｐゴシック" pitchFamily="34" charset="-128"/>
                </a:defRPr>
              </a:lvl1pPr>
              <a:lvl2pPr marL="742950" indent="-285750" eaLnBrk="0" hangingPunct="0">
                <a:defRPr>
                  <a:solidFill>
                    <a:schemeClr val="tx1"/>
                  </a:solidFill>
                  <a:latin typeface="Book Antiqua" pitchFamily="18" charset="0"/>
                  <a:ea typeface="ＭＳ Ｐゴシック" pitchFamily="34" charset="-128"/>
                </a:defRPr>
              </a:lvl2pPr>
              <a:lvl3pPr marL="1143000" indent="-228600" eaLnBrk="0" hangingPunct="0">
                <a:defRPr>
                  <a:solidFill>
                    <a:schemeClr val="tx1"/>
                  </a:solidFill>
                  <a:latin typeface="Book Antiqua" pitchFamily="18" charset="0"/>
                  <a:ea typeface="ＭＳ Ｐゴシック" pitchFamily="34" charset="-128"/>
                </a:defRPr>
              </a:lvl3pPr>
              <a:lvl4pPr marL="1600200" indent="-228600" eaLnBrk="0" hangingPunct="0">
                <a:defRPr>
                  <a:solidFill>
                    <a:schemeClr val="tx1"/>
                  </a:solidFill>
                  <a:latin typeface="Book Antiqua" pitchFamily="18" charset="0"/>
                  <a:ea typeface="ＭＳ Ｐゴシック" pitchFamily="34" charset="-128"/>
                </a:defRPr>
              </a:lvl4pPr>
              <a:lvl5pPr marL="2057400" indent="-228600" eaLnBrk="0" hangingPunct="0">
                <a:defRPr>
                  <a:solidFill>
                    <a:schemeClr val="tx1"/>
                  </a:solidFill>
                  <a:latin typeface="Book Antiqua"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9pPr>
            </a:lstStyle>
            <a:p>
              <a:pPr eaLnBrk="1" hangingPunct="1"/>
              <a:endParaRPr lang="en-US" sz="1200" b="1" dirty="0"/>
            </a:p>
          </p:txBody>
        </p:sp>
        <p:sp>
          <p:nvSpPr>
            <p:cNvPr id="2106" name="TextBox 86"/>
            <p:cNvSpPr txBox="1">
              <a:spLocks noChangeArrowheads="1"/>
            </p:cNvSpPr>
            <p:nvPr/>
          </p:nvSpPr>
          <p:spPr bwMode="auto">
            <a:xfrm>
              <a:off x="6525292" y="4746935"/>
              <a:ext cx="11980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 Antiqua" pitchFamily="18" charset="0"/>
                  <a:ea typeface="ＭＳ Ｐゴシック" pitchFamily="34" charset="-128"/>
                </a:defRPr>
              </a:lvl1pPr>
              <a:lvl2pPr marL="742950" indent="-285750" eaLnBrk="0" hangingPunct="0">
                <a:defRPr>
                  <a:solidFill>
                    <a:schemeClr val="tx1"/>
                  </a:solidFill>
                  <a:latin typeface="Book Antiqua" pitchFamily="18" charset="0"/>
                  <a:ea typeface="ＭＳ Ｐゴシック" pitchFamily="34" charset="-128"/>
                </a:defRPr>
              </a:lvl2pPr>
              <a:lvl3pPr marL="1143000" indent="-228600" eaLnBrk="0" hangingPunct="0">
                <a:defRPr>
                  <a:solidFill>
                    <a:schemeClr val="tx1"/>
                  </a:solidFill>
                  <a:latin typeface="Book Antiqua" pitchFamily="18" charset="0"/>
                  <a:ea typeface="ＭＳ Ｐゴシック" pitchFamily="34" charset="-128"/>
                </a:defRPr>
              </a:lvl3pPr>
              <a:lvl4pPr marL="1600200" indent="-228600" eaLnBrk="0" hangingPunct="0">
                <a:defRPr>
                  <a:solidFill>
                    <a:schemeClr val="tx1"/>
                  </a:solidFill>
                  <a:latin typeface="Book Antiqua" pitchFamily="18" charset="0"/>
                  <a:ea typeface="ＭＳ Ｐゴシック" pitchFamily="34" charset="-128"/>
                </a:defRPr>
              </a:lvl4pPr>
              <a:lvl5pPr marL="2057400" indent="-228600" eaLnBrk="0" hangingPunct="0">
                <a:defRPr>
                  <a:solidFill>
                    <a:schemeClr val="tx1"/>
                  </a:solidFill>
                  <a:latin typeface="Book Antiqua"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9pPr>
            </a:lstStyle>
            <a:p>
              <a:pPr eaLnBrk="1" hangingPunct="1"/>
              <a:endParaRPr lang="en-US" sz="1200" b="1" dirty="0"/>
            </a:p>
          </p:txBody>
        </p:sp>
        <p:sp>
          <p:nvSpPr>
            <p:cNvPr id="2107" name="TextBox 87"/>
            <p:cNvSpPr txBox="1">
              <a:spLocks noChangeArrowheads="1"/>
            </p:cNvSpPr>
            <p:nvPr/>
          </p:nvSpPr>
          <p:spPr bwMode="auto">
            <a:xfrm>
              <a:off x="6498869" y="5353494"/>
              <a:ext cx="1519674" cy="277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 Antiqua" pitchFamily="18" charset="0"/>
                  <a:ea typeface="ＭＳ Ｐゴシック" pitchFamily="34" charset="-128"/>
                </a:defRPr>
              </a:lvl1pPr>
              <a:lvl2pPr marL="742950" indent="-285750" eaLnBrk="0" hangingPunct="0">
                <a:defRPr>
                  <a:solidFill>
                    <a:schemeClr val="tx1"/>
                  </a:solidFill>
                  <a:latin typeface="Book Antiqua" pitchFamily="18" charset="0"/>
                  <a:ea typeface="ＭＳ Ｐゴシック" pitchFamily="34" charset="-128"/>
                </a:defRPr>
              </a:lvl2pPr>
              <a:lvl3pPr marL="1143000" indent="-228600" eaLnBrk="0" hangingPunct="0">
                <a:defRPr>
                  <a:solidFill>
                    <a:schemeClr val="tx1"/>
                  </a:solidFill>
                  <a:latin typeface="Book Antiqua" pitchFamily="18" charset="0"/>
                  <a:ea typeface="ＭＳ Ｐゴシック" pitchFamily="34" charset="-128"/>
                </a:defRPr>
              </a:lvl3pPr>
              <a:lvl4pPr marL="1600200" indent="-228600" eaLnBrk="0" hangingPunct="0">
                <a:defRPr>
                  <a:solidFill>
                    <a:schemeClr val="tx1"/>
                  </a:solidFill>
                  <a:latin typeface="Book Antiqua" pitchFamily="18" charset="0"/>
                  <a:ea typeface="ＭＳ Ｐゴシック" pitchFamily="34" charset="-128"/>
                </a:defRPr>
              </a:lvl4pPr>
              <a:lvl5pPr marL="2057400" indent="-228600" eaLnBrk="0" hangingPunct="0">
                <a:defRPr>
                  <a:solidFill>
                    <a:schemeClr val="tx1"/>
                  </a:solidFill>
                  <a:latin typeface="Book Antiqua"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9pPr>
            </a:lstStyle>
            <a:p>
              <a:pPr eaLnBrk="1" hangingPunct="1"/>
              <a:endParaRPr lang="en-US" sz="1200" b="1" dirty="0"/>
            </a:p>
          </p:txBody>
        </p:sp>
        <p:sp>
          <p:nvSpPr>
            <p:cNvPr id="2108" name="TextBox 2094"/>
            <p:cNvSpPr txBox="1">
              <a:spLocks noChangeArrowheads="1"/>
            </p:cNvSpPr>
            <p:nvPr/>
          </p:nvSpPr>
          <p:spPr bwMode="auto">
            <a:xfrm>
              <a:off x="6755337" y="2088798"/>
              <a:ext cx="4544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 Antiqua" pitchFamily="18" charset="0"/>
                  <a:ea typeface="ＭＳ Ｐゴシック" pitchFamily="34" charset="-128"/>
                </a:defRPr>
              </a:lvl1pPr>
              <a:lvl2pPr marL="742950" indent="-285750" eaLnBrk="0" hangingPunct="0">
                <a:defRPr>
                  <a:solidFill>
                    <a:schemeClr val="tx1"/>
                  </a:solidFill>
                  <a:latin typeface="Book Antiqua" pitchFamily="18" charset="0"/>
                  <a:ea typeface="ＭＳ Ｐゴシック" pitchFamily="34" charset="-128"/>
                </a:defRPr>
              </a:lvl2pPr>
              <a:lvl3pPr marL="1143000" indent="-228600" eaLnBrk="0" hangingPunct="0">
                <a:defRPr>
                  <a:solidFill>
                    <a:schemeClr val="tx1"/>
                  </a:solidFill>
                  <a:latin typeface="Book Antiqua" pitchFamily="18" charset="0"/>
                  <a:ea typeface="ＭＳ Ｐゴシック" pitchFamily="34" charset="-128"/>
                </a:defRPr>
              </a:lvl3pPr>
              <a:lvl4pPr marL="1600200" indent="-228600" eaLnBrk="0" hangingPunct="0">
                <a:defRPr>
                  <a:solidFill>
                    <a:schemeClr val="tx1"/>
                  </a:solidFill>
                  <a:latin typeface="Book Antiqua" pitchFamily="18" charset="0"/>
                  <a:ea typeface="ＭＳ Ｐゴシック" pitchFamily="34" charset="-128"/>
                </a:defRPr>
              </a:lvl4pPr>
              <a:lvl5pPr marL="2057400" indent="-228600" eaLnBrk="0" hangingPunct="0">
                <a:defRPr>
                  <a:solidFill>
                    <a:schemeClr val="tx1"/>
                  </a:solidFill>
                  <a:latin typeface="Book Antiqua"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9pPr>
            </a:lstStyle>
            <a:p>
              <a:pPr eaLnBrk="1" hangingPunct="1"/>
              <a:endParaRPr lang="en-US" sz="2800" dirty="0"/>
            </a:p>
          </p:txBody>
        </p:sp>
        <p:sp>
          <p:nvSpPr>
            <p:cNvPr id="2109" name="TextBox 89"/>
            <p:cNvSpPr txBox="1">
              <a:spLocks noChangeArrowheads="1"/>
            </p:cNvSpPr>
            <p:nvPr/>
          </p:nvSpPr>
          <p:spPr bwMode="auto">
            <a:xfrm>
              <a:off x="6752072" y="2940206"/>
              <a:ext cx="4544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 Antiqua" pitchFamily="18" charset="0"/>
                  <a:ea typeface="ＭＳ Ｐゴシック" pitchFamily="34" charset="-128"/>
                </a:defRPr>
              </a:lvl1pPr>
              <a:lvl2pPr marL="742950" indent="-285750" eaLnBrk="0" hangingPunct="0">
                <a:defRPr>
                  <a:solidFill>
                    <a:schemeClr val="tx1"/>
                  </a:solidFill>
                  <a:latin typeface="Book Antiqua" pitchFamily="18" charset="0"/>
                  <a:ea typeface="ＭＳ Ｐゴシック" pitchFamily="34" charset="-128"/>
                </a:defRPr>
              </a:lvl2pPr>
              <a:lvl3pPr marL="1143000" indent="-228600" eaLnBrk="0" hangingPunct="0">
                <a:defRPr>
                  <a:solidFill>
                    <a:schemeClr val="tx1"/>
                  </a:solidFill>
                  <a:latin typeface="Book Antiqua" pitchFamily="18" charset="0"/>
                  <a:ea typeface="ＭＳ Ｐゴシック" pitchFamily="34" charset="-128"/>
                </a:defRPr>
              </a:lvl3pPr>
              <a:lvl4pPr marL="1600200" indent="-228600" eaLnBrk="0" hangingPunct="0">
                <a:defRPr>
                  <a:solidFill>
                    <a:schemeClr val="tx1"/>
                  </a:solidFill>
                  <a:latin typeface="Book Antiqua" pitchFamily="18" charset="0"/>
                  <a:ea typeface="ＭＳ Ｐゴシック" pitchFamily="34" charset="-128"/>
                </a:defRPr>
              </a:lvl4pPr>
              <a:lvl5pPr marL="2057400" indent="-228600" eaLnBrk="0" hangingPunct="0">
                <a:defRPr>
                  <a:solidFill>
                    <a:schemeClr val="tx1"/>
                  </a:solidFill>
                  <a:latin typeface="Book Antiqua"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9pPr>
            </a:lstStyle>
            <a:p>
              <a:pPr eaLnBrk="1" hangingPunct="1"/>
              <a:endParaRPr lang="en-US" sz="2800" dirty="0"/>
            </a:p>
          </p:txBody>
        </p:sp>
        <p:sp>
          <p:nvSpPr>
            <p:cNvPr id="2110" name="TextBox 90"/>
            <p:cNvSpPr txBox="1">
              <a:spLocks noChangeArrowheads="1"/>
            </p:cNvSpPr>
            <p:nvPr/>
          </p:nvSpPr>
          <p:spPr bwMode="auto">
            <a:xfrm>
              <a:off x="6755337" y="4175181"/>
              <a:ext cx="4544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 Antiqua" pitchFamily="18" charset="0"/>
                  <a:ea typeface="ＭＳ Ｐゴシック" pitchFamily="34" charset="-128"/>
                </a:defRPr>
              </a:lvl1pPr>
              <a:lvl2pPr marL="742950" indent="-285750" eaLnBrk="0" hangingPunct="0">
                <a:defRPr>
                  <a:solidFill>
                    <a:schemeClr val="tx1"/>
                  </a:solidFill>
                  <a:latin typeface="Book Antiqua" pitchFamily="18" charset="0"/>
                  <a:ea typeface="ＭＳ Ｐゴシック" pitchFamily="34" charset="-128"/>
                </a:defRPr>
              </a:lvl2pPr>
              <a:lvl3pPr marL="1143000" indent="-228600" eaLnBrk="0" hangingPunct="0">
                <a:defRPr>
                  <a:solidFill>
                    <a:schemeClr val="tx1"/>
                  </a:solidFill>
                  <a:latin typeface="Book Antiqua" pitchFamily="18" charset="0"/>
                  <a:ea typeface="ＭＳ Ｐゴシック" pitchFamily="34" charset="-128"/>
                </a:defRPr>
              </a:lvl3pPr>
              <a:lvl4pPr marL="1600200" indent="-228600" eaLnBrk="0" hangingPunct="0">
                <a:defRPr>
                  <a:solidFill>
                    <a:schemeClr val="tx1"/>
                  </a:solidFill>
                  <a:latin typeface="Book Antiqua" pitchFamily="18" charset="0"/>
                  <a:ea typeface="ＭＳ Ｐゴシック" pitchFamily="34" charset="-128"/>
                </a:defRPr>
              </a:lvl4pPr>
              <a:lvl5pPr marL="2057400" indent="-228600" eaLnBrk="0" hangingPunct="0">
                <a:defRPr>
                  <a:solidFill>
                    <a:schemeClr val="tx1"/>
                  </a:solidFill>
                  <a:latin typeface="Book Antiqua"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9pPr>
            </a:lstStyle>
            <a:p>
              <a:pPr eaLnBrk="1" hangingPunct="1"/>
              <a:endParaRPr lang="en-US" sz="2800" dirty="0"/>
            </a:p>
          </p:txBody>
        </p:sp>
      </p:grpSp>
      <p:sp>
        <p:nvSpPr>
          <p:cNvPr id="2067" name="TextBox 2095"/>
          <p:cNvSpPr txBox="1">
            <a:spLocks noChangeArrowheads="1"/>
          </p:cNvSpPr>
          <p:nvPr/>
        </p:nvSpPr>
        <p:spPr bwMode="auto">
          <a:xfrm>
            <a:off x="1108075" y="457200"/>
            <a:ext cx="71977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 Antiqua" pitchFamily="18" charset="0"/>
                <a:ea typeface="ＭＳ Ｐゴシック" pitchFamily="34" charset="-128"/>
              </a:defRPr>
            </a:lvl1pPr>
            <a:lvl2pPr marL="742950" indent="-285750" eaLnBrk="0" hangingPunct="0">
              <a:defRPr>
                <a:solidFill>
                  <a:schemeClr val="tx1"/>
                </a:solidFill>
                <a:latin typeface="Book Antiqua" pitchFamily="18" charset="0"/>
                <a:ea typeface="ＭＳ Ｐゴシック" pitchFamily="34" charset="-128"/>
              </a:defRPr>
            </a:lvl2pPr>
            <a:lvl3pPr marL="1143000" indent="-228600" eaLnBrk="0" hangingPunct="0">
              <a:defRPr>
                <a:solidFill>
                  <a:schemeClr val="tx1"/>
                </a:solidFill>
                <a:latin typeface="Book Antiqua" pitchFamily="18" charset="0"/>
                <a:ea typeface="ＭＳ Ｐゴシック" pitchFamily="34" charset="-128"/>
              </a:defRPr>
            </a:lvl3pPr>
            <a:lvl4pPr marL="1600200" indent="-228600" eaLnBrk="0" hangingPunct="0">
              <a:defRPr>
                <a:solidFill>
                  <a:schemeClr val="tx1"/>
                </a:solidFill>
                <a:latin typeface="Book Antiqua" pitchFamily="18" charset="0"/>
                <a:ea typeface="ＭＳ Ｐゴシック" pitchFamily="34" charset="-128"/>
              </a:defRPr>
            </a:lvl4pPr>
            <a:lvl5pPr marL="2057400" indent="-228600" eaLnBrk="0" hangingPunct="0">
              <a:defRPr>
                <a:solidFill>
                  <a:schemeClr val="tx1"/>
                </a:solidFill>
                <a:latin typeface="Book Antiqua"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9pPr>
          </a:lstStyle>
          <a:p>
            <a:pPr algn="ctr" eaLnBrk="1" hangingPunct="1"/>
            <a:r>
              <a:rPr lang="en-US" sz="3200" u="sng" dirty="0">
                <a:solidFill>
                  <a:schemeClr val="tx2"/>
                </a:solidFill>
                <a:latin typeface="Arial" charset="0"/>
                <a:cs typeface="Arial" charset="0"/>
              </a:rPr>
              <a:t>The 902-928 MHz </a:t>
            </a:r>
            <a:r>
              <a:rPr lang="en-US" sz="3200" u="sng" dirty="0" smtClean="0">
                <a:solidFill>
                  <a:schemeClr val="tx2"/>
                </a:solidFill>
                <a:latin typeface="Arial" charset="0"/>
                <a:cs typeface="Arial" charset="0"/>
              </a:rPr>
              <a:t>Band</a:t>
            </a:r>
            <a:endParaRPr lang="en-US" sz="3200" u="sng" dirty="0">
              <a:solidFill>
                <a:schemeClr val="tx2"/>
              </a:solidFill>
              <a:latin typeface="Arial" charset="0"/>
              <a:cs typeface="Arial" charset="0"/>
            </a:endParaRPr>
          </a:p>
        </p:txBody>
      </p:sp>
      <p:grpSp>
        <p:nvGrpSpPr>
          <p:cNvPr id="2068" name="Group 92"/>
          <p:cNvGrpSpPr>
            <a:grpSpLocks/>
          </p:cNvGrpSpPr>
          <p:nvPr/>
        </p:nvGrpSpPr>
        <p:grpSpPr bwMode="auto">
          <a:xfrm>
            <a:off x="957263" y="3178175"/>
            <a:ext cx="6232525" cy="1463675"/>
            <a:chOff x="1024928" y="1498128"/>
            <a:chExt cx="6232713" cy="1464635"/>
          </a:xfrm>
        </p:grpSpPr>
        <p:sp>
          <p:nvSpPr>
            <p:cNvPr id="2074" name="Rectangle 74"/>
            <p:cNvSpPr>
              <a:spLocks noChangeArrowheads="1"/>
            </p:cNvSpPr>
            <p:nvPr/>
          </p:nvSpPr>
          <p:spPr bwMode="auto">
            <a:xfrm>
              <a:off x="1099122" y="1709428"/>
              <a:ext cx="6015482" cy="1097280"/>
            </a:xfrm>
            <a:prstGeom prst="rect">
              <a:avLst/>
            </a:prstGeom>
            <a:solidFill>
              <a:srgbClr val="FFFF00"/>
            </a:solidFill>
            <a:ln w="12700">
              <a:solidFill>
                <a:srgbClr val="000000"/>
              </a:solidFill>
              <a:miter lim="800000"/>
              <a:headEnd/>
              <a:tailEnd/>
            </a:ln>
          </p:spPr>
          <p:txBody>
            <a:bodyPr/>
            <a:lstStyle/>
            <a:p>
              <a:endParaRPr lang="en-US" dirty="0"/>
            </a:p>
          </p:txBody>
        </p:sp>
        <p:sp>
          <p:nvSpPr>
            <p:cNvPr id="95" name="Rectangle 94"/>
            <p:cNvSpPr/>
            <p:nvPr/>
          </p:nvSpPr>
          <p:spPr>
            <a:xfrm>
              <a:off x="1109068" y="1706227"/>
              <a:ext cx="477852" cy="1096093"/>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6" name="Rectangle 95"/>
            <p:cNvSpPr/>
            <p:nvPr/>
          </p:nvSpPr>
          <p:spPr>
            <a:xfrm>
              <a:off x="1594857" y="1706227"/>
              <a:ext cx="1325603" cy="1096093"/>
            </a:xfrm>
            <a:prstGeom prst="rect">
              <a:avLst/>
            </a:prstGeom>
            <a:pattFill prst="dkHorz">
              <a:fgClr>
                <a:srgbClr val="FFFF00"/>
              </a:fgClr>
              <a:bgClr>
                <a:schemeClr val="bg1">
                  <a:lumMod val="95000"/>
                </a:schemeClr>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7" name="Rectangle 96"/>
            <p:cNvSpPr/>
            <p:nvPr/>
          </p:nvSpPr>
          <p:spPr>
            <a:xfrm>
              <a:off x="2918872" y="1706227"/>
              <a:ext cx="2303532" cy="1097681"/>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8" name="Rectangle 97"/>
            <p:cNvSpPr/>
            <p:nvPr/>
          </p:nvSpPr>
          <p:spPr>
            <a:xfrm>
              <a:off x="5217641" y="1704638"/>
              <a:ext cx="457214" cy="1097682"/>
            </a:xfrm>
            <a:prstGeom prst="rect">
              <a:avLst/>
            </a:prstGeom>
            <a:pattFill prst="wdDnDiag">
              <a:fgClr>
                <a:srgbClr val="FFFF00"/>
              </a:fgClr>
              <a:bgClr>
                <a:schemeClr val="bg1">
                  <a:lumMod val="95000"/>
                </a:schemeClr>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9" name="Rectangle 98"/>
            <p:cNvSpPr/>
            <p:nvPr/>
          </p:nvSpPr>
          <p:spPr>
            <a:xfrm>
              <a:off x="5676443" y="1706227"/>
              <a:ext cx="1262100" cy="1096093"/>
            </a:xfrm>
            <a:prstGeom prst="rect">
              <a:avLst/>
            </a:prstGeom>
            <a:pattFill prst="wdUpDiag">
              <a:fgClr>
                <a:srgbClr val="FFFF00"/>
              </a:fgClr>
              <a:bgClr>
                <a:schemeClr val="bg1">
                  <a:lumMod val="95000"/>
                </a:schemeClr>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0" name="Rectangle 99"/>
            <p:cNvSpPr/>
            <p:nvPr/>
          </p:nvSpPr>
          <p:spPr>
            <a:xfrm>
              <a:off x="6997283" y="1704638"/>
              <a:ext cx="57152" cy="1097682"/>
            </a:xfrm>
            <a:prstGeom prst="rect">
              <a:avLst/>
            </a:prstGeom>
            <a:pattFill prst="wdUpDiag">
              <a:fgClr>
                <a:srgbClr val="FFFF00"/>
              </a:fgClr>
              <a:bgClr>
                <a:schemeClr val="bg1">
                  <a:lumMod val="95000"/>
                </a:schemeClr>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1" name="Rectangle 100"/>
            <p:cNvSpPr/>
            <p:nvPr/>
          </p:nvSpPr>
          <p:spPr>
            <a:xfrm>
              <a:off x="6941718" y="1704638"/>
              <a:ext cx="53977" cy="1096093"/>
            </a:xfrm>
            <a:prstGeom prst="rect">
              <a:avLst/>
            </a:prstGeom>
            <a:pattFill prst="wdDnDiag">
              <a:fgClr>
                <a:srgbClr val="FFFF00"/>
              </a:fgClr>
              <a:bgClr>
                <a:schemeClr val="bg1">
                  <a:lumMod val="95000"/>
                </a:schemeClr>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2" name="Rectangle 101"/>
            <p:cNvSpPr/>
            <p:nvPr/>
          </p:nvSpPr>
          <p:spPr>
            <a:xfrm>
              <a:off x="7054435" y="1704638"/>
              <a:ext cx="53977" cy="1097682"/>
            </a:xfrm>
            <a:prstGeom prst="rect">
              <a:avLst/>
            </a:prstGeom>
            <a:pattFill prst="dkHorz">
              <a:fgClr>
                <a:srgbClr val="FFFF00"/>
              </a:fgClr>
              <a:bgClr>
                <a:schemeClr val="bg1">
                  <a:lumMod val="95000"/>
                </a:schemeClr>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83" name="TextBox 103"/>
            <p:cNvSpPr txBox="1">
              <a:spLocks noChangeArrowheads="1"/>
            </p:cNvSpPr>
            <p:nvPr/>
          </p:nvSpPr>
          <p:spPr bwMode="auto">
            <a:xfrm>
              <a:off x="6934771" y="1498128"/>
              <a:ext cx="15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 Antiqua" pitchFamily="18" charset="0"/>
                  <a:ea typeface="ＭＳ Ｐゴシック" pitchFamily="34" charset="-128"/>
                </a:defRPr>
              </a:lvl1pPr>
              <a:lvl2pPr marL="742950" indent="-285750" eaLnBrk="0" hangingPunct="0">
                <a:defRPr>
                  <a:solidFill>
                    <a:schemeClr val="tx1"/>
                  </a:solidFill>
                  <a:latin typeface="Book Antiqua" pitchFamily="18" charset="0"/>
                  <a:ea typeface="ＭＳ Ｐゴシック" pitchFamily="34" charset="-128"/>
                </a:defRPr>
              </a:lvl2pPr>
              <a:lvl3pPr marL="1143000" indent="-228600" eaLnBrk="0" hangingPunct="0">
                <a:defRPr>
                  <a:solidFill>
                    <a:schemeClr val="tx1"/>
                  </a:solidFill>
                  <a:latin typeface="Book Antiqua" pitchFamily="18" charset="0"/>
                  <a:ea typeface="ＭＳ Ｐゴシック" pitchFamily="34" charset="-128"/>
                </a:defRPr>
              </a:lvl3pPr>
              <a:lvl4pPr marL="1600200" indent="-228600" eaLnBrk="0" hangingPunct="0">
                <a:defRPr>
                  <a:solidFill>
                    <a:schemeClr val="tx1"/>
                  </a:solidFill>
                  <a:latin typeface="Book Antiqua" pitchFamily="18" charset="0"/>
                  <a:ea typeface="ＭＳ Ｐゴシック" pitchFamily="34" charset="-128"/>
                </a:defRPr>
              </a:lvl4pPr>
              <a:lvl5pPr marL="2057400" indent="-228600" eaLnBrk="0" hangingPunct="0">
                <a:defRPr>
                  <a:solidFill>
                    <a:schemeClr val="tx1"/>
                  </a:solidFill>
                  <a:latin typeface="Book Antiqua"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9pPr>
            </a:lstStyle>
            <a:p>
              <a:pPr algn="ctr" eaLnBrk="1" hangingPunct="1"/>
              <a:endParaRPr lang="en-US" sz="800" dirty="0"/>
            </a:p>
          </p:txBody>
        </p:sp>
        <p:sp>
          <p:nvSpPr>
            <p:cNvPr id="3" name="TextBox 104"/>
            <p:cNvSpPr txBox="1">
              <a:spLocks noChangeArrowheads="1"/>
            </p:cNvSpPr>
            <p:nvPr/>
          </p:nvSpPr>
          <p:spPr bwMode="auto">
            <a:xfrm>
              <a:off x="1860375" y="2049687"/>
              <a:ext cx="795115" cy="52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 Antiqua" pitchFamily="18" charset="0"/>
                  <a:ea typeface="ＭＳ Ｐゴシック" pitchFamily="34" charset="-128"/>
                </a:defRPr>
              </a:lvl1pPr>
              <a:lvl2pPr marL="742950" indent="-285750" eaLnBrk="0" hangingPunct="0">
                <a:defRPr>
                  <a:solidFill>
                    <a:schemeClr val="tx1"/>
                  </a:solidFill>
                  <a:latin typeface="Book Antiqua" pitchFamily="18" charset="0"/>
                  <a:ea typeface="ＭＳ Ｐゴシック" pitchFamily="34" charset="-128"/>
                </a:defRPr>
              </a:lvl2pPr>
              <a:lvl3pPr marL="1143000" indent="-228600" eaLnBrk="0" hangingPunct="0">
                <a:defRPr>
                  <a:solidFill>
                    <a:schemeClr val="tx1"/>
                  </a:solidFill>
                  <a:latin typeface="Book Antiqua" pitchFamily="18" charset="0"/>
                  <a:ea typeface="ＭＳ Ｐゴシック" pitchFamily="34" charset="-128"/>
                </a:defRPr>
              </a:lvl3pPr>
              <a:lvl4pPr marL="1600200" indent="-228600" eaLnBrk="0" hangingPunct="0">
                <a:defRPr>
                  <a:solidFill>
                    <a:schemeClr val="tx1"/>
                  </a:solidFill>
                  <a:latin typeface="Book Antiqua" pitchFamily="18" charset="0"/>
                  <a:ea typeface="ＭＳ Ｐゴシック" pitchFamily="34" charset="-128"/>
                </a:defRPr>
              </a:lvl4pPr>
              <a:lvl5pPr marL="2057400" indent="-228600" eaLnBrk="0" hangingPunct="0">
                <a:defRPr>
                  <a:solidFill>
                    <a:schemeClr val="tx1"/>
                  </a:solidFill>
                  <a:latin typeface="Book Antiqua"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9pPr>
            </a:lstStyle>
            <a:p>
              <a:pPr algn="ctr" eaLnBrk="1" hangingPunct="1"/>
              <a:r>
                <a:rPr lang="en-US" sz="1400" b="1" dirty="0">
                  <a:latin typeface="Arial" charset="0"/>
                  <a:cs typeface="Arial" charset="0"/>
                </a:rPr>
                <a:t>M-LMS</a:t>
              </a:r>
            </a:p>
            <a:p>
              <a:pPr algn="ctr" eaLnBrk="1" hangingPunct="1"/>
              <a:endParaRPr lang="en-US" sz="1400" b="1" dirty="0">
                <a:latin typeface="Arial" charset="0"/>
                <a:cs typeface="Arial" charset="0"/>
              </a:endParaRPr>
            </a:p>
          </p:txBody>
        </p:sp>
        <p:sp>
          <p:nvSpPr>
            <p:cNvPr id="2085" name="TextBox 105"/>
            <p:cNvSpPr txBox="1">
              <a:spLocks noChangeArrowheads="1"/>
            </p:cNvSpPr>
            <p:nvPr/>
          </p:nvSpPr>
          <p:spPr bwMode="auto">
            <a:xfrm>
              <a:off x="1048488" y="2016258"/>
              <a:ext cx="598154" cy="739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 Antiqua" pitchFamily="18" charset="0"/>
                  <a:ea typeface="ＭＳ Ｐゴシック" pitchFamily="34" charset="-128"/>
                </a:defRPr>
              </a:lvl1pPr>
              <a:lvl2pPr marL="742950" indent="-285750" eaLnBrk="0" hangingPunct="0">
                <a:defRPr>
                  <a:solidFill>
                    <a:schemeClr val="tx1"/>
                  </a:solidFill>
                  <a:latin typeface="Book Antiqua" pitchFamily="18" charset="0"/>
                  <a:ea typeface="ＭＳ Ｐゴシック" pitchFamily="34" charset="-128"/>
                </a:defRPr>
              </a:lvl2pPr>
              <a:lvl3pPr marL="1143000" indent="-228600" eaLnBrk="0" hangingPunct="0">
                <a:defRPr>
                  <a:solidFill>
                    <a:schemeClr val="tx1"/>
                  </a:solidFill>
                  <a:latin typeface="Book Antiqua" pitchFamily="18" charset="0"/>
                  <a:ea typeface="ＭＳ Ｐゴシック" pitchFamily="34" charset="-128"/>
                </a:defRPr>
              </a:lvl3pPr>
              <a:lvl4pPr marL="1600200" indent="-228600" eaLnBrk="0" hangingPunct="0">
                <a:defRPr>
                  <a:solidFill>
                    <a:schemeClr val="tx1"/>
                  </a:solidFill>
                  <a:latin typeface="Book Antiqua" pitchFamily="18" charset="0"/>
                  <a:ea typeface="ＭＳ Ｐゴシック" pitchFamily="34" charset="-128"/>
                </a:defRPr>
              </a:lvl4pPr>
              <a:lvl5pPr marL="2057400" indent="-228600" eaLnBrk="0" hangingPunct="0">
                <a:defRPr>
                  <a:solidFill>
                    <a:schemeClr val="tx1"/>
                  </a:solidFill>
                  <a:latin typeface="Book Antiqua"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9pPr>
            </a:lstStyle>
            <a:p>
              <a:pPr algn="ctr" eaLnBrk="1" hangingPunct="1"/>
              <a:r>
                <a:rPr lang="en-US" sz="1400" b="1" dirty="0">
                  <a:latin typeface="Arial" charset="0"/>
                  <a:cs typeface="Arial" charset="0"/>
                </a:rPr>
                <a:t>Non </a:t>
              </a:r>
            </a:p>
            <a:p>
              <a:pPr algn="ctr" eaLnBrk="1" hangingPunct="1"/>
              <a:r>
                <a:rPr lang="en-US" sz="1400" b="1" dirty="0">
                  <a:latin typeface="Arial" charset="0"/>
                  <a:cs typeface="Arial" charset="0"/>
                </a:rPr>
                <a:t>M-LMS</a:t>
              </a:r>
            </a:p>
          </p:txBody>
        </p:sp>
        <p:sp>
          <p:nvSpPr>
            <p:cNvPr id="2086" name="TextBox 106"/>
            <p:cNvSpPr txBox="1">
              <a:spLocks noChangeArrowheads="1"/>
            </p:cNvSpPr>
            <p:nvPr/>
          </p:nvSpPr>
          <p:spPr bwMode="auto">
            <a:xfrm>
              <a:off x="5104824" y="1816203"/>
              <a:ext cx="756609" cy="90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 Antiqua" pitchFamily="18" charset="0"/>
                  <a:ea typeface="ＭＳ Ｐゴシック" pitchFamily="34" charset="-128"/>
                </a:defRPr>
              </a:lvl1pPr>
              <a:lvl2pPr marL="742950" indent="-285750" eaLnBrk="0" hangingPunct="0">
                <a:defRPr>
                  <a:solidFill>
                    <a:schemeClr val="tx1"/>
                  </a:solidFill>
                  <a:latin typeface="Book Antiqua" pitchFamily="18" charset="0"/>
                  <a:ea typeface="ＭＳ Ｐゴシック" pitchFamily="34" charset="-128"/>
                </a:defRPr>
              </a:lvl2pPr>
              <a:lvl3pPr marL="1143000" indent="-228600" eaLnBrk="0" hangingPunct="0">
                <a:defRPr>
                  <a:solidFill>
                    <a:schemeClr val="tx1"/>
                  </a:solidFill>
                  <a:latin typeface="Book Antiqua" pitchFamily="18" charset="0"/>
                  <a:ea typeface="ＭＳ Ｐゴシック" pitchFamily="34" charset="-128"/>
                </a:defRPr>
              </a:lvl3pPr>
              <a:lvl4pPr marL="1600200" indent="-228600" eaLnBrk="0" hangingPunct="0">
                <a:defRPr>
                  <a:solidFill>
                    <a:schemeClr val="tx1"/>
                  </a:solidFill>
                  <a:latin typeface="Book Antiqua" pitchFamily="18" charset="0"/>
                  <a:ea typeface="ＭＳ Ｐゴシック" pitchFamily="34" charset="-128"/>
                </a:defRPr>
              </a:lvl4pPr>
              <a:lvl5pPr marL="2057400" indent="-228600" eaLnBrk="0" hangingPunct="0">
                <a:defRPr>
                  <a:solidFill>
                    <a:schemeClr val="tx1"/>
                  </a:solidFill>
                  <a:latin typeface="Book Antiqua"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9pPr>
            </a:lstStyle>
            <a:p>
              <a:pPr algn="ctr" eaLnBrk="1" hangingPunct="1"/>
              <a:endParaRPr lang="en-US" sz="900" b="1" dirty="0">
                <a:latin typeface="Arial" charset="0"/>
                <a:cs typeface="Arial" charset="0"/>
              </a:endParaRPr>
            </a:p>
            <a:p>
              <a:pPr algn="ctr" eaLnBrk="1" hangingPunct="1"/>
              <a:r>
                <a:rPr lang="en-US" sz="1400" b="1" dirty="0">
                  <a:latin typeface="Arial" charset="0"/>
                  <a:cs typeface="Arial" charset="0"/>
                </a:rPr>
                <a:t>M-LMS</a:t>
              </a:r>
            </a:p>
            <a:p>
              <a:pPr algn="ctr" eaLnBrk="1" hangingPunct="1"/>
              <a:endParaRPr lang="en-US" sz="800" dirty="0">
                <a:latin typeface="Arial" charset="0"/>
                <a:cs typeface="Arial" charset="0"/>
              </a:endParaRPr>
            </a:p>
            <a:p>
              <a:pPr algn="ctr" eaLnBrk="1" hangingPunct="1"/>
              <a:endParaRPr lang="en-US" sz="800" b="1" dirty="0">
                <a:latin typeface="Arial" charset="0"/>
                <a:cs typeface="Arial" charset="0"/>
              </a:endParaRPr>
            </a:p>
          </p:txBody>
        </p:sp>
        <p:sp>
          <p:nvSpPr>
            <p:cNvPr id="2087" name="TextBox 107"/>
            <p:cNvSpPr txBox="1">
              <a:spLocks noChangeArrowheads="1"/>
            </p:cNvSpPr>
            <p:nvPr/>
          </p:nvSpPr>
          <p:spPr bwMode="auto">
            <a:xfrm>
              <a:off x="6013679" y="1975049"/>
              <a:ext cx="695381" cy="662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 Antiqua" pitchFamily="18" charset="0"/>
                  <a:ea typeface="ＭＳ Ｐゴシック" pitchFamily="34" charset="-128"/>
                </a:defRPr>
              </a:lvl1pPr>
              <a:lvl2pPr marL="742950" indent="-285750" eaLnBrk="0" hangingPunct="0">
                <a:defRPr>
                  <a:solidFill>
                    <a:schemeClr val="tx1"/>
                  </a:solidFill>
                  <a:latin typeface="Book Antiqua" pitchFamily="18" charset="0"/>
                  <a:ea typeface="ＭＳ Ｐゴシック" pitchFamily="34" charset="-128"/>
                </a:defRPr>
              </a:lvl2pPr>
              <a:lvl3pPr marL="1143000" indent="-228600" eaLnBrk="0" hangingPunct="0">
                <a:defRPr>
                  <a:solidFill>
                    <a:schemeClr val="tx1"/>
                  </a:solidFill>
                  <a:latin typeface="Book Antiqua" pitchFamily="18" charset="0"/>
                  <a:ea typeface="ＭＳ Ｐゴシック" pitchFamily="34" charset="-128"/>
                </a:defRPr>
              </a:lvl3pPr>
              <a:lvl4pPr marL="1600200" indent="-228600" eaLnBrk="0" hangingPunct="0">
                <a:defRPr>
                  <a:solidFill>
                    <a:schemeClr val="tx1"/>
                  </a:solidFill>
                  <a:latin typeface="Book Antiqua" pitchFamily="18" charset="0"/>
                  <a:ea typeface="ＭＳ Ｐゴシック" pitchFamily="34" charset="-128"/>
                </a:defRPr>
              </a:lvl4pPr>
              <a:lvl5pPr marL="2057400" indent="-228600" eaLnBrk="0" hangingPunct="0">
                <a:defRPr>
                  <a:solidFill>
                    <a:schemeClr val="tx1"/>
                  </a:solidFill>
                  <a:latin typeface="Book Antiqua"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9pPr>
            </a:lstStyle>
            <a:p>
              <a:pPr algn="ctr" eaLnBrk="1" hangingPunct="1"/>
              <a:r>
                <a:rPr lang="en-US" sz="1400" b="1" dirty="0">
                  <a:latin typeface="Arial" charset="0"/>
                  <a:cs typeface="Arial" charset="0"/>
                </a:rPr>
                <a:t>M-LMS</a:t>
              </a:r>
            </a:p>
            <a:p>
              <a:pPr algn="ctr" eaLnBrk="1" hangingPunct="1"/>
              <a:endParaRPr lang="en-US" sz="900" b="1" dirty="0">
                <a:latin typeface="Arial" charset="0"/>
                <a:cs typeface="Arial" charset="0"/>
              </a:endParaRPr>
            </a:p>
          </p:txBody>
        </p:sp>
        <p:sp>
          <p:nvSpPr>
            <p:cNvPr id="2088" name="Rectangle 31"/>
            <p:cNvSpPr>
              <a:spLocks noChangeArrowheads="1"/>
            </p:cNvSpPr>
            <p:nvPr/>
          </p:nvSpPr>
          <p:spPr bwMode="auto">
            <a:xfrm>
              <a:off x="1507109" y="2829413"/>
              <a:ext cx="1889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700" b="1" dirty="0">
                  <a:solidFill>
                    <a:srgbClr val="000000"/>
                  </a:solidFill>
                  <a:latin typeface="Arial" charset="0"/>
                  <a:cs typeface="Arial" charset="0"/>
                </a:rPr>
                <a:t>904</a:t>
              </a:r>
              <a:endParaRPr lang="en-US" dirty="0">
                <a:latin typeface="Arial" charset="0"/>
                <a:cs typeface="Arial" charset="0"/>
              </a:endParaRPr>
            </a:p>
          </p:txBody>
        </p:sp>
        <p:sp>
          <p:nvSpPr>
            <p:cNvPr id="2089" name="Rectangle 32"/>
            <p:cNvSpPr>
              <a:spLocks noChangeArrowheads="1"/>
            </p:cNvSpPr>
            <p:nvPr/>
          </p:nvSpPr>
          <p:spPr bwMode="auto">
            <a:xfrm>
              <a:off x="2770759" y="2834175"/>
              <a:ext cx="3190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700" b="1" dirty="0">
                  <a:solidFill>
                    <a:srgbClr val="000000"/>
                  </a:solidFill>
                  <a:latin typeface="Arial" charset="0"/>
                  <a:cs typeface="Arial" charset="0"/>
                </a:rPr>
                <a:t>909.75</a:t>
              </a:r>
              <a:endParaRPr lang="en-US" dirty="0">
                <a:latin typeface="Arial" charset="0"/>
                <a:cs typeface="Arial" charset="0"/>
              </a:endParaRPr>
            </a:p>
          </p:txBody>
        </p:sp>
        <p:sp>
          <p:nvSpPr>
            <p:cNvPr id="2090" name="Rectangle 33"/>
            <p:cNvSpPr>
              <a:spLocks noChangeArrowheads="1"/>
            </p:cNvSpPr>
            <p:nvPr/>
          </p:nvSpPr>
          <p:spPr bwMode="auto">
            <a:xfrm>
              <a:off x="5078946" y="2829413"/>
              <a:ext cx="3190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700" b="1" dirty="0">
                  <a:solidFill>
                    <a:srgbClr val="000000"/>
                  </a:solidFill>
                  <a:latin typeface="Arial" charset="0"/>
                  <a:cs typeface="Arial" charset="0"/>
                </a:rPr>
                <a:t>919.75</a:t>
              </a:r>
              <a:endParaRPr lang="en-US" dirty="0">
                <a:latin typeface="Arial" charset="0"/>
                <a:cs typeface="Arial" charset="0"/>
              </a:endParaRPr>
            </a:p>
          </p:txBody>
        </p:sp>
        <p:sp>
          <p:nvSpPr>
            <p:cNvPr id="2091" name="Rectangle 34"/>
            <p:cNvSpPr>
              <a:spLocks noChangeArrowheads="1"/>
            </p:cNvSpPr>
            <p:nvPr/>
          </p:nvSpPr>
          <p:spPr bwMode="auto">
            <a:xfrm>
              <a:off x="5516468" y="2833080"/>
              <a:ext cx="3190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700" b="1" dirty="0">
                  <a:solidFill>
                    <a:srgbClr val="000000"/>
                  </a:solidFill>
                  <a:latin typeface="Arial" charset="0"/>
                  <a:cs typeface="Arial" charset="0"/>
                </a:rPr>
                <a:t>921.75</a:t>
              </a:r>
              <a:endParaRPr lang="en-US" dirty="0">
                <a:latin typeface="Arial" charset="0"/>
                <a:cs typeface="Arial" charset="0"/>
              </a:endParaRPr>
            </a:p>
          </p:txBody>
        </p:sp>
        <p:grpSp>
          <p:nvGrpSpPr>
            <p:cNvPr id="2092" name="Group 112"/>
            <p:cNvGrpSpPr>
              <a:grpSpLocks/>
            </p:cNvGrpSpPr>
            <p:nvPr/>
          </p:nvGrpSpPr>
          <p:grpSpPr bwMode="auto">
            <a:xfrm>
              <a:off x="5178042" y="2527653"/>
              <a:ext cx="610171" cy="273041"/>
              <a:chOff x="5178042" y="2527653"/>
              <a:chExt cx="610171" cy="273041"/>
            </a:xfrm>
          </p:grpSpPr>
          <p:sp>
            <p:nvSpPr>
              <p:cNvPr id="122" name="Rectangle 121"/>
              <p:cNvSpPr/>
              <p:nvPr/>
            </p:nvSpPr>
            <p:spPr>
              <a:xfrm>
                <a:off x="5222404" y="2527503"/>
                <a:ext cx="457213" cy="273229"/>
              </a:xfrm>
              <a:prstGeom prst="rect">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102" name="TextBox 122"/>
              <p:cNvSpPr txBox="1">
                <a:spLocks noChangeArrowheads="1"/>
              </p:cNvSpPr>
              <p:nvPr/>
            </p:nvSpPr>
            <p:spPr bwMode="auto">
              <a:xfrm>
                <a:off x="5178042" y="2539273"/>
                <a:ext cx="61017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 Antiqua" pitchFamily="18" charset="0"/>
                    <a:ea typeface="ＭＳ Ｐゴシック" pitchFamily="34" charset="-128"/>
                  </a:defRPr>
                </a:lvl1pPr>
                <a:lvl2pPr marL="742950" indent="-285750" eaLnBrk="0" hangingPunct="0">
                  <a:defRPr>
                    <a:solidFill>
                      <a:schemeClr val="tx1"/>
                    </a:solidFill>
                    <a:latin typeface="Book Antiqua" pitchFamily="18" charset="0"/>
                    <a:ea typeface="ＭＳ Ｐゴシック" pitchFamily="34" charset="-128"/>
                  </a:defRPr>
                </a:lvl2pPr>
                <a:lvl3pPr marL="1143000" indent="-228600" eaLnBrk="0" hangingPunct="0">
                  <a:defRPr>
                    <a:solidFill>
                      <a:schemeClr val="tx1"/>
                    </a:solidFill>
                    <a:latin typeface="Book Antiqua" pitchFamily="18" charset="0"/>
                    <a:ea typeface="ＭＳ Ｐゴシック" pitchFamily="34" charset="-128"/>
                  </a:defRPr>
                </a:lvl3pPr>
                <a:lvl4pPr marL="1600200" indent="-228600" eaLnBrk="0" hangingPunct="0">
                  <a:defRPr>
                    <a:solidFill>
                      <a:schemeClr val="tx1"/>
                    </a:solidFill>
                    <a:latin typeface="Book Antiqua" pitchFamily="18" charset="0"/>
                    <a:ea typeface="ＭＳ Ｐゴシック" pitchFamily="34" charset="-128"/>
                  </a:defRPr>
                </a:lvl4pPr>
                <a:lvl5pPr marL="2057400" indent="-228600" eaLnBrk="0" hangingPunct="0">
                  <a:defRPr>
                    <a:solidFill>
                      <a:schemeClr val="tx1"/>
                    </a:solidFill>
                    <a:latin typeface="Book Antiqua"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9pPr>
              </a:lstStyle>
              <a:p>
                <a:pPr eaLnBrk="1" hangingPunct="1"/>
                <a:r>
                  <a:rPr lang="en-US" sz="800" b="1" dirty="0">
                    <a:latin typeface="Arial" charset="0"/>
                    <a:cs typeface="Arial" charset="0"/>
                  </a:rPr>
                  <a:t>Beacon</a:t>
                </a:r>
              </a:p>
            </p:txBody>
          </p:sp>
        </p:grpSp>
        <p:grpSp>
          <p:nvGrpSpPr>
            <p:cNvPr id="2093" name="Group 113"/>
            <p:cNvGrpSpPr>
              <a:grpSpLocks/>
            </p:cNvGrpSpPr>
            <p:nvPr/>
          </p:nvGrpSpPr>
          <p:grpSpPr bwMode="auto">
            <a:xfrm>
              <a:off x="6448411" y="2527653"/>
              <a:ext cx="583074" cy="279055"/>
              <a:chOff x="6479383" y="2536360"/>
              <a:chExt cx="547023" cy="279055"/>
            </a:xfrm>
          </p:grpSpPr>
          <p:sp>
            <p:nvSpPr>
              <p:cNvPr id="120" name="Rectangle 119"/>
              <p:cNvSpPr/>
              <p:nvPr/>
            </p:nvSpPr>
            <p:spPr>
              <a:xfrm>
                <a:off x="6526650" y="2536210"/>
                <a:ext cx="412561" cy="279583"/>
              </a:xfrm>
              <a:prstGeom prst="rect">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100" name="TextBox 120"/>
              <p:cNvSpPr txBox="1">
                <a:spLocks noChangeArrowheads="1"/>
              </p:cNvSpPr>
              <p:nvPr/>
            </p:nvSpPr>
            <p:spPr bwMode="auto">
              <a:xfrm>
                <a:off x="6479383" y="2547980"/>
                <a:ext cx="54702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 Antiqua" pitchFamily="18" charset="0"/>
                    <a:ea typeface="ＭＳ Ｐゴシック" pitchFamily="34" charset="-128"/>
                  </a:defRPr>
                </a:lvl1pPr>
                <a:lvl2pPr marL="742950" indent="-285750" eaLnBrk="0" hangingPunct="0">
                  <a:defRPr>
                    <a:solidFill>
                      <a:schemeClr val="tx1"/>
                    </a:solidFill>
                    <a:latin typeface="Book Antiqua" pitchFamily="18" charset="0"/>
                    <a:ea typeface="ＭＳ Ｐゴシック" pitchFamily="34" charset="-128"/>
                  </a:defRPr>
                </a:lvl2pPr>
                <a:lvl3pPr marL="1143000" indent="-228600" eaLnBrk="0" hangingPunct="0">
                  <a:defRPr>
                    <a:solidFill>
                      <a:schemeClr val="tx1"/>
                    </a:solidFill>
                    <a:latin typeface="Book Antiqua" pitchFamily="18" charset="0"/>
                    <a:ea typeface="ＭＳ Ｐゴシック" pitchFamily="34" charset="-128"/>
                  </a:defRPr>
                </a:lvl3pPr>
                <a:lvl4pPr marL="1600200" indent="-228600" eaLnBrk="0" hangingPunct="0">
                  <a:defRPr>
                    <a:solidFill>
                      <a:schemeClr val="tx1"/>
                    </a:solidFill>
                    <a:latin typeface="Book Antiqua" pitchFamily="18" charset="0"/>
                    <a:ea typeface="ＭＳ Ｐゴシック" pitchFamily="34" charset="-128"/>
                  </a:defRPr>
                </a:lvl4pPr>
                <a:lvl5pPr marL="2057400" indent="-228600" eaLnBrk="0" hangingPunct="0">
                  <a:defRPr>
                    <a:solidFill>
                      <a:schemeClr val="tx1"/>
                    </a:solidFill>
                    <a:latin typeface="Book Antiqua"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9pPr>
              </a:lstStyle>
              <a:p>
                <a:pPr eaLnBrk="1" hangingPunct="1"/>
                <a:r>
                  <a:rPr lang="en-US" sz="800" b="1" dirty="0">
                    <a:latin typeface="Arial" charset="0"/>
                    <a:cs typeface="Arial" charset="0"/>
                  </a:rPr>
                  <a:t>Beacon</a:t>
                </a:r>
              </a:p>
            </p:txBody>
          </p:sp>
        </p:grpSp>
        <p:sp>
          <p:nvSpPr>
            <p:cNvPr id="2094" name="Rectangle 35"/>
            <p:cNvSpPr>
              <a:spLocks noChangeArrowheads="1"/>
            </p:cNvSpPr>
            <p:nvPr/>
          </p:nvSpPr>
          <p:spPr bwMode="auto">
            <a:xfrm>
              <a:off x="6762041" y="2839562"/>
              <a:ext cx="319088" cy="123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700" b="1" dirty="0">
                  <a:solidFill>
                    <a:srgbClr val="000000"/>
                  </a:solidFill>
                  <a:latin typeface="Arial" charset="0"/>
                  <a:cs typeface="Arial" charset="0"/>
                </a:rPr>
                <a:t>927.25</a:t>
              </a:r>
              <a:endParaRPr lang="en-US" dirty="0">
                <a:latin typeface="Arial" charset="0"/>
                <a:cs typeface="Arial" charset="0"/>
              </a:endParaRPr>
            </a:p>
          </p:txBody>
        </p:sp>
        <p:sp>
          <p:nvSpPr>
            <p:cNvPr id="2095" name="Rectangle 31"/>
            <p:cNvSpPr>
              <a:spLocks noChangeArrowheads="1"/>
            </p:cNvSpPr>
            <p:nvPr/>
          </p:nvSpPr>
          <p:spPr bwMode="auto">
            <a:xfrm>
              <a:off x="1024928" y="2820198"/>
              <a:ext cx="14908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700" b="1" dirty="0">
                  <a:solidFill>
                    <a:srgbClr val="000000"/>
                  </a:solidFill>
                  <a:latin typeface="Arial" charset="0"/>
                  <a:cs typeface="Arial" charset="0"/>
                </a:rPr>
                <a:t>902</a:t>
              </a:r>
              <a:endParaRPr lang="en-US" dirty="0">
                <a:latin typeface="Arial" charset="0"/>
                <a:cs typeface="Arial" charset="0"/>
              </a:endParaRPr>
            </a:p>
          </p:txBody>
        </p:sp>
        <p:sp>
          <p:nvSpPr>
            <p:cNvPr id="2096" name="Rectangle 31"/>
            <p:cNvSpPr>
              <a:spLocks noChangeArrowheads="1"/>
            </p:cNvSpPr>
            <p:nvPr/>
          </p:nvSpPr>
          <p:spPr bwMode="auto">
            <a:xfrm>
              <a:off x="7108561" y="2839562"/>
              <a:ext cx="14908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700" b="1" dirty="0">
                  <a:solidFill>
                    <a:srgbClr val="000000"/>
                  </a:solidFill>
                  <a:latin typeface="Arial" charset="0"/>
                  <a:cs typeface="Arial" charset="0"/>
                </a:rPr>
                <a:t>928</a:t>
              </a:r>
              <a:endParaRPr lang="en-US" dirty="0">
                <a:latin typeface="Arial" charset="0"/>
                <a:cs typeface="Arial" charset="0"/>
              </a:endParaRPr>
            </a:p>
          </p:txBody>
        </p:sp>
        <p:cxnSp>
          <p:nvCxnSpPr>
            <p:cNvPr id="118" name="Straight Connector 117"/>
            <p:cNvCxnSpPr/>
            <p:nvPr/>
          </p:nvCxnSpPr>
          <p:spPr>
            <a:xfrm>
              <a:off x="6933781" y="2797555"/>
              <a:ext cx="0" cy="4606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98" name="TextBox 118"/>
            <p:cNvSpPr txBox="1">
              <a:spLocks noChangeArrowheads="1"/>
            </p:cNvSpPr>
            <p:nvPr/>
          </p:nvSpPr>
          <p:spPr bwMode="auto">
            <a:xfrm>
              <a:off x="3886200" y="2049687"/>
              <a:ext cx="598154" cy="739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 Antiqua" pitchFamily="18" charset="0"/>
                  <a:ea typeface="ＭＳ Ｐゴシック" pitchFamily="34" charset="-128"/>
                </a:defRPr>
              </a:lvl1pPr>
              <a:lvl2pPr marL="742950" indent="-285750" eaLnBrk="0" hangingPunct="0">
                <a:defRPr>
                  <a:solidFill>
                    <a:schemeClr val="tx1"/>
                  </a:solidFill>
                  <a:latin typeface="Book Antiqua" pitchFamily="18" charset="0"/>
                  <a:ea typeface="ＭＳ Ｐゴシック" pitchFamily="34" charset="-128"/>
                </a:defRPr>
              </a:lvl2pPr>
              <a:lvl3pPr marL="1143000" indent="-228600" eaLnBrk="0" hangingPunct="0">
                <a:defRPr>
                  <a:solidFill>
                    <a:schemeClr val="tx1"/>
                  </a:solidFill>
                  <a:latin typeface="Book Antiqua" pitchFamily="18" charset="0"/>
                  <a:ea typeface="ＭＳ Ｐゴシック" pitchFamily="34" charset="-128"/>
                </a:defRPr>
              </a:lvl3pPr>
              <a:lvl4pPr marL="1600200" indent="-228600" eaLnBrk="0" hangingPunct="0">
                <a:defRPr>
                  <a:solidFill>
                    <a:schemeClr val="tx1"/>
                  </a:solidFill>
                  <a:latin typeface="Book Antiqua" pitchFamily="18" charset="0"/>
                  <a:ea typeface="ＭＳ Ｐゴシック" pitchFamily="34" charset="-128"/>
                </a:defRPr>
              </a:lvl4pPr>
              <a:lvl5pPr marL="2057400" indent="-228600" eaLnBrk="0" hangingPunct="0">
                <a:defRPr>
                  <a:solidFill>
                    <a:schemeClr val="tx1"/>
                  </a:solidFill>
                  <a:latin typeface="Book Antiqua"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9pPr>
            </a:lstStyle>
            <a:p>
              <a:pPr algn="ctr" eaLnBrk="1" hangingPunct="1"/>
              <a:r>
                <a:rPr lang="en-US" sz="1400" b="1" dirty="0">
                  <a:latin typeface="Arial" charset="0"/>
                  <a:cs typeface="Arial" charset="0"/>
                </a:rPr>
                <a:t>Non </a:t>
              </a:r>
            </a:p>
            <a:p>
              <a:pPr algn="ctr" eaLnBrk="1" hangingPunct="1"/>
              <a:r>
                <a:rPr lang="en-US" sz="1400" b="1" dirty="0">
                  <a:latin typeface="Arial" charset="0"/>
                  <a:cs typeface="Arial" charset="0"/>
                </a:rPr>
                <a:t>M-LMS</a:t>
              </a:r>
            </a:p>
          </p:txBody>
        </p:sp>
      </p:grpSp>
      <p:cxnSp>
        <p:nvCxnSpPr>
          <p:cNvPr id="2084" name="Straight Connector 2083"/>
          <p:cNvCxnSpPr/>
          <p:nvPr/>
        </p:nvCxnSpPr>
        <p:spPr>
          <a:xfrm>
            <a:off x="5143500" y="3200400"/>
            <a:ext cx="0" cy="1587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6981825" y="3208338"/>
            <a:ext cx="0" cy="1571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71" name="TextBox 2085"/>
          <p:cNvSpPr txBox="1">
            <a:spLocks noChangeArrowheads="1"/>
          </p:cNvSpPr>
          <p:nvPr/>
        </p:nvSpPr>
        <p:spPr bwMode="auto">
          <a:xfrm>
            <a:off x="5110163" y="3113088"/>
            <a:ext cx="20050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 Antiqua" pitchFamily="18" charset="0"/>
                <a:ea typeface="ＭＳ Ｐゴシック" pitchFamily="34" charset="-128"/>
              </a:defRPr>
            </a:lvl1pPr>
            <a:lvl2pPr marL="742950" indent="-285750" eaLnBrk="0" hangingPunct="0">
              <a:defRPr>
                <a:solidFill>
                  <a:schemeClr val="tx1"/>
                </a:solidFill>
                <a:latin typeface="Book Antiqua" pitchFamily="18" charset="0"/>
                <a:ea typeface="ＭＳ Ｐゴシック" pitchFamily="34" charset="-128"/>
              </a:defRPr>
            </a:lvl2pPr>
            <a:lvl3pPr marL="1143000" indent="-228600" eaLnBrk="0" hangingPunct="0">
              <a:defRPr>
                <a:solidFill>
                  <a:schemeClr val="tx1"/>
                </a:solidFill>
                <a:latin typeface="Book Antiqua" pitchFamily="18" charset="0"/>
                <a:ea typeface="ＭＳ Ｐゴシック" pitchFamily="34" charset="-128"/>
              </a:defRPr>
            </a:lvl3pPr>
            <a:lvl4pPr marL="1600200" indent="-228600" eaLnBrk="0" hangingPunct="0">
              <a:defRPr>
                <a:solidFill>
                  <a:schemeClr val="tx1"/>
                </a:solidFill>
                <a:latin typeface="Book Antiqua" pitchFamily="18" charset="0"/>
                <a:ea typeface="ＭＳ Ｐゴシック" pitchFamily="34" charset="-128"/>
              </a:defRPr>
            </a:lvl4pPr>
            <a:lvl5pPr marL="2057400" indent="-228600" eaLnBrk="0" hangingPunct="0">
              <a:defRPr>
                <a:solidFill>
                  <a:schemeClr val="tx1"/>
                </a:solidFill>
                <a:latin typeface="Book Antiqua"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9pPr>
          </a:lstStyle>
          <a:p>
            <a:pPr eaLnBrk="1" hangingPunct="1"/>
            <a:r>
              <a:rPr lang="en-US" sz="1200" b="1" dirty="0">
                <a:latin typeface="Arial" charset="0"/>
                <a:cs typeface="Arial" charset="0"/>
              </a:rPr>
              <a:t> </a:t>
            </a:r>
            <a:r>
              <a:rPr lang="en-US" sz="1400" b="1" dirty="0">
                <a:latin typeface="Arial" charset="0"/>
                <a:cs typeface="Arial" charset="0"/>
              </a:rPr>
              <a:t>Progeny’s licenses  </a:t>
            </a:r>
            <a:endParaRPr lang="en-US" sz="1200" b="1" dirty="0">
              <a:latin typeface="Arial" charset="0"/>
              <a:cs typeface="Arial" charset="0"/>
            </a:endParaRPr>
          </a:p>
        </p:txBody>
      </p:sp>
      <p:sp>
        <p:nvSpPr>
          <p:cNvPr id="207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Book Antiqua" pitchFamily="18" charset="0"/>
                <a:ea typeface="ＭＳ Ｐゴシック" pitchFamily="34" charset="-128"/>
              </a:defRPr>
            </a:lvl1pPr>
            <a:lvl2pPr marL="742950" indent="-285750" eaLnBrk="0" hangingPunct="0">
              <a:defRPr>
                <a:solidFill>
                  <a:schemeClr val="tx1"/>
                </a:solidFill>
                <a:latin typeface="Book Antiqua" pitchFamily="18" charset="0"/>
                <a:ea typeface="ＭＳ Ｐゴシック" pitchFamily="34" charset="-128"/>
              </a:defRPr>
            </a:lvl2pPr>
            <a:lvl3pPr marL="1143000" indent="-228600" eaLnBrk="0" hangingPunct="0">
              <a:defRPr>
                <a:solidFill>
                  <a:schemeClr val="tx1"/>
                </a:solidFill>
                <a:latin typeface="Book Antiqua" pitchFamily="18" charset="0"/>
                <a:ea typeface="ＭＳ Ｐゴシック" pitchFamily="34" charset="-128"/>
              </a:defRPr>
            </a:lvl3pPr>
            <a:lvl4pPr marL="1600200" indent="-228600" eaLnBrk="0" hangingPunct="0">
              <a:defRPr>
                <a:solidFill>
                  <a:schemeClr val="tx1"/>
                </a:solidFill>
                <a:latin typeface="Book Antiqua" pitchFamily="18" charset="0"/>
                <a:ea typeface="ＭＳ Ｐゴシック" pitchFamily="34" charset="-128"/>
              </a:defRPr>
            </a:lvl4pPr>
            <a:lvl5pPr marL="2057400" indent="-228600" eaLnBrk="0" hangingPunct="0">
              <a:defRPr>
                <a:solidFill>
                  <a:schemeClr val="tx1"/>
                </a:solidFill>
                <a:latin typeface="Book Antiqua"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Book Antiqua" pitchFamily="18" charset="0"/>
                <a:ea typeface="ＭＳ Ｐゴシック" pitchFamily="34" charset="-128"/>
              </a:defRPr>
            </a:lvl9pPr>
          </a:lstStyle>
          <a:p>
            <a:pPr eaLnBrk="1" hangingPunct="1"/>
            <a:fld id="{64DFD61D-3D87-444E-90DD-04EB1E25124B}" type="slidenum">
              <a:rPr lang="en-US" smtClean="0">
                <a:latin typeface="Arial" charset="0"/>
              </a:rPr>
              <a:pPr eaLnBrk="1" hangingPunct="1"/>
              <a:t>4</a:t>
            </a:fld>
            <a:endParaRPr lang="en-US" dirty="0" smtClean="0">
              <a:latin typeface="Arial" charset="0"/>
            </a:endParaRPr>
          </a:p>
        </p:txBody>
      </p:sp>
      <p:sp>
        <p:nvSpPr>
          <p:cNvPr id="2" name="Footer Placeholder 1"/>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61821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Years of Unlicensed Use</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902-928 MHz unlicensed band provides enormous societal and economic </a:t>
            </a:r>
            <a:r>
              <a:rPr lang="en-US" dirty="0" smtClean="0"/>
              <a:t>benefits, </a:t>
            </a:r>
            <a:r>
              <a:rPr lang="en-US" dirty="0"/>
              <a:t>fully justifying the FCC’s confidence almost 20 years ago in providing </a:t>
            </a:r>
            <a:r>
              <a:rPr lang="en-US" dirty="0" smtClean="0"/>
              <a:t>protection </a:t>
            </a:r>
            <a:r>
              <a:rPr lang="en-US" dirty="0"/>
              <a:t>from unacceptable </a:t>
            </a:r>
            <a:r>
              <a:rPr lang="en-US" dirty="0" smtClean="0"/>
              <a:t>interference.</a:t>
            </a:r>
          </a:p>
          <a:p>
            <a:r>
              <a:rPr lang="en-US" dirty="0" smtClean="0"/>
              <a:t>If </a:t>
            </a:r>
            <a:r>
              <a:rPr lang="en-US" dirty="0"/>
              <a:t>anything, the band is more important today than when it was first extended protection by the Commission.  It’s equal or greater in importance than the 2.4 GHz “WiFi” band.</a:t>
            </a:r>
          </a:p>
        </p:txBody>
      </p:sp>
    </p:spTree>
    <p:extLst>
      <p:ext uri="{BB962C8B-B14F-4D97-AF65-F5344CB8AC3E}">
        <p14:creationId xmlns:p14="http://schemas.microsoft.com/office/powerpoint/2010/main" val="534367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Coalition’s Position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Coalition fully supports the CSRIC </a:t>
            </a:r>
            <a:r>
              <a:rPr lang="en-US" dirty="0"/>
              <a:t>Report’s suggestion to the FCC that further testing and study of E911 location systems takes </a:t>
            </a:r>
            <a:r>
              <a:rPr lang="en-US" dirty="0" smtClean="0"/>
              <a:t>place.</a:t>
            </a:r>
          </a:p>
          <a:p>
            <a:r>
              <a:rPr lang="en-US" dirty="0" smtClean="0"/>
              <a:t>Progeny/</a:t>
            </a:r>
            <a:r>
              <a:rPr lang="en-US" dirty="0" err="1" smtClean="0"/>
              <a:t>NextNav</a:t>
            </a:r>
            <a:r>
              <a:rPr lang="en-US" dirty="0" smtClean="0"/>
              <a:t> ‘s technology is a work in progress; the CSRIC Report states that Progeny will need at least a 2</a:t>
            </a:r>
            <a:r>
              <a:rPr lang="en-US" baseline="30000" dirty="0" smtClean="0"/>
              <a:t>nd</a:t>
            </a:r>
            <a:r>
              <a:rPr lang="en-US" dirty="0" smtClean="0"/>
              <a:t> generation system, since the present system does not meet public safety’s needs.</a:t>
            </a:r>
          </a:p>
          <a:p>
            <a:r>
              <a:rPr lang="en-US" dirty="0" smtClean="0"/>
              <a:t>While </a:t>
            </a:r>
            <a:r>
              <a:rPr lang="en-US" dirty="0"/>
              <a:t>the Progeny/</a:t>
            </a:r>
            <a:r>
              <a:rPr lang="en-US" dirty="0" err="1"/>
              <a:t>NextNav</a:t>
            </a:r>
            <a:r>
              <a:rPr lang="en-US" dirty="0"/>
              <a:t> </a:t>
            </a:r>
            <a:r>
              <a:rPr lang="en-US" dirty="0" smtClean="0"/>
              <a:t>system is being developed, the FCC should not allow the company to operate a system that causes unacceptable interference to Part 15.</a:t>
            </a:r>
          </a:p>
        </p:txBody>
      </p:sp>
    </p:spTree>
    <p:extLst>
      <p:ext uri="{BB962C8B-B14F-4D97-AF65-F5344CB8AC3E}">
        <p14:creationId xmlns:p14="http://schemas.microsoft.com/office/powerpoint/2010/main" val="203498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normAutofit/>
          </a:bodyPr>
          <a:lstStyle/>
          <a:p>
            <a:r>
              <a:rPr lang="en-US" dirty="0" smtClean="0"/>
              <a:t>The Installed Base – Hundreds of Millions of Unlicensed Devices on 902-928 MHz</a:t>
            </a:r>
            <a:endParaRPr lang="en-US" dirty="0"/>
          </a:p>
        </p:txBody>
      </p:sp>
      <p:sp>
        <p:nvSpPr>
          <p:cNvPr id="3" name="Content Placeholder 2"/>
          <p:cNvSpPr>
            <a:spLocks noGrp="1"/>
          </p:cNvSpPr>
          <p:nvPr>
            <p:ph idx="1"/>
          </p:nvPr>
        </p:nvSpPr>
        <p:spPr>
          <a:xfrm>
            <a:off x="457200" y="2590800"/>
            <a:ext cx="8229600" cy="3535363"/>
          </a:xfrm>
        </p:spPr>
        <p:txBody>
          <a:bodyPr>
            <a:normAutofit fontScale="92500" lnSpcReduction="20000"/>
          </a:bodyPr>
          <a:lstStyle/>
          <a:p>
            <a:r>
              <a:rPr lang="en-US" dirty="0" smtClean="0"/>
              <a:t>100’s of millions of smart grid devices, with life-spans up to 20 years.</a:t>
            </a:r>
          </a:p>
          <a:p>
            <a:r>
              <a:rPr lang="en-US" dirty="0" smtClean="0"/>
              <a:t>10’s of millions of oil and gas monitoring devices.</a:t>
            </a:r>
          </a:p>
          <a:p>
            <a:r>
              <a:rPr lang="en-US" dirty="0" smtClean="0"/>
              <a:t>10 million emergency duress and alarm devices.</a:t>
            </a:r>
          </a:p>
          <a:p>
            <a:r>
              <a:rPr lang="en-US" dirty="0" smtClean="0"/>
              <a:t>100’s of millions of other industrial and consumer devices.</a:t>
            </a:r>
          </a:p>
          <a:p>
            <a:r>
              <a:rPr lang="en-US" dirty="0" smtClean="0"/>
              <a:t>Hundreds of new equipment authorization grants each year.</a:t>
            </a:r>
          </a:p>
          <a:p>
            <a:endParaRPr lang="en-US" dirty="0"/>
          </a:p>
        </p:txBody>
      </p:sp>
    </p:spTree>
    <p:extLst>
      <p:ext uri="{BB962C8B-B14F-4D97-AF65-F5344CB8AC3E}">
        <p14:creationId xmlns:p14="http://schemas.microsoft.com/office/powerpoint/2010/main" val="3707090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3200400"/>
          </a:xfrm>
        </p:spPr>
        <p:txBody>
          <a:bodyPr>
            <a:normAutofit/>
          </a:bodyPr>
          <a:lstStyle/>
          <a:p>
            <a:r>
              <a:rPr lang="en-US" dirty="0" smtClean="0"/>
              <a:t>Life-Safety Related Unlicensed Use of</a:t>
            </a:r>
            <a:br>
              <a:rPr lang="en-US" dirty="0" smtClean="0"/>
            </a:br>
            <a:r>
              <a:rPr lang="en-US" dirty="0" smtClean="0"/>
              <a:t>the 902-928 MHz Band</a:t>
            </a:r>
            <a:endParaRPr lang="en-US" dirty="0"/>
          </a:p>
        </p:txBody>
      </p:sp>
      <p:sp>
        <p:nvSpPr>
          <p:cNvPr id="5" name="Subtitle 4"/>
          <p:cNvSpPr>
            <a:spLocks noGrp="1"/>
          </p:cNvSpPr>
          <p:nvPr>
            <p:ph type="subTitle" idx="1"/>
          </p:nvPr>
        </p:nvSpPr>
        <p:spPr>
          <a:xfrm>
            <a:off x="1371600" y="4800600"/>
            <a:ext cx="6400800" cy="838200"/>
          </a:xfrm>
        </p:spPr>
        <p:txBody>
          <a:bodyPr/>
          <a:lstStyle/>
          <a:p>
            <a:endParaRPr lang="en-US" dirty="0"/>
          </a:p>
        </p:txBody>
      </p:sp>
    </p:spTree>
    <p:extLst>
      <p:ext uri="{BB962C8B-B14F-4D97-AF65-F5344CB8AC3E}">
        <p14:creationId xmlns:p14="http://schemas.microsoft.com/office/powerpoint/2010/main" val="942364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Utilities have </a:t>
            </a:r>
            <a:r>
              <a:rPr lang="en-US" dirty="0"/>
              <a:t>installed hundreds of millions of </a:t>
            </a:r>
            <a:r>
              <a:rPr lang="en-US" dirty="0" smtClean="0"/>
              <a:t>unlicensed devices </a:t>
            </a:r>
            <a:r>
              <a:rPr lang="en-US" dirty="0"/>
              <a:t>used to manage the grid, including identifying and responding to gas leaks and other emergencies</a:t>
            </a:r>
            <a:r>
              <a:rPr lang="en-US" dirty="0" smtClean="0"/>
              <a:t>.</a:t>
            </a:r>
          </a:p>
          <a:p>
            <a:pPr lvl="0"/>
            <a:r>
              <a:rPr lang="en-US" dirty="0"/>
              <a:t>Chemical, oil and gas, and pipeline companies rely upon tens of millions of devices used to monitor facilities and perform remote shut off in the event of any leaks or other disasters.</a:t>
            </a:r>
          </a:p>
          <a:p>
            <a:pPr lvl="0"/>
            <a:r>
              <a:rPr lang="en-US" dirty="0"/>
              <a:t>Wireless broadband providers use the spectrum to provide internet service to unserved and underserved </a:t>
            </a:r>
            <a:r>
              <a:rPr lang="en-US" dirty="0" smtClean="0"/>
              <a:t>communities across </a:t>
            </a:r>
            <a:r>
              <a:rPr lang="en-US" dirty="0"/>
              <a:t>the country, including to police and fire departments.</a:t>
            </a:r>
          </a:p>
          <a:p>
            <a:pPr marL="0" indent="0">
              <a:buNone/>
            </a:pPr>
            <a:endParaRPr lang="en-US" dirty="0"/>
          </a:p>
        </p:txBody>
      </p:sp>
    </p:spTree>
    <p:extLst>
      <p:ext uri="{BB962C8B-B14F-4D97-AF65-F5344CB8AC3E}">
        <p14:creationId xmlns:p14="http://schemas.microsoft.com/office/powerpoint/2010/main" val="4253259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1837</TotalTime>
  <Words>1523</Words>
  <Application>Microsoft Office PowerPoint</Application>
  <PresentationFormat>On-screen Show (4:3)</PresentationFormat>
  <Paragraphs>149</Paragraphs>
  <Slides>25</Slides>
  <Notes>6</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Public Safety Related Spectrum Issues in the  902-928 MHz Band</vt:lpstr>
      <vt:lpstr>Part 15 Coalition Members</vt:lpstr>
      <vt:lpstr>Part 15 Coalition Supporters</vt:lpstr>
      <vt:lpstr>PowerPoint Presentation</vt:lpstr>
      <vt:lpstr>25+ Years of Unlicensed Use</vt:lpstr>
      <vt:lpstr>The Coalition’s Position</vt:lpstr>
      <vt:lpstr>The Installed Base – Hundreds of Millions of Unlicensed Devices on 902-928 MHz</vt:lpstr>
      <vt:lpstr>Life-Safety Related Unlicensed Use of the 902-928 MHz Band</vt:lpstr>
      <vt:lpstr>PowerPoint Presentation</vt:lpstr>
      <vt:lpstr>PowerPoint Presentation</vt:lpstr>
      <vt:lpstr>A Unique Unlicensed Band</vt:lpstr>
      <vt:lpstr>The Problem: Progeny’s Waiver </vt:lpstr>
      <vt:lpstr>Progeny’s Burden</vt:lpstr>
      <vt:lpstr>Progeny Test Results</vt:lpstr>
      <vt:lpstr>Preclusive effect of Progeny’s duty cycle </vt:lpstr>
      <vt:lpstr>PowerPoint Presentation</vt:lpstr>
      <vt:lpstr>PowerPoint Presentation</vt:lpstr>
      <vt:lpstr>Evidence of Actual Interference from Progeny</vt:lpstr>
      <vt:lpstr>Progeny construction in other 39 markets is minimal</vt:lpstr>
      <vt:lpstr>Additional Testing &amp; System Modifications Needed</vt:lpstr>
      <vt:lpstr>E911 Location Services</vt:lpstr>
      <vt:lpstr>March 14, 2013 CSRIC Report </vt:lpstr>
      <vt:lpstr>Positioning Technology State of Affairs</vt:lpstr>
      <vt:lpstr>Progeny Assumed the Risk</vt:lpstr>
      <vt:lpstr>No Rush to Judgment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Spectrum Management of 902-928 MHz</dc:title>
  <dc:creator>Laura</dc:creator>
  <cp:lastModifiedBy>Henry Goldberg</cp:lastModifiedBy>
  <cp:revision>44</cp:revision>
  <cp:lastPrinted>2013-05-09T15:25:39Z</cp:lastPrinted>
  <dcterms:created xsi:type="dcterms:W3CDTF">2013-02-02T19:01:19Z</dcterms:created>
  <dcterms:modified xsi:type="dcterms:W3CDTF">2013-05-13T15:14:37Z</dcterms:modified>
</cp:coreProperties>
</file>