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9" r:id="rId2"/>
    <p:sldId id="313" r:id="rId3"/>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60606"/>
    <a:srgbClr val="0098C3"/>
    <a:srgbClr val="6B707E"/>
    <a:srgbClr val="757A88"/>
    <a:srgbClr val="7F84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05" autoAdjust="0"/>
    <p:restoredTop sz="94660"/>
  </p:normalViewPr>
  <p:slideViewPr>
    <p:cSldViewPr snapToGrid="0" snapToObjects="1">
      <p:cViewPr varScale="1">
        <p:scale>
          <a:sx n="88" d="100"/>
          <a:sy n="88" d="100"/>
        </p:scale>
        <p:origin x="-1698" y="-108"/>
      </p:cViewPr>
      <p:guideLst>
        <p:guide orient="horz" pos="1003"/>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1955B6F-32D6-6E4A-818E-323E9CA853F2}" type="datetimeFigureOut">
              <a:rPr lang="en-US" smtClean="0"/>
              <a:pPr/>
              <a:t>3/14/2013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2D9F35D0-378C-F64D-B306-20B09EA44BEE}" type="slidenum">
              <a:rPr lang="en-US" smtClean="0"/>
              <a:pPr/>
              <a:t>‹#›</a:t>
            </a:fld>
            <a:endParaRPr lang="en-US"/>
          </a:p>
        </p:txBody>
      </p:sp>
    </p:spTree>
    <p:extLst>
      <p:ext uri="{BB962C8B-B14F-4D97-AF65-F5344CB8AC3E}">
        <p14:creationId xmlns:p14="http://schemas.microsoft.com/office/powerpoint/2010/main" val="196547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6A82CAD-E1EA-9348-9F01-98BBB5BCEFAC}" type="datetimeFigureOut">
              <a:rPr lang="en-US" smtClean="0"/>
              <a:pPr/>
              <a:t>3/14/2013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CC0A3409-9418-C049-9706-3B7CEE095601}" type="slidenum">
              <a:rPr lang="en-US" smtClean="0"/>
              <a:pPr/>
              <a:t>‹#›</a:t>
            </a:fld>
            <a:endParaRPr lang="en-US"/>
          </a:p>
        </p:txBody>
      </p:sp>
    </p:spTree>
    <p:extLst>
      <p:ext uri="{BB962C8B-B14F-4D97-AF65-F5344CB8AC3E}">
        <p14:creationId xmlns:p14="http://schemas.microsoft.com/office/powerpoint/2010/main" val="8401265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184275" y="700088"/>
            <a:ext cx="4652963"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5527" indent="-286741" eaLnBrk="0" hangingPunct="0">
              <a:defRPr>
                <a:solidFill>
                  <a:schemeClr val="tx1"/>
                </a:solidFill>
                <a:latin typeface="Arial" pitchFamily="34" charset="0"/>
                <a:ea typeface="ＭＳ Ｐゴシック" pitchFamily="34" charset="-128"/>
              </a:defRPr>
            </a:lvl2pPr>
            <a:lvl3pPr marL="1146965" indent="-229393" eaLnBrk="0" hangingPunct="0">
              <a:defRPr>
                <a:solidFill>
                  <a:schemeClr val="tx1"/>
                </a:solidFill>
                <a:latin typeface="Arial" pitchFamily="34" charset="0"/>
                <a:ea typeface="ＭＳ Ｐゴシック" pitchFamily="34" charset="-128"/>
              </a:defRPr>
            </a:lvl3pPr>
            <a:lvl4pPr marL="1605751" indent="-229393" eaLnBrk="0" hangingPunct="0">
              <a:defRPr>
                <a:solidFill>
                  <a:schemeClr val="tx1"/>
                </a:solidFill>
                <a:latin typeface="Arial" pitchFamily="34" charset="0"/>
                <a:ea typeface="ＭＳ Ｐゴシック" pitchFamily="34" charset="-128"/>
              </a:defRPr>
            </a:lvl4pPr>
            <a:lvl5pPr marL="2064537" indent="-229393" eaLnBrk="0" hangingPunct="0">
              <a:defRPr>
                <a:solidFill>
                  <a:schemeClr val="tx1"/>
                </a:solidFill>
                <a:latin typeface="Arial" pitchFamily="34" charset="0"/>
                <a:ea typeface="ＭＳ Ｐゴシック" pitchFamily="34" charset="-128"/>
              </a:defRPr>
            </a:lvl5pPr>
            <a:lvl6pPr marL="2523323" indent="-229393" defTabSz="45878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82108" indent="-229393" defTabSz="458786" eaLnBrk="0" fontAlgn="base" hangingPunct="0">
              <a:spcBef>
                <a:spcPct val="0"/>
              </a:spcBef>
              <a:spcAft>
                <a:spcPct val="0"/>
              </a:spcAft>
              <a:defRPr>
                <a:solidFill>
                  <a:schemeClr val="tx1"/>
                </a:solidFill>
                <a:latin typeface="Arial" pitchFamily="34" charset="0"/>
                <a:ea typeface="ＭＳ Ｐゴシック" pitchFamily="34" charset="-128"/>
              </a:defRPr>
            </a:lvl7pPr>
            <a:lvl8pPr marL="3440894" indent="-229393" defTabSz="45878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99680" indent="-229393" defTabSz="45878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CE6342E-F130-4BEC-A746-DAB8AAC5D9A2}"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0A3409-9418-C049-9706-3B7CEE095601}"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13FF4C-171F-4839-A4CF-34FF845AAEB6}"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2809"/>
            <a:ext cx="8229600" cy="1192917"/>
          </a:xfrm>
        </p:spPr>
        <p:txBody>
          <a:bodyPr lIns="0" anchor="b"/>
          <a:lstStyle>
            <a:lvl1pPr>
              <a:defRPr sz="3600" cap="none"/>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935726"/>
            <a:ext cx="8229600" cy="422426"/>
          </a:xfrm>
        </p:spPr>
        <p:txBody>
          <a:bodyPr l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p:txBody>
          <a:bodyPr/>
          <a:lstStyle/>
          <a:p>
            <a:fld id="{5F6E1C53-A120-C647-96D9-0E51A69B1EC0}" type="datetime4">
              <a:rPr lang="en-US" smtClean="0"/>
              <a:pPr/>
              <a:t>March 14, 2013</a:t>
            </a:fld>
            <a:r>
              <a:rPr lang="en-US" smtClean="0"/>
              <a:t>   |   </a:t>
            </a:r>
            <a:fld id="{FA90C538-551D-3444-A7B8-069EFE226421}" type="slidenum">
              <a:rPr lang="en-US" smtClean="0"/>
              <a:pPr/>
              <a:t>‹#›</a:t>
            </a:fld>
            <a:endParaRPr lang="en-US" dirty="0"/>
          </a:p>
        </p:txBody>
      </p:sp>
      <p:sp>
        <p:nvSpPr>
          <p:cNvPr id="6"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25713"/>
            <a:ext cx="8037513" cy="1406525"/>
          </a:xfrm>
        </p:spPr>
        <p:txBody>
          <a:bodyPr bIns="45720" anchor="b">
            <a:normAutofit/>
          </a:bodyPr>
          <a:lstStyle>
            <a:lvl1pPr algn="l">
              <a:defRPr sz="36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3932238"/>
            <a:ext cx="8037513" cy="519112"/>
          </a:xfrm>
        </p:spPr>
        <p:txBody>
          <a:bodyPr anchor="t">
            <a:normAutofit/>
          </a:bodyPr>
          <a:lstStyle>
            <a:lvl1pPr marL="0" indent="0">
              <a:buNone/>
              <a:defRPr sz="1900">
                <a:solidFill>
                  <a:srgbClr val="4D4F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11" name="Date Placeholder 10"/>
          <p:cNvSpPr>
            <a:spLocks noGrp="1"/>
          </p:cNvSpPr>
          <p:nvPr>
            <p:ph type="dt" sz="half" idx="10"/>
          </p:nvPr>
        </p:nvSpPr>
        <p:spPr/>
        <p:txBody>
          <a:bodyPr/>
          <a:lstStyle/>
          <a:p>
            <a:fld id="{77B8D6BD-2D19-364C-A1AD-D85389781F54}" type="datetime4">
              <a:rPr lang="en-US" smtClean="0"/>
              <a:pPr/>
              <a:t>March 14, 2013</a:t>
            </a:fld>
            <a:r>
              <a:rPr lang="en-US" smtClean="0"/>
              <a:t>   |   </a:t>
            </a:r>
            <a:fld id="{FA90C538-551D-3444-A7B8-069EFE226421}" type="slidenum">
              <a:rPr lang="en-US" smtClean="0"/>
              <a:pPr/>
              <a:t>‹#›</a:t>
            </a:fld>
            <a:endParaRPr lang="en-US" dirty="0"/>
          </a:p>
        </p:txBody>
      </p:sp>
      <p:sp>
        <p:nvSpPr>
          <p:cNvPr id="24" name="Content Placeholder 22"/>
          <p:cNvSpPr>
            <a:spLocks noGrp="1"/>
          </p:cNvSpPr>
          <p:nvPr>
            <p:ph sz="quarter" idx="13"/>
          </p:nvPr>
        </p:nvSpPr>
        <p:spPr>
          <a:xfrm>
            <a:off x="457200" y="1592263"/>
            <a:ext cx="4038600" cy="4533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2"/>
          <p:cNvSpPr>
            <a:spLocks noGrp="1"/>
          </p:cNvSpPr>
          <p:nvPr>
            <p:ph sz="quarter" idx="14"/>
          </p:nvPr>
        </p:nvSpPr>
        <p:spPr>
          <a:xfrm>
            <a:off x="4648200" y="1592263"/>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77B8D6BD-2D19-364C-A1AD-D85389781F54}" type="datetime4">
              <a:rPr lang="en-US" smtClean="0"/>
              <a:pPr/>
              <a:t>March 14, 2013</a:t>
            </a:fld>
            <a:r>
              <a:rPr lang="en-US" smtClean="0"/>
              <a:t>   |   </a:t>
            </a:r>
            <a:fld id="{FA90C538-551D-3444-A7B8-069EFE226421}" type="slidenum">
              <a:rPr lang="en-US" smtClean="0"/>
              <a:pPr/>
              <a:t>‹#›</a:t>
            </a:fld>
            <a:endParaRPr lang="en-US" dirty="0"/>
          </a:p>
        </p:txBody>
      </p:sp>
      <p:sp>
        <p:nvSpPr>
          <p:cNvPr id="5"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B8D6BD-2D19-364C-A1AD-D85389781F54}" type="datetime4">
              <a:rPr lang="en-US" smtClean="0"/>
              <a:pPr/>
              <a:t>March 14, 2013</a:t>
            </a:fld>
            <a:r>
              <a:rPr lang="en-US" smtClean="0"/>
              <a:t>   |   </a:t>
            </a:r>
            <a:fld id="{FA90C538-551D-3444-A7B8-069EFE226421}" type="slidenum">
              <a:rPr lang="en-US" smtClean="0"/>
              <a:pPr/>
              <a:t>‹#›</a:t>
            </a:fld>
            <a:endParaRPr lang="en-US" dirty="0"/>
          </a:p>
        </p:txBody>
      </p:sp>
      <p:sp>
        <p:nvSpPr>
          <p:cNvPr id="4"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592263"/>
            <a:ext cx="8229600" cy="3775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7"/>
          <p:cNvSpPr>
            <a:spLocks noGrp="1"/>
          </p:cNvSpPr>
          <p:nvPr>
            <p:ph type="dt" sz="half" idx="10"/>
          </p:nvPr>
        </p:nvSpPr>
        <p:spPr/>
        <p:txBody>
          <a:bodyPr/>
          <a:lstStyle/>
          <a:p>
            <a:fld id="{77B8D6BD-2D19-364C-A1AD-D85389781F54}" type="datetime4">
              <a:rPr lang="en-US" smtClean="0"/>
              <a:pPr/>
              <a:t>March 14, 2013</a:t>
            </a:fld>
            <a:r>
              <a:rPr lang="en-US" smtClean="0"/>
              <a:t>   |   </a:t>
            </a:r>
            <a:fld id="{FA90C538-551D-3444-A7B8-069EFE226421}" type="slidenum">
              <a:rPr lang="en-US" smtClean="0"/>
              <a:pPr/>
              <a:t>‹#›</a:t>
            </a:fld>
            <a:endParaRPr lang="en-US" dirty="0"/>
          </a:p>
        </p:txBody>
      </p:sp>
      <p:sp>
        <p:nvSpPr>
          <p:cNvPr id="11" name="Text Placeholder 10"/>
          <p:cNvSpPr>
            <a:spLocks noGrp="1"/>
          </p:cNvSpPr>
          <p:nvPr>
            <p:ph type="body" sz="quarter" idx="12"/>
          </p:nvPr>
        </p:nvSpPr>
        <p:spPr>
          <a:xfrm>
            <a:off x="457200" y="5367338"/>
            <a:ext cx="8229600" cy="817562"/>
          </a:xfrm>
        </p:spPr>
        <p:txBody>
          <a:bodyPr>
            <a:normAutofit/>
          </a:bodyPr>
          <a:lstStyle>
            <a:lvl1pPr>
              <a:defRPr sz="1600"/>
            </a:lvl1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Footer Placeholder 4"/>
          <p:cNvSpPr>
            <a:spLocks noGrp="1"/>
          </p:cNvSpPr>
          <p:nvPr>
            <p:ph type="ftr" sz="quarter" idx="4294967295"/>
          </p:nvPr>
        </p:nvSpPr>
        <p:spPr>
          <a:xfrm>
            <a:off x="457200" y="6408544"/>
            <a:ext cx="2895600" cy="365125"/>
          </a:xfrm>
          <a:prstGeom prst="rect">
            <a:avLst/>
          </a:prstGeom>
        </p:spPr>
        <p:txBody>
          <a:bodyPr/>
          <a:lstStyle/>
          <a:p>
            <a:r>
              <a:rPr lang="en-US" dirty="0" smtClean="0"/>
              <a:t>© 2012 </a:t>
            </a:r>
            <a:r>
              <a:rPr lang="en-US" dirty="0" err="1" smtClean="0"/>
              <a:t>NextNav</a:t>
            </a:r>
            <a:r>
              <a:rPr lang="en-US" dirty="0" smtClean="0"/>
              <a:t> LLC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408544"/>
            <a:ext cx="2133600" cy="365125"/>
          </a:xfrm>
          <a:prstGeom prst="rect">
            <a:avLst/>
          </a:prstGeom>
        </p:spPr>
        <p:txBody>
          <a:bodyPr vert="horz" lIns="91440" tIns="45720" rIns="0" bIns="45720" rtlCol="0" anchor="ctr"/>
          <a:lstStyle>
            <a:lvl1pPr algn="r">
              <a:defRPr sz="900" b="1">
                <a:solidFill>
                  <a:schemeClr val="tx1">
                    <a:lumMod val="40000"/>
                    <a:lumOff val="60000"/>
                  </a:schemeClr>
                </a:solidFill>
                <a:latin typeface="+mj-lt"/>
              </a:defRPr>
            </a:lvl1pPr>
          </a:lstStyle>
          <a:p>
            <a:fld id="{77B8D6BD-2D19-364C-A1AD-D85389781F54}" type="datetime4">
              <a:rPr lang="en-US" smtClean="0"/>
              <a:pPr/>
              <a:t>March 14, 2013</a:t>
            </a:fld>
            <a:r>
              <a:rPr lang="en-US" dirty="0" smtClean="0"/>
              <a:t>   |   </a:t>
            </a:r>
            <a:fld id="{FA90C538-551D-3444-A7B8-069EFE226421}" type="slidenum">
              <a:rPr lang="en-US" smtClean="0"/>
              <a:pPr/>
              <a:t>‹#›</a:t>
            </a:fld>
            <a:endParaRPr lang="en-US" dirty="0"/>
          </a:p>
        </p:txBody>
      </p:sp>
      <p:sp>
        <p:nvSpPr>
          <p:cNvPr id="2" name="Title Placeholder 1"/>
          <p:cNvSpPr>
            <a:spLocks noGrp="1"/>
          </p:cNvSpPr>
          <p:nvPr>
            <p:ph type="title"/>
          </p:nvPr>
        </p:nvSpPr>
        <p:spPr>
          <a:xfrm>
            <a:off x="457200" y="82471"/>
            <a:ext cx="6096000" cy="703831"/>
          </a:xfrm>
          <a:prstGeom prst="rect">
            <a:avLst/>
          </a:prstGeom>
        </p:spPr>
        <p:txBody>
          <a:bodyPr vert="horz" lIns="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39801"/>
            <a:ext cx="8229600" cy="5104606"/>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LB_LogoSelects_KD_12.ai"/>
          <p:cNvPicPr>
            <a:picLocks noChangeAspect="1"/>
          </p:cNvPicPr>
          <p:nvPr/>
        </p:nvPicPr>
        <p:blipFill>
          <a:blip r:embed="rId10"/>
          <a:stretch>
            <a:fillRect/>
          </a:stretch>
        </p:blipFill>
        <p:spPr>
          <a:xfrm>
            <a:off x="6793306" y="199793"/>
            <a:ext cx="1936984" cy="393011"/>
          </a:xfrm>
          <a:prstGeom prst="rect">
            <a:avLst/>
          </a:prstGeom>
        </p:spPr>
      </p:pic>
      <p:sp>
        <p:nvSpPr>
          <p:cNvPr id="7" name="Footer Placeholder 4"/>
          <p:cNvSpPr>
            <a:spLocks noGrp="1"/>
          </p:cNvSpPr>
          <p:nvPr>
            <p:ph type="ftr" sz="quarter" idx="3"/>
          </p:nvPr>
        </p:nvSpPr>
        <p:spPr>
          <a:xfrm>
            <a:off x="457200" y="6408544"/>
            <a:ext cx="2895600" cy="365125"/>
          </a:xfrm>
          <a:prstGeom prst="rect">
            <a:avLst/>
          </a:prstGeom>
        </p:spPr>
        <p:txBody>
          <a:bodyPr/>
          <a:lstStyle>
            <a:lvl1pPr>
              <a:defRPr>
                <a:solidFill>
                  <a:schemeClr val="bg1"/>
                </a:solidFill>
              </a:defRPr>
            </a:lvl1pPr>
          </a:lstStyle>
          <a:p>
            <a:r>
              <a:rPr lang="en-US" dirty="0" smtClean="0"/>
              <a:t>© 2012 </a:t>
            </a:r>
            <a:r>
              <a:rPr lang="en-US" dirty="0" err="1" smtClean="0"/>
              <a:t>NextNav</a:t>
            </a:r>
            <a:r>
              <a:rPr lang="en-US" dirty="0" smtClean="0"/>
              <a:t> LLC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Lst>
  <p:hf sldNum="0" hdr="0"/>
  <p:txStyles>
    <p:titleStyle>
      <a:lvl1pPr algn="l" defTabSz="457200" rtl="0" eaLnBrk="1" latinLnBrk="0" hangingPunct="1">
        <a:spcBef>
          <a:spcPct val="0"/>
        </a:spcBef>
        <a:buNone/>
        <a:defRPr sz="3600" b="1" kern="1200" spc="-150">
          <a:solidFill>
            <a:srgbClr val="0099C9"/>
          </a:solidFill>
          <a:latin typeface="+mj-lt"/>
          <a:ea typeface="+mj-ea"/>
          <a:cs typeface="+mj-cs"/>
        </a:defRPr>
      </a:lvl1pPr>
    </p:titleStyle>
    <p:bodyStyle>
      <a:lvl1pPr marL="182880" indent="-182880" algn="l" defTabSz="457200" rtl="0" eaLnBrk="1" latinLnBrk="0" hangingPunct="1">
        <a:lnSpc>
          <a:spcPts val="2100"/>
        </a:lnSpc>
        <a:spcBef>
          <a:spcPts val="1200"/>
        </a:spcBef>
        <a:spcAft>
          <a:spcPts val="100"/>
        </a:spcAft>
        <a:buClr>
          <a:schemeClr val="accent1"/>
        </a:buClr>
        <a:buFont typeface="Arial"/>
        <a:buChar char="•"/>
        <a:defRPr sz="1800" kern="1200" spc="-50">
          <a:solidFill>
            <a:schemeClr val="tx1"/>
          </a:solidFill>
          <a:latin typeface="+mj-lt"/>
          <a:ea typeface="+mn-ea"/>
          <a:cs typeface="Times New Roman (Body)"/>
        </a:defRPr>
      </a:lvl1pPr>
      <a:lvl2pPr marL="548640" indent="-182880" algn="l" defTabSz="457200" rtl="0" eaLnBrk="1" latinLnBrk="0" hangingPunct="1">
        <a:lnSpc>
          <a:spcPts val="1700"/>
        </a:lnSpc>
        <a:spcBef>
          <a:spcPts val="400"/>
        </a:spcBef>
        <a:spcAft>
          <a:spcPts val="100"/>
        </a:spcAft>
        <a:buClr>
          <a:schemeClr val="tx1"/>
        </a:buClr>
        <a:buFont typeface="Arial"/>
        <a:buChar char="–"/>
        <a:defRPr sz="1400" kern="1200">
          <a:solidFill>
            <a:srgbClr val="6B707E"/>
          </a:solidFill>
          <a:latin typeface="+mj-lt"/>
          <a:ea typeface="+mn-ea"/>
          <a:cs typeface="Times New Roman (Body)"/>
        </a:defRPr>
      </a:lvl2pPr>
      <a:lvl3pPr marL="777240" indent="-137160" algn="l" defTabSz="457200" rtl="0" eaLnBrk="1" latinLnBrk="0" hangingPunct="1">
        <a:lnSpc>
          <a:spcPts val="1800"/>
        </a:lnSpc>
        <a:spcBef>
          <a:spcPts val="800"/>
        </a:spcBef>
        <a:spcAft>
          <a:spcPts val="100"/>
        </a:spcAft>
        <a:buClr>
          <a:schemeClr val="accent2"/>
        </a:buClr>
        <a:buFont typeface="Arial"/>
        <a:buChar char="•"/>
        <a:defRPr sz="1400" kern="1200" spc="-30">
          <a:solidFill>
            <a:schemeClr val="tx1"/>
          </a:solidFill>
          <a:latin typeface="+mj-lt"/>
          <a:ea typeface="+mn-ea"/>
          <a:cs typeface="Times New Roman (Body)"/>
        </a:defRPr>
      </a:lvl3pPr>
      <a:lvl4pPr marL="1051560" indent="-182880" algn="l" defTabSz="457200" rtl="0" eaLnBrk="1" latinLnBrk="0" hangingPunct="1">
        <a:lnSpc>
          <a:spcPts val="1600"/>
        </a:lnSpc>
        <a:spcBef>
          <a:spcPct val="20000"/>
        </a:spcBef>
        <a:buFont typeface="Arial"/>
        <a:buChar char="–"/>
        <a:defRPr sz="1200" kern="1200">
          <a:solidFill>
            <a:srgbClr val="6B707E"/>
          </a:solidFill>
          <a:latin typeface="+mj-lt"/>
          <a:ea typeface="+mn-ea"/>
          <a:cs typeface="Times New Roman (Body)"/>
        </a:defRPr>
      </a:lvl4pPr>
      <a:lvl5pPr marL="1417320" indent="-182880" algn="l" defTabSz="457200" rtl="0" eaLnBrk="1" latinLnBrk="0" hangingPunct="1">
        <a:lnSpc>
          <a:spcPts val="1600"/>
        </a:lnSpc>
        <a:spcBef>
          <a:spcPts val="1200"/>
        </a:spcBef>
        <a:buClr>
          <a:schemeClr val="accent6"/>
        </a:buClr>
        <a:buFont typeface="Arial"/>
        <a:buChar char="•"/>
        <a:defRPr sz="1200" kern="1200">
          <a:solidFill>
            <a:schemeClr val="tx1"/>
          </a:solidFill>
          <a:latin typeface="+mj-lt"/>
          <a:ea typeface="+mn-ea"/>
          <a:cs typeface="Times New Roman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dc.gov/nchs/data/nhis/earlyrelease/wireless201206.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High Precision Urban and Indoor Positioning for Public Safety</a:t>
            </a:r>
            <a:endParaRPr lang="en-US" dirty="0"/>
          </a:p>
        </p:txBody>
      </p:sp>
      <p:sp>
        <p:nvSpPr>
          <p:cNvPr id="7" name="Subtitle 6"/>
          <p:cNvSpPr>
            <a:spLocks noGrp="1"/>
          </p:cNvSpPr>
          <p:nvPr>
            <p:ph type="subTitle" idx="1"/>
          </p:nvPr>
        </p:nvSpPr>
        <p:spPr/>
        <p:txBody>
          <a:bodyPr/>
          <a:lstStyle/>
          <a:p>
            <a:r>
              <a:rPr lang="en-US" dirty="0" err="1" smtClean="0"/>
              <a:t>NextNav</a:t>
            </a:r>
            <a:r>
              <a:rPr lang="en-US" dirty="0" smtClean="0"/>
              <a:t> LLC</a:t>
            </a:r>
            <a:endParaRPr lang="en-US" dirty="0"/>
          </a:p>
        </p:txBody>
      </p:sp>
      <p:sp>
        <p:nvSpPr>
          <p:cNvPr id="11"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p>
        </p:txBody>
      </p:sp>
    </p:spTree>
    <p:extLst>
      <p:ext uri="{BB962C8B-B14F-4D97-AF65-F5344CB8AC3E}">
        <p14:creationId xmlns:p14="http://schemas.microsoft.com/office/powerpoint/2010/main" val="401125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3038"/>
            <a:ext cx="6096000" cy="704850"/>
          </a:xfrm>
        </p:spPr>
        <p:txBody>
          <a:bodyPr/>
          <a:lstStyle/>
          <a:p>
            <a:pPr>
              <a:defRPr/>
            </a:pPr>
            <a:r>
              <a:rPr lang="en-US" sz="2800" dirty="0" smtClean="0">
                <a:cs typeface="+mj-cs"/>
              </a:rPr>
              <a:t>FCC Sponsored CSRIC Trial</a:t>
            </a:r>
            <a:endParaRPr lang="en-US" sz="2800" dirty="0">
              <a:cs typeface="+mj-cs"/>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890588"/>
            <a:ext cx="8482013"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10</a:t>
            </a:fld>
            <a:endParaRPr lang="en-US" dirty="0">
              <a:solidFill>
                <a:schemeClr val="bg1"/>
              </a:solidFill>
            </a:endParaRPr>
          </a:p>
        </p:txBody>
      </p:sp>
      <p:sp>
        <p:nvSpPr>
          <p:cNvPr id="7"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149392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Existing E911 Rules (Outdoor)</a:t>
            </a:r>
            <a:endParaRPr lang="en-US" sz="2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42253" y="1408156"/>
            <a:ext cx="7450668" cy="4539780"/>
          </a:xfrm>
          <a:prstGeom prst="rect">
            <a:avLst/>
          </a:prstGeom>
        </p:spPr>
      </p:pic>
      <p:sp>
        <p:nvSpPr>
          <p:cNvPr id="9" name="Oval 8"/>
          <p:cNvSpPr/>
          <p:nvPr/>
        </p:nvSpPr>
        <p:spPr>
          <a:xfrm>
            <a:off x="1687322" y="1535156"/>
            <a:ext cx="5647266" cy="4556713"/>
          </a:xfrm>
          <a:prstGeom prst="ellipse">
            <a:avLst/>
          </a:prstGeom>
          <a:gradFill>
            <a:gsLst>
              <a:gs pos="0">
                <a:schemeClr val="accent1">
                  <a:tint val="100000"/>
                  <a:shade val="100000"/>
                  <a:satMod val="130000"/>
                  <a:alpha val="26000"/>
                </a:schemeClr>
              </a:gs>
              <a:gs pos="100000">
                <a:schemeClr val="accent1">
                  <a:tint val="50000"/>
                  <a:shade val="100000"/>
                  <a:satMod val="350000"/>
                  <a:alpha val="71000"/>
                </a:schemeClr>
              </a:gs>
            </a:gsLst>
          </a:gradFill>
          <a:ln>
            <a:noFill/>
          </a:ln>
          <a:scene3d>
            <a:camera prst="orthographicFront">
              <a:rot lat="1799999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3475905" y="2837112"/>
            <a:ext cx="1646768" cy="1681867"/>
          </a:xfrm>
          <a:prstGeom prst="ellipse">
            <a:avLst/>
          </a:prstGeom>
          <a:gradFill>
            <a:gsLst>
              <a:gs pos="0">
                <a:schemeClr val="accent6">
                  <a:lumMod val="75000"/>
                  <a:alpha val="53000"/>
                </a:schemeClr>
              </a:gs>
              <a:gs pos="100000">
                <a:schemeClr val="accent6">
                  <a:lumMod val="40000"/>
                  <a:lumOff val="60000"/>
                  <a:alpha val="44000"/>
                </a:schemeClr>
              </a:gs>
            </a:gsLst>
          </a:gradFill>
          <a:ln>
            <a:noFill/>
          </a:ln>
          <a:scene3d>
            <a:camera prst="orthographicFront">
              <a:rot lat="1799999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4290822" y="3669578"/>
            <a:ext cx="605365" cy="320911"/>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797388" y="3678045"/>
            <a:ext cx="2501901" cy="397111"/>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21059302">
            <a:off x="2211816" y="3521469"/>
            <a:ext cx="1029449" cy="369332"/>
          </a:xfrm>
          <a:prstGeom prst="rect">
            <a:avLst/>
          </a:prstGeom>
          <a:noFill/>
        </p:spPr>
        <p:txBody>
          <a:bodyPr wrap="none" rtlCol="0">
            <a:spAutoFit/>
          </a:bodyPr>
          <a:lstStyle/>
          <a:p>
            <a:r>
              <a:rPr lang="en-US" b="1" dirty="0" smtClean="0">
                <a:solidFill>
                  <a:schemeClr val="tx1">
                    <a:lumMod val="50000"/>
                  </a:schemeClr>
                </a:solidFill>
                <a:latin typeface="Arial Black" pitchFamily="34" charset="0"/>
              </a:rPr>
              <a:t>~150m</a:t>
            </a:r>
            <a:endParaRPr lang="en-US" b="1" dirty="0">
              <a:solidFill>
                <a:schemeClr val="tx1">
                  <a:lumMod val="50000"/>
                </a:schemeClr>
              </a:solidFill>
              <a:latin typeface="Arial Black" pitchFamily="34" charset="0"/>
            </a:endParaRPr>
          </a:p>
        </p:txBody>
      </p:sp>
      <p:sp>
        <p:nvSpPr>
          <p:cNvPr id="18" name="TextBox 17"/>
          <p:cNvSpPr txBox="1"/>
          <p:nvPr/>
        </p:nvSpPr>
        <p:spPr>
          <a:xfrm rot="1677723">
            <a:off x="4261488" y="3515241"/>
            <a:ext cx="875561" cy="369332"/>
          </a:xfrm>
          <a:prstGeom prst="rect">
            <a:avLst/>
          </a:prstGeom>
          <a:noFill/>
        </p:spPr>
        <p:txBody>
          <a:bodyPr wrap="none" rtlCol="0">
            <a:spAutoFit/>
          </a:bodyPr>
          <a:lstStyle/>
          <a:p>
            <a:r>
              <a:rPr lang="en-US" b="1" dirty="0" smtClean="0">
                <a:solidFill>
                  <a:schemeClr val="tx1">
                    <a:lumMod val="50000"/>
                  </a:schemeClr>
                </a:solidFill>
                <a:latin typeface="Arial Black" pitchFamily="34" charset="0"/>
              </a:rPr>
              <a:t>~50m</a:t>
            </a:r>
            <a:endParaRPr lang="en-US" b="1" dirty="0">
              <a:solidFill>
                <a:schemeClr val="tx1">
                  <a:lumMod val="50000"/>
                </a:schemeClr>
              </a:solidFill>
              <a:latin typeface="Arial Black" pitchFamily="34" charset="0"/>
            </a:endParaRPr>
          </a:p>
        </p:txBody>
      </p:sp>
      <p:sp>
        <p:nvSpPr>
          <p:cNvPr id="13"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11</a:t>
            </a:fld>
            <a:endParaRPr lang="en-US" dirty="0">
              <a:solidFill>
                <a:schemeClr val="bg1"/>
              </a:solidFill>
            </a:endParaRPr>
          </a:p>
        </p:txBody>
      </p:sp>
      <p:sp>
        <p:nvSpPr>
          <p:cNvPr id="16"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3180206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ffice Building - Cutaway.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04694" y="926988"/>
            <a:ext cx="4697012" cy="3701536"/>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81" y="2435895"/>
            <a:ext cx="4758267" cy="3632200"/>
          </a:xfrm>
          <a:prstGeom prst="rect">
            <a:avLst/>
          </a:prstGeom>
        </p:spPr>
      </p:pic>
      <p:sp>
        <p:nvSpPr>
          <p:cNvPr id="13" name="Oval 12"/>
          <p:cNvSpPr/>
          <p:nvPr/>
        </p:nvSpPr>
        <p:spPr>
          <a:xfrm rot="21047848">
            <a:off x="209701" y="2175454"/>
            <a:ext cx="4325775" cy="4191000"/>
          </a:xfrm>
          <a:prstGeom prst="ellipse">
            <a:avLst/>
          </a:prstGeom>
          <a:gradFill>
            <a:gsLst>
              <a:gs pos="0">
                <a:schemeClr val="accent1">
                  <a:tint val="100000"/>
                  <a:shade val="100000"/>
                  <a:satMod val="130000"/>
                  <a:alpha val="26000"/>
                </a:schemeClr>
              </a:gs>
              <a:gs pos="100000">
                <a:schemeClr val="accent1">
                  <a:tint val="50000"/>
                  <a:shade val="100000"/>
                  <a:satMod val="350000"/>
                  <a:alpha val="71000"/>
                </a:schemeClr>
              </a:gs>
            </a:gsLst>
          </a:gradFill>
          <a:ln>
            <a:noFill/>
          </a:ln>
          <a:scene3d>
            <a:camera prst="orthographicFront">
              <a:rot lat="1799999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525063" y="4163892"/>
            <a:ext cx="1931782" cy="291101"/>
          </a:xfrm>
          <a:prstGeom prst="straightConnector1">
            <a:avLst/>
          </a:prstGeom>
          <a:ln w="57150">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21059302">
            <a:off x="1287940" y="3950225"/>
            <a:ext cx="723275" cy="369332"/>
          </a:xfrm>
          <a:prstGeom prst="rect">
            <a:avLst/>
          </a:prstGeom>
          <a:noFill/>
        </p:spPr>
        <p:txBody>
          <a:bodyPr wrap="none" rtlCol="0">
            <a:spAutoFit/>
          </a:bodyPr>
          <a:lstStyle/>
          <a:p>
            <a:r>
              <a:rPr lang="en-US" b="1" dirty="0" smtClean="0">
                <a:solidFill>
                  <a:schemeClr val="tx1">
                    <a:lumMod val="50000"/>
                  </a:schemeClr>
                </a:solidFill>
                <a:latin typeface="Arial Black" pitchFamily="34" charset="0"/>
              </a:rPr>
              <a:t>50m</a:t>
            </a:r>
            <a:endParaRPr lang="en-US" b="1" dirty="0">
              <a:solidFill>
                <a:schemeClr val="tx1">
                  <a:lumMod val="50000"/>
                </a:schemeClr>
              </a:solidFill>
              <a:latin typeface="Arial Black" pitchFamily="34" charset="0"/>
            </a:endParaRPr>
          </a:p>
        </p:txBody>
      </p:sp>
      <p:sp>
        <p:nvSpPr>
          <p:cNvPr id="2" name="Title 1"/>
          <p:cNvSpPr>
            <a:spLocks noGrp="1"/>
          </p:cNvSpPr>
          <p:nvPr>
            <p:ph type="title"/>
          </p:nvPr>
        </p:nvSpPr>
        <p:spPr/>
        <p:txBody>
          <a:bodyPr/>
          <a:lstStyle/>
          <a:p>
            <a:r>
              <a:rPr lang="en-US" sz="2800" dirty="0" smtClean="0"/>
              <a:t>In-Building Requires High Performance Location – and Height</a:t>
            </a:r>
            <a:endParaRPr lang="en-US" sz="2800" dirty="0"/>
          </a:p>
        </p:txBody>
      </p:sp>
      <p:sp>
        <p:nvSpPr>
          <p:cNvPr id="7" name="Oval 6"/>
          <p:cNvSpPr/>
          <p:nvPr/>
        </p:nvSpPr>
        <p:spPr bwMode="auto">
          <a:xfrm>
            <a:off x="5511800" y="3458101"/>
            <a:ext cx="2692400" cy="371249"/>
          </a:xfrm>
          <a:prstGeom prst="ellipse">
            <a:avLst/>
          </a:prstGeom>
          <a:solidFill>
            <a:srgbClr val="FFFF00">
              <a:alpha val="41000"/>
            </a:srgbClr>
          </a:solidFill>
          <a:ln w="9525" cap="flat" cmpd="sng" algn="ctr">
            <a:solidFill>
              <a:schemeClr val="tx1"/>
            </a:solidFill>
            <a:prstDash val="solid"/>
            <a:round/>
            <a:headEnd type="none" w="med" len="med"/>
            <a:tailEnd type="none" w="med" len="med"/>
          </a:ln>
          <a:effectLst/>
        </p:spPr>
        <p:txBody>
          <a:bodyPr vert="horz" wrap="square" lIns="101370" tIns="50685" rIns="101370" bIns="50685" numCol="1" rtlCol="0" anchor="t" anchorCtr="0" compatLnSpc="1">
            <a:prstTxWarp prst="textNoShape">
              <a:avLst/>
            </a:prstTxWarp>
          </a:bodyPr>
          <a:lstStyle/>
          <a:p>
            <a:pPr marL="379413" marR="0" indent="-379413" algn="ctr" defTabSz="1014413" rtl="0" eaLnBrk="1" fontAlgn="base" latinLnBrk="0" hangingPunct="1">
              <a:lnSpc>
                <a:spcPct val="80000"/>
              </a:lnSpc>
              <a:spcBef>
                <a:spcPct val="2000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4978400" y="1112834"/>
            <a:ext cx="2692400" cy="371249"/>
          </a:xfrm>
          <a:prstGeom prst="ellipse">
            <a:avLst/>
          </a:prstGeom>
          <a:solidFill>
            <a:srgbClr val="FFFF00">
              <a:alpha val="41000"/>
            </a:srgbClr>
          </a:solidFill>
          <a:ln w="9525" cap="flat" cmpd="sng" algn="ctr">
            <a:solidFill>
              <a:schemeClr val="tx1"/>
            </a:solidFill>
            <a:prstDash val="solid"/>
            <a:round/>
            <a:headEnd type="none" w="med" len="med"/>
            <a:tailEnd type="none" w="med" len="med"/>
          </a:ln>
          <a:effectLst/>
        </p:spPr>
        <p:txBody>
          <a:bodyPr vert="horz" wrap="square" lIns="101370" tIns="50685" rIns="101370" bIns="50685" numCol="1" rtlCol="0" anchor="t" anchorCtr="0" compatLnSpc="1">
            <a:prstTxWarp prst="textNoShape">
              <a:avLst/>
            </a:prstTxWarp>
          </a:bodyPr>
          <a:lstStyle/>
          <a:p>
            <a:pPr marL="379413" marR="0" indent="-379413" algn="ctr" defTabSz="1014413" rtl="0" eaLnBrk="1" fontAlgn="base" latinLnBrk="0" hangingPunct="1">
              <a:lnSpc>
                <a:spcPct val="80000"/>
              </a:lnSpc>
              <a:spcBef>
                <a:spcPct val="2000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3725333" y="1484081"/>
            <a:ext cx="2692400" cy="371249"/>
          </a:xfrm>
          <a:prstGeom prst="ellipse">
            <a:avLst/>
          </a:prstGeom>
          <a:solidFill>
            <a:srgbClr val="FFFF00">
              <a:alpha val="41000"/>
            </a:srgbClr>
          </a:solidFill>
          <a:ln w="9525" cap="flat" cmpd="sng" algn="ctr">
            <a:solidFill>
              <a:schemeClr val="tx1"/>
            </a:solidFill>
            <a:prstDash val="solid"/>
            <a:round/>
            <a:headEnd type="none" w="med" len="med"/>
            <a:tailEnd type="none" w="med" len="med"/>
          </a:ln>
          <a:effectLst/>
        </p:spPr>
        <p:txBody>
          <a:bodyPr vert="horz" wrap="square" lIns="101370" tIns="50685" rIns="101370" bIns="50685" numCol="1" rtlCol="0" anchor="t" anchorCtr="0" compatLnSpc="1">
            <a:prstTxWarp prst="textNoShape">
              <a:avLst/>
            </a:prstTxWarp>
          </a:bodyPr>
          <a:lstStyle/>
          <a:p>
            <a:pPr marL="379413" marR="0" indent="-379413" algn="ctr" defTabSz="1014413" rtl="0" eaLnBrk="1" fontAlgn="base" latinLnBrk="0" hangingPunct="1">
              <a:lnSpc>
                <a:spcPct val="80000"/>
              </a:lnSpc>
              <a:spcBef>
                <a:spcPct val="2000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cs typeface="Arial" charset="0"/>
            </a:endParaRPr>
          </a:p>
        </p:txBody>
      </p:sp>
      <p:sp>
        <p:nvSpPr>
          <p:cNvPr id="19" name="TextBox 18"/>
          <p:cNvSpPr txBox="1"/>
          <p:nvPr/>
        </p:nvSpPr>
        <p:spPr>
          <a:xfrm>
            <a:off x="175267" y="1088823"/>
            <a:ext cx="3874494"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400" i="1" dirty="0" smtClean="0">
                <a:solidFill>
                  <a:schemeClr val="tx1"/>
                </a:solidFill>
              </a:rPr>
              <a:t>Across all morphologies, in the CSRIC test bed NextNav delivered 37m of accuracy (population-weighted) 67% of the time and was able to identify the building or an adjacent building over 80% of the time.</a:t>
            </a:r>
          </a:p>
        </p:txBody>
      </p:sp>
      <p:sp>
        <p:nvSpPr>
          <p:cNvPr id="20" name="TextBox 19"/>
          <p:cNvSpPr txBox="1"/>
          <p:nvPr/>
        </p:nvSpPr>
        <p:spPr>
          <a:xfrm>
            <a:off x="4986866" y="4778735"/>
            <a:ext cx="391484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rIns="91440" rtlCol="0">
            <a:spAutoFit/>
          </a:bodyPr>
          <a:lstStyle/>
          <a:p>
            <a:r>
              <a:rPr lang="en-US" i="1" dirty="0" smtClean="0">
                <a:solidFill>
                  <a:schemeClr val="tx1"/>
                </a:solidFill>
              </a:rPr>
              <a:t>In the CSIRC test bed, </a:t>
            </a:r>
            <a:r>
              <a:rPr lang="en-US" i="1" dirty="0" err="1" smtClean="0">
                <a:solidFill>
                  <a:schemeClr val="tx1"/>
                </a:solidFill>
              </a:rPr>
              <a:t>NextNav</a:t>
            </a:r>
            <a:r>
              <a:rPr lang="en-US" i="1" dirty="0" smtClean="0">
                <a:solidFill>
                  <a:schemeClr val="tx1"/>
                </a:solidFill>
              </a:rPr>
              <a:t> delivered floor-level precision, with median vertical accuracy of 2 meters.</a:t>
            </a:r>
          </a:p>
        </p:txBody>
      </p:sp>
      <p:sp>
        <p:nvSpPr>
          <p:cNvPr id="15"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12</a:t>
            </a:fld>
            <a:endParaRPr lang="en-US" dirty="0">
              <a:solidFill>
                <a:schemeClr val="bg1"/>
              </a:solidFill>
            </a:endParaRPr>
          </a:p>
        </p:txBody>
      </p:sp>
      <p:sp>
        <p:nvSpPr>
          <p:cNvPr id="18"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4172756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Floor-Level Height Accuracy</a:t>
            </a:r>
            <a:endParaRPr lang="en-US" sz="3200" dirty="0"/>
          </a:p>
        </p:txBody>
      </p:sp>
      <p:sp>
        <p:nvSpPr>
          <p:cNvPr id="10" name="Rectangle 29"/>
          <p:cNvSpPr>
            <a:spLocks noChangeArrowheads="1"/>
          </p:cNvSpPr>
          <p:nvPr/>
        </p:nvSpPr>
        <p:spPr bwMode="auto">
          <a:xfrm>
            <a:off x="933850" y="5522309"/>
            <a:ext cx="7344946" cy="58477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1436" tIns="45718" rIns="91436" bIns="45718">
            <a:spAutoFit/>
          </a:bodyPr>
          <a:lstStyle/>
          <a:p>
            <a:pPr algn="ctr"/>
            <a:r>
              <a:rPr lang="en-US" sz="1600" b="1" i="1" dirty="0" err="1" smtClean="0">
                <a:solidFill>
                  <a:schemeClr val="tx1"/>
                </a:solidFill>
              </a:rPr>
              <a:t>NextNav</a:t>
            </a:r>
            <a:r>
              <a:rPr lang="en-US" sz="1600" b="1" i="1" dirty="0" smtClean="0">
                <a:solidFill>
                  <a:schemeClr val="tx1"/>
                </a:solidFill>
              </a:rPr>
              <a:t> is </a:t>
            </a:r>
            <a:r>
              <a:rPr lang="en-US" sz="1600" b="1" i="1" dirty="0">
                <a:solidFill>
                  <a:schemeClr val="tx1"/>
                </a:solidFill>
              </a:rPr>
              <a:t>building the nation’s first high precision, real time barometric pressure calibration network</a:t>
            </a:r>
          </a:p>
        </p:txBody>
      </p:sp>
      <p:pic>
        <p:nvPicPr>
          <p:cNvPr id="13" name="Picture 12"/>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0400" y="1034981"/>
            <a:ext cx="7162800" cy="4402665"/>
          </a:xfrm>
          <a:prstGeom prst="rect">
            <a:avLst/>
          </a:prstGeom>
          <a:noFill/>
        </p:spPr>
      </p:pic>
      <p:sp>
        <p:nvSpPr>
          <p:cNvPr id="8"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13</a:t>
            </a:fld>
            <a:endParaRPr lang="en-US" dirty="0">
              <a:solidFill>
                <a:schemeClr val="bg1"/>
              </a:solidFill>
            </a:endParaRPr>
          </a:p>
        </p:txBody>
      </p:sp>
      <p:sp>
        <p:nvSpPr>
          <p:cNvPr id="9"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350546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err="1" smtClean="0"/>
              <a:t>NextNav</a:t>
            </a:r>
            <a:r>
              <a:rPr lang="en-US" sz="2800" dirty="0" smtClean="0"/>
              <a:t> Tracking Performance – Westfield Valley Fair</a:t>
            </a:r>
            <a:endParaRPr lang="en-US" sz="2800" dirty="0"/>
          </a:p>
        </p:txBody>
      </p:sp>
      <p:sp>
        <p:nvSpPr>
          <p:cNvPr id="5" name="Content Placeholder 4"/>
          <p:cNvSpPr>
            <a:spLocks noGrp="1"/>
          </p:cNvSpPr>
          <p:nvPr>
            <p:ph idx="1"/>
          </p:nvPr>
        </p:nvSpPr>
        <p:spPr>
          <a:xfrm>
            <a:off x="457200" y="5303838"/>
            <a:ext cx="8229600" cy="608012"/>
          </a:xfrm>
        </p:spPr>
        <p:txBody>
          <a:bodyPr/>
          <a:lstStyle/>
          <a:p>
            <a:pPr>
              <a:lnSpc>
                <a:spcPct val="110000"/>
              </a:lnSpc>
              <a:spcBef>
                <a:spcPts val="600"/>
              </a:spcBef>
              <a:defRPr/>
            </a:pPr>
            <a:r>
              <a:rPr lang="en-US" sz="1600" dirty="0" smtClean="0"/>
              <a:t>Walking test result in Valley Fair Mall, ground-truth (red) compared with </a:t>
            </a:r>
            <a:r>
              <a:rPr lang="en-US" sz="1600" dirty="0" err="1" smtClean="0"/>
              <a:t>NextNav</a:t>
            </a:r>
            <a:r>
              <a:rPr lang="en-US" sz="1600" dirty="0" smtClean="0"/>
              <a:t> measurements (green)</a:t>
            </a:r>
          </a:p>
          <a:p>
            <a:pPr>
              <a:lnSpc>
                <a:spcPct val="110000"/>
              </a:lnSpc>
              <a:spcBef>
                <a:spcPts val="600"/>
              </a:spcBef>
              <a:defRPr/>
            </a:pPr>
            <a:endParaRPr lang="en-US" sz="1600" dirty="0"/>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1092200"/>
            <a:ext cx="6634162" cy="416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14</a:t>
            </a:fld>
            <a:endParaRPr lang="en-US" dirty="0">
              <a:solidFill>
                <a:schemeClr val="bg1"/>
              </a:solidFill>
            </a:endParaRPr>
          </a:p>
        </p:txBody>
      </p:sp>
      <p:sp>
        <p:nvSpPr>
          <p:cNvPr id="8"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346620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Public Safety Forward to CSRIC WGIII Report</a:t>
            </a:r>
            <a:endParaRPr lang="en-US" sz="3200" dirty="0"/>
          </a:p>
        </p:txBody>
      </p:sp>
      <p:sp>
        <p:nvSpPr>
          <p:cNvPr id="5" name="Content Placeholder 4"/>
          <p:cNvSpPr>
            <a:spLocks noGrp="1"/>
          </p:cNvSpPr>
          <p:nvPr>
            <p:ph idx="1"/>
          </p:nvPr>
        </p:nvSpPr>
        <p:spPr>
          <a:xfrm>
            <a:off x="457200" y="1181460"/>
            <a:ext cx="8229600" cy="4862948"/>
          </a:xfrm>
        </p:spPr>
        <p:txBody>
          <a:bodyPr/>
          <a:lstStyle/>
          <a:p>
            <a:pPr marL="0" indent="0">
              <a:lnSpc>
                <a:spcPct val="140000"/>
              </a:lnSpc>
              <a:spcBef>
                <a:spcPts val="1800"/>
              </a:spcBef>
              <a:buNone/>
            </a:pPr>
            <a:r>
              <a:rPr lang="en-US" sz="1400" i="1" dirty="0"/>
              <a:t>"</a:t>
            </a:r>
            <a:r>
              <a:rPr lang="en-US" sz="1600" i="1" dirty="0"/>
              <a:t>Public Safety desires reliable and consistent caller location information to a specific dispatch-able building (and floor in multi-story environments).  Lacking the specific building and floor, the desire would be for the smallest possible search </a:t>
            </a:r>
            <a:r>
              <a:rPr lang="en-US" sz="1600" i="1" dirty="0" smtClean="0"/>
              <a:t>ring…</a:t>
            </a:r>
            <a:endParaRPr lang="en-US" sz="1600" i="1" dirty="0"/>
          </a:p>
          <a:p>
            <a:pPr marL="0" indent="0">
              <a:lnSpc>
                <a:spcPct val="140000"/>
              </a:lnSpc>
              <a:spcBef>
                <a:spcPts val="1800"/>
              </a:spcBef>
              <a:buNone/>
            </a:pPr>
            <a:r>
              <a:rPr lang="en-US" sz="1600" i="1" dirty="0" smtClean="0"/>
              <a:t>…Horizontal </a:t>
            </a:r>
            <a:r>
              <a:rPr lang="en-US" sz="1600" i="1" dirty="0"/>
              <a:t>positional fixes that substantially exceed 50 meter </a:t>
            </a:r>
            <a:r>
              <a:rPr lang="en-US" sz="1600" i="1" dirty="0" smtClean="0"/>
              <a:t>accuracy provide </a:t>
            </a:r>
            <a:r>
              <a:rPr lang="en-US" sz="1600" i="1" dirty="0"/>
              <a:t>only general </a:t>
            </a:r>
            <a:r>
              <a:rPr lang="en-US" sz="1600" i="1" dirty="0" smtClean="0"/>
              <a:t>location information</a:t>
            </a:r>
            <a:r>
              <a:rPr lang="en-US" sz="1600" i="1" dirty="0"/>
              <a:t>. Tighter performance is required, particularly in urban and dense urban environments to narrow the search ring to a single building or a </a:t>
            </a:r>
            <a:r>
              <a:rPr lang="en-US" sz="1600" i="1" dirty="0" smtClean="0"/>
              <a:t>more reasonable </a:t>
            </a:r>
            <a:r>
              <a:rPr lang="en-US" sz="1600" i="1" dirty="0"/>
              <a:t>number of adjacent </a:t>
            </a:r>
            <a:r>
              <a:rPr lang="en-US" sz="1600" i="1" dirty="0" smtClean="0"/>
              <a:t>buildings…</a:t>
            </a:r>
            <a:endParaRPr lang="en-US" sz="1600" i="1" dirty="0"/>
          </a:p>
          <a:p>
            <a:pPr marL="0" indent="0">
              <a:lnSpc>
                <a:spcPct val="140000"/>
              </a:lnSpc>
              <a:spcBef>
                <a:spcPts val="1800"/>
              </a:spcBef>
              <a:buNone/>
            </a:pPr>
            <a:r>
              <a:rPr lang="en-US" sz="1600" i="1" dirty="0" smtClean="0"/>
              <a:t>… </a:t>
            </a:r>
            <a:r>
              <a:rPr lang="en-US" sz="1600" i="1" dirty="0"/>
              <a:t>emerging technologies demonstrate the ability to achieve </a:t>
            </a:r>
            <a:r>
              <a:rPr lang="en-US" sz="1600" i="1" dirty="0" smtClean="0"/>
              <a:t>improved search </a:t>
            </a:r>
            <a:r>
              <a:rPr lang="en-US" sz="1600" i="1" dirty="0"/>
              <a:t>rings in the horizontal dimension (often identifying the target building, or those immediately adjacent).  Substantial progress in the vertical dimension (67th percentile of 2.9 meters, or approximate floor level accuracy) was also demonstrated by one emerging </a:t>
            </a:r>
            <a:r>
              <a:rPr lang="en-US" sz="1600" i="1" dirty="0" smtClean="0"/>
              <a:t>technology… such </a:t>
            </a:r>
            <a:r>
              <a:rPr lang="en-US" sz="1600" i="1" dirty="0"/>
              <a:t>functionality would be an important factor in locating indoor callers in urban and dense urban multistory </a:t>
            </a:r>
            <a:r>
              <a:rPr lang="en-US" sz="1600" i="1" dirty="0" smtClean="0"/>
              <a:t>buildings.”</a:t>
            </a:r>
            <a:endParaRPr lang="en-US" sz="1600" i="1" dirty="0"/>
          </a:p>
        </p:txBody>
      </p:sp>
      <p:sp>
        <p:nvSpPr>
          <p:cNvPr id="6"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15</a:t>
            </a:fld>
            <a:endParaRPr lang="en-US" dirty="0">
              <a:solidFill>
                <a:schemeClr val="bg1"/>
              </a:solidFill>
            </a:endParaRPr>
          </a:p>
        </p:txBody>
      </p:sp>
      <p:sp>
        <p:nvSpPr>
          <p:cNvPr id="7"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375340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836424"/>
            <a:ext cx="8229600" cy="5292393"/>
          </a:xfrm>
        </p:spPr>
        <p:txBody>
          <a:bodyPr>
            <a:noAutofit/>
          </a:bodyPr>
          <a:lstStyle/>
          <a:p>
            <a:pPr>
              <a:lnSpc>
                <a:spcPct val="90000"/>
              </a:lnSpc>
              <a:spcBef>
                <a:spcPts val="1800"/>
              </a:spcBef>
              <a:spcAft>
                <a:spcPts val="3000"/>
              </a:spcAft>
            </a:pPr>
            <a:r>
              <a:rPr lang="en-US" sz="2000" dirty="0" smtClean="0"/>
              <a:t>The CSRIC Test Bed has proven that multiple high yield, high reliability technologies are available to provide E911 Phase II indoor location, but location accuracy varies significantly between technologies.</a:t>
            </a:r>
          </a:p>
          <a:p>
            <a:pPr>
              <a:lnSpc>
                <a:spcPct val="90000"/>
              </a:lnSpc>
              <a:spcBef>
                <a:spcPts val="1800"/>
              </a:spcBef>
              <a:spcAft>
                <a:spcPts val="3000"/>
              </a:spcAft>
            </a:pPr>
            <a:r>
              <a:rPr lang="en-US" sz="2000" dirty="0" smtClean="0"/>
              <a:t>Outdoor location standards (50m/150m) are inadequate for indoor location in urban environments, since search rings significantly larger than 50m cannot consistently identify dispatch-able building locations.</a:t>
            </a:r>
          </a:p>
          <a:p>
            <a:pPr>
              <a:lnSpc>
                <a:spcPct val="90000"/>
              </a:lnSpc>
              <a:spcBef>
                <a:spcPts val="1800"/>
              </a:spcBef>
              <a:spcAft>
                <a:spcPts val="3000"/>
              </a:spcAft>
            </a:pPr>
            <a:r>
              <a:rPr lang="en-US" sz="2000" dirty="0" smtClean="0"/>
              <a:t>Emerging technologies (NextNav) substantially reduce search ring area (by 10X) over existing technologies, and provide floor level vertical accuracy in multi-floor buildings.</a:t>
            </a:r>
          </a:p>
          <a:p>
            <a:pPr>
              <a:lnSpc>
                <a:spcPct val="90000"/>
              </a:lnSpc>
              <a:spcBef>
                <a:spcPts val="1800"/>
              </a:spcBef>
              <a:spcAft>
                <a:spcPts val="3000"/>
              </a:spcAft>
            </a:pPr>
            <a:r>
              <a:rPr lang="en-US" sz="2000" dirty="0" smtClean="0"/>
              <a:t>NextNav </a:t>
            </a:r>
            <a:r>
              <a:rPr lang="en-US" sz="2000" dirty="0"/>
              <a:t>is deploying a </a:t>
            </a:r>
            <a:r>
              <a:rPr lang="en-US" sz="2000" dirty="0" smtClean="0"/>
              <a:t>“</a:t>
            </a:r>
            <a:r>
              <a:rPr lang="en-US" sz="2000" dirty="0"/>
              <a:t>c</a:t>
            </a:r>
            <a:r>
              <a:rPr lang="en-US" sz="2000" dirty="0" smtClean="0"/>
              <a:t>arrier grade” </a:t>
            </a:r>
            <a:r>
              <a:rPr lang="en-US" sz="2000" dirty="0"/>
              <a:t>wide-area positioning </a:t>
            </a:r>
            <a:r>
              <a:rPr lang="en-US" sz="2000" dirty="0" smtClean="0"/>
              <a:t>network to dramatically improve indoor/urban location capabilities for E911 and Public Safety first </a:t>
            </a:r>
            <a:r>
              <a:rPr lang="en-US" sz="2000" dirty="0"/>
              <a:t>r</a:t>
            </a:r>
            <a:r>
              <a:rPr lang="en-US" sz="2000" dirty="0" smtClean="0"/>
              <a:t>esponders</a:t>
            </a:r>
          </a:p>
          <a:p>
            <a:pPr marL="365760" lvl="1" indent="0">
              <a:spcBef>
                <a:spcPts val="1800"/>
              </a:spcBef>
              <a:spcAft>
                <a:spcPts val="3000"/>
              </a:spcAft>
              <a:buNone/>
            </a:pPr>
            <a:endParaRPr lang="en-US" sz="1600" dirty="0" smtClean="0"/>
          </a:p>
          <a:p>
            <a:pPr lvl="1">
              <a:spcBef>
                <a:spcPts val="1800"/>
              </a:spcBef>
              <a:spcAft>
                <a:spcPts val="3000"/>
              </a:spcAft>
            </a:pPr>
            <a:endParaRPr lang="en-US" sz="1200" dirty="0" smtClean="0"/>
          </a:p>
          <a:p>
            <a:pPr lvl="1">
              <a:spcBef>
                <a:spcPts val="1800"/>
              </a:spcBef>
              <a:spcAft>
                <a:spcPts val="3000"/>
              </a:spcAft>
            </a:pPr>
            <a:endParaRPr lang="en-US" sz="1600" dirty="0" smtClean="0"/>
          </a:p>
        </p:txBody>
      </p:sp>
      <p:sp>
        <p:nvSpPr>
          <p:cNvPr id="8"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16</a:t>
            </a:fld>
            <a:endParaRPr lang="en-US" dirty="0">
              <a:solidFill>
                <a:schemeClr val="bg1"/>
              </a:solidFill>
            </a:endParaRPr>
          </a:p>
        </p:txBody>
      </p:sp>
      <p:sp>
        <p:nvSpPr>
          <p:cNvPr id="9"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1757212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Positioning Technology State of Affairs</a:t>
            </a:r>
            <a:endParaRPr lang="en-US" sz="2800" dirty="0"/>
          </a:p>
        </p:txBody>
      </p:sp>
      <p:sp>
        <p:nvSpPr>
          <p:cNvPr id="5" name="Oval 30"/>
          <p:cNvSpPr>
            <a:spLocks noChangeArrowheads="1"/>
          </p:cNvSpPr>
          <p:nvPr/>
        </p:nvSpPr>
        <p:spPr bwMode="auto">
          <a:xfrm>
            <a:off x="2277105" y="1892245"/>
            <a:ext cx="2076996" cy="1878839"/>
          </a:xfrm>
          <a:prstGeom prst="ellipse">
            <a:avLst/>
          </a:prstGeom>
          <a:gradFill flip="none" rotWithShape="1">
            <a:gsLst>
              <a:gs pos="0">
                <a:srgbClr val="FF0000"/>
              </a:gs>
              <a:gs pos="100000">
                <a:srgbClr val="FFFF00"/>
              </a:gs>
            </a:gsLst>
            <a:lin ang="8100000" scaled="0"/>
            <a:tileRect/>
          </a:gradFill>
          <a:ln w="9525" algn="ctr">
            <a:solidFill>
              <a:srgbClr val="FF0000"/>
            </a:solidFill>
            <a:round/>
            <a:headEnd/>
            <a:tailEnd/>
          </a:ln>
          <a:effectLst/>
        </p:spPr>
        <p:txBody>
          <a:bodyPr wrap="square" anchor="ctr"/>
          <a:lstStyle/>
          <a:p>
            <a:pPr algn="ctr">
              <a:lnSpc>
                <a:spcPct val="80000"/>
              </a:lnSpc>
              <a:spcBef>
                <a:spcPct val="20000"/>
              </a:spcBef>
              <a:defRPr/>
            </a:pPr>
            <a:r>
              <a:rPr lang="en-US" sz="1400" b="1" dirty="0" smtClean="0">
                <a:effectLst>
                  <a:outerShdw blurRad="38100" dist="38100" dir="2700000" algn="tl">
                    <a:srgbClr val="FFFFFF"/>
                  </a:outerShdw>
                </a:effectLst>
                <a:latin typeface="+mj-lt"/>
              </a:rPr>
              <a:t>The missing piece....</a:t>
            </a:r>
          </a:p>
        </p:txBody>
      </p:sp>
      <p:sp>
        <p:nvSpPr>
          <p:cNvPr id="6" name="Line 3"/>
          <p:cNvSpPr>
            <a:spLocks noChangeShapeType="1"/>
          </p:cNvSpPr>
          <p:nvPr/>
        </p:nvSpPr>
        <p:spPr bwMode="auto">
          <a:xfrm flipV="1">
            <a:off x="943644" y="5357814"/>
            <a:ext cx="5758492" cy="332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4"/>
          <p:cNvSpPr>
            <a:spLocks noChangeShapeType="1"/>
          </p:cNvSpPr>
          <p:nvPr/>
        </p:nvSpPr>
        <p:spPr bwMode="auto">
          <a:xfrm flipH="1" flipV="1">
            <a:off x="953564" y="1688223"/>
            <a:ext cx="16329" cy="36695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6"/>
          <p:cNvSpPr>
            <a:spLocks noChangeShapeType="1"/>
          </p:cNvSpPr>
          <p:nvPr/>
        </p:nvSpPr>
        <p:spPr bwMode="auto">
          <a:xfrm>
            <a:off x="2503157" y="5222977"/>
            <a:ext cx="0" cy="2487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7"/>
          <p:cNvSpPr>
            <a:spLocks noChangeShapeType="1"/>
          </p:cNvSpPr>
          <p:nvPr/>
        </p:nvSpPr>
        <p:spPr bwMode="auto">
          <a:xfrm>
            <a:off x="6160078" y="5218614"/>
            <a:ext cx="0" cy="2487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Text Box 9"/>
          <p:cNvSpPr txBox="1">
            <a:spLocks noChangeArrowheads="1"/>
          </p:cNvSpPr>
          <p:nvPr/>
        </p:nvSpPr>
        <p:spPr bwMode="auto">
          <a:xfrm>
            <a:off x="2277106" y="5507236"/>
            <a:ext cx="433132" cy="264688"/>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r>
              <a:rPr lang="en-US" sz="1400" dirty="0">
                <a:effectLst>
                  <a:outerShdw blurRad="38100" dist="38100" dir="2700000" algn="tl">
                    <a:srgbClr val="FFFFFF"/>
                  </a:outerShdw>
                </a:effectLst>
                <a:latin typeface="+mj-lt"/>
              </a:rPr>
              <a:t>5</a:t>
            </a:r>
            <a:r>
              <a:rPr lang="en-US" sz="1400" dirty="0" smtClean="0">
                <a:effectLst>
                  <a:outerShdw blurRad="38100" dist="38100" dir="2700000" algn="tl">
                    <a:srgbClr val="FFFFFF"/>
                  </a:outerShdw>
                </a:effectLst>
                <a:latin typeface="+mj-lt"/>
              </a:rPr>
              <a:t>m</a:t>
            </a:r>
            <a:endParaRPr lang="en-US" sz="1400" dirty="0">
              <a:effectLst>
                <a:outerShdw blurRad="38100" dist="38100" dir="2700000" algn="tl">
                  <a:srgbClr val="FFFFFF"/>
                </a:outerShdw>
              </a:effectLst>
              <a:latin typeface="+mj-lt"/>
            </a:endParaRPr>
          </a:p>
        </p:txBody>
      </p:sp>
      <p:sp>
        <p:nvSpPr>
          <p:cNvPr id="11" name="Text Box 10"/>
          <p:cNvSpPr txBox="1">
            <a:spLocks noChangeArrowheads="1"/>
          </p:cNvSpPr>
          <p:nvPr/>
        </p:nvSpPr>
        <p:spPr bwMode="auto">
          <a:xfrm>
            <a:off x="4107367" y="5479950"/>
            <a:ext cx="532518" cy="264688"/>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r>
              <a:rPr lang="en-US" sz="1400" dirty="0" smtClean="0">
                <a:effectLst>
                  <a:outerShdw blurRad="38100" dist="38100" dir="2700000" algn="tl">
                    <a:srgbClr val="FFFFFF"/>
                  </a:outerShdw>
                </a:effectLst>
                <a:latin typeface="+mj-lt"/>
              </a:rPr>
              <a:t>50m</a:t>
            </a:r>
            <a:endParaRPr lang="en-US" sz="1400" dirty="0">
              <a:effectLst>
                <a:outerShdw blurRad="38100" dist="38100" dir="2700000" algn="tl">
                  <a:srgbClr val="FFFFFF"/>
                </a:outerShdw>
              </a:effectLst>
              <a:latin typeface="+mj-lt"/>
            </a:endParaRPr>
          </a:p>
        </p:txBody>
      </p:sp>
      <p:sp>
        <p:nvSpPr>
          <p:cNvPr id="12" name="Text Box 12"/>
          <p:cNvSpPr txBox="1">
            <a:spLocks noChangeArrowheads="1"/>
          </p:cNvSpPr>
          <p:nvPr/>
        </p:nvSpPr>
        <p:spPr bwMode="auto">
          <a:xfrm>
            <a:off x="5875359" y="5473622"/>
            <a:ext cx="631904" cy="264688"/>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r>
              <a:rPr lang="en-US" sz="1400" dirty="0" smtClean="0">
                <a:effectLst>
                  <a:outerShdw blurRad="38100" dist="38100" dir="2700000" algn="tl">
                    <a:srgbClr val="FFFFFF"/>
                  </a:outerShdw>
                </a:effectLst>
                <a:latin typeface="+mj-lt"/>
              </a:rPr>
              <a:t>500m</a:t>
            </a:r>
            <a:endParaRPr lang="en-US" sz="1400" dirty="0">
              <a:effectLst>
                <a:outerShdw blurRad="38100" dist="38100" dir="2700000" algn="tl">
                  <a:srgbClr val="FFFFFF"/>
                </a:outerShdw>
              </a:effectLst>
              <a:latin typeface="+mj-lt"/>
            </a:endParaRPr>
          </a:p>
        </p:txBody>
      </p:sp>
      <p:sp>
        <p:nvSpPr>
          <p:cNvPr id="13" name="Line 17"/>
          <p:cNvSpPr>
            <a:spLocks noChangeShapeType="1"/>
          </p:cNvSpPr>
          <p:nvPr/>
        </p:nvSpPr>
        <p:spPr bwMode="auto">
          <a:xfrm>
            <a:off x="796249" y="3986896"/>
            <a:ext cx="347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Text Box 18"/>
          <p:cNvSpPr txBox="1">
            <a:spLocks noChangeArrowheads="1"/>
          </p:cNvSpPr>
          <p:nvPr/>
        </p:nvSpPr>
        <p:spPr bwMode="auto">
          <a:xfrm rot="16200000">
            <a:off x="255613" y="4482648"/>
            <a:ext cx="920445" cy="264688"/>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r>
              <a:rPr lang="en-US" sz="1400" dirty="0">
                <a:effectLst>
                  <a:outerShdw blurRad="38100" dist="38100" dir="2700000" algn="tl">
                    <a:srgbClr val="FFFFFF"/>
                  </a:outerShdw>
                </a:effectLst>
                <a:latin typeface="+mj-lt"/>
              </a:rPr>
              <a:t>Outdoors</a:t>
            </a:r>
          </a:p>
        </p:txBody>
      </p:sp>
      <p:sp>
        <p:nvSpPr>
          <p:cNvPr id="15" name="Text Box 19"/>
          <p:cNvSpPr txBox="1">
            <a:spLocks noChangeArrowheads="1"/>
          </p:cNvSpPr>
          <p:nvPr/>
        </p:nvSpPr>
        <p:spPr bwMode="auto">
          <a:xfrm rot="16200000">
            <a:off x="325343" y="2132993"/>
            <a:ext cx="780983" cy="264688"/>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r>
              <a:rPr lang="en-US" sz="1400" dirty="0">
                <a:effectLst>
                  <a:outerShdw blurRad="38100" dist="38100" dir="2700000" algn="tl">
                    <a:srgbClr val="FFFFFF"/>
                  </a:outerShdw>
                </a:effectLst>
                <a:latin typeface="+mj-lt"/>
              </a:rPr>
              <a:t>Indoors</a:t>
            </a:r>
          </a:p>
        </p:txBody>
      </p:sp>
      <p:sp>
        <p:nvSpPr>
          <p:cNvPr id="17" name="Oval 21"/>
          <p:cNvSpPr>
            <a:spLocks noChangeArrowheads="1"/>
          </p:cNvSpPr>
          <p:nvPr/>
        </p:nvSpPr>
        <p:spPr bwMode="auto">
          <a:xfrm>
            <a:off x="4936346" y="1788284"/>
            <a:ext cx="4093353" cy="3205554"/>
          </a:xfrm>
          <a:prstGeom prst="ellipse">
            <a:avLst/>
          </a:prstGeom>
          <a:solidFill>
            <a:schemeClr val="accent1">
              <a:alpha val="15000"/>
            </a:schemeClr>
          </a:solidFill>
          <a:ln w="9525" algn="ctr">
            <a:solidFill>
              <a:schemeClr val="tx1"/>
            </a:solidFill>
            <a:round/>
            <a:headEnd/>
            <a:tailEnd/>
          </a:ln>
          <a:effectLst/>
        </p:spPr>
        <p:txBody>
          <a:bodyPr wrap="none" anchor="ctr"/>
          <a:lstStyle/>
          <a:p>
            <a:pPr>
              <a:lnSpc>
                <a:spcPct val="80000"/>
              </a:lnSpc>
              <a:spcBef>
                <a:spcPct val="20000"/>
              </a:spcBef>
              <a:defRPr/>
            </a:pPr>
            <a:endParaRPr lang="en-US" sz="1400" b="1" dirty="0">
              <a:effectLst>
                <a:outerShdw blurRad="38100" dist="38100" dir="2700000" algn="tl">
                  <a:srgbClr val="FFFFFF"/>
                </a:outerShdw>
              </a:effectLst>
            </a:endParaRPr>
          </a:p>
        </p:txBody>
      </p:sp>
      <p:sp>
        <p:nvSpPr>
          <p:cNvPr id="18" name="Oval 22"/>
          <p:cNvSpPr>
            <a:spLocks noChangeArrowheads="1"/>
          </p:cNvSpPr>
          <p:nvPr/>
        </p:nvSpPr>
        <p:spPr bwMode="auto">
          <a:xfrm rot="3153638">
            <a:off x="3288565" y="1585077"/>
            <a:ext cx="1724711" cy="4289281"/>
          </a:xfrm>
          <a:prstGeom prst="ellipse">
            <a:avLst/>
          </a:prstGeom>
          <a:solidFill>
            <a:schemeClr val="accent1">
              <a:alpha val="30000"/>
            </a:schemeClr>
          </a:solidFill>
          <a:ln w="9525" algn="ctr">
            <a:solidFill>
              <a:schemeClr val="tx1"/>
            </a:solidFill>
            <a:round/>
            <a:headEnd/>
            <a:tailEnd/>
          </a:ln>
          <a:effectLst/>
        </p:spPr>
        <p:txBody>
          <a:bodyPr wrap="none" anchor="ctr"/>
          <a:lstStyle/>
          <a:p>
            <a:pPr algn="ctr">
              <a:lnSpc>
                <a:spcPct val="80000"/>
              </a:lnSpc>
              <a:spcBef>
                <a:spcPct val="20000"/>
              </a:spcBef>
              <a:defRPr/>
            </a:pPr>
            <a:endParaRPr lang="en-US" sz="1400" b="1" dirty="0">
              <a:effectLst>
                <a:outerShdw blurRad="38100" dist="38100" dir="2700000" algn="tl">
                  <a:srgbClr val="FFFFFF"/>
                </a:outerShdw>
              </a:effectLst>
              <a:ea typeface="Arial" charset="0"/>
            </a:endParaRPr>
          </a:p>
        </p:txBody>
      </p:sp>
      <p:sp>
        <p:nvSpPr>
          <p:cNvPr id="19" name="Text Box 24"/>
          <p:cNvSpPr txBox="1">
            <a:spLocks noChangeArrowheads="1"/>
          </p:cNvSpPr>
          <p:nvPr/>
        </p:nvSpPr>
        <p:spPr bwMode="auto">
          <a:xfrm rot="16200000">
            <a:off x="154132" y="3176600"/>
            <a:ext cx="851515" cy="480131"/>
          </a:xfrm>
          <a:prstGeom prst="rect">
            <a:avLst/>
          </a:prstGeom>
          <a:noFill/>
          <a:ln w="9525" algn="ctr">
            <a:noFill/>
            <a:miter lim="800000"/>
            <a:headEnd/>
            <a:tailEnd/>
          </a:ln>
          <a:effectLst/>
        </p:spPr>
        <p:txBody>
          <a:bodyPr wrap="none">
            <a:spAutoFit/>
          </a:bodyPr>
          <a:lstStyle/>
          <a:p>
            <a:pPr algn="ctr">
              <a:lnSpc>
                <a:spcPct val="80000"/>
              </a:lnSpc>
              <a:spcBef>
                <a:spcPct val="20000"/>
              </a:spcBef>
              <a:defRPr/>
            </a:pPr>
            <a:r>
              <a:rPr lang="en-US" sz="1400" dirty="0">
                <a:effectLst>
                  <a:outerShdw blurRad="38100" dist="38100" dir="2700000" algn="tl">
                    <a:srgbClr val="FFFFFF"/>
                  </a:outerShdw>
                </a:effectLst>
                <a:latin typeface="+mj-lt"/>
              </a:rPr>
              <a:t>Urban</a:t>
            </a:r>
          </a:p>
          <a:p>
            <a:pPr algn="ctr">
              <a:lnSpc>
                <a:spcPct val="80000"/>
              </a:lnSpc>
              <a:spcBef>
                <a:spcPct val="20000"/>
              </a:spcBef>
              <a:defRPr/>
            </a:pPr>
            <a:r>
              <a:rPr lang="en-US" sz="1400" dirty="0">
                <a:effectLst>
                  <a:outerShdw blurRad="38100" dist="38100" dir="2700000" algn="tl">
                    <a:srgbClr val="FFFFFF"/>
                  </a:outerShdw>
                </a:effectLst>
                <a:latin typeface="+mj-lt"/>
              </a:rPr>
              <a:t> Canyon</a:t>
            </a:r>
          </a:p>
        </p:txBody>
      </p:sp>
      <p:sp>
        <p:nvSpPr>
          <p:cNvPr id="20" name="Line 25"/>
          <p:cNvSpPr>
            <a:spLocks noChangeShapeType="1"/>
          </p:cNvSpPr>
          <p:nvPr/>
        </p:nvSpPr>
        <p:spPr bwMode="auto">
          <a:xfrm>
            <a:off x="770001" y="2813082"/>
            <a:ext cx="347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 name="Text Box 29"/>
          <p:cNvSpPr txBox="1">
            <a:spLocks noChangeArrowheads="1"/>
          </p:cNvSpPr>
          <p:nvPr/>
        </p:nvSpPr>
        <p:spPr bwMode="auto">
          <a:xfrm>
            <a:off x="3712934" y="5760967"/>
            <a:ext cx="12234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lnSpc>
                <a:spcPct val="80000"/>
              </a:lnSpc>
              <a:spcBef>
                <a:spcPct val="20000"/>
              </a:spcBef>
            </a:pPr>
            <a:r>
              <a:rPr lang="en-US" b="1" dirty="0"/>
              <a:t>Accuracy</a:t>
            </a:r>
          </a:p>
        </p:txBody>
      </p:sp>
      <p:sp>
        <p:nvSpPr>
          <p:cNvPr id="23" name="Oval 28"/>
          <p:cNvSpPr>
            <a:spLocks noChangeArrowheads="1"/>
          </p:cNvSpPr>
          <p:nvPr/>
        </p:nvSpPr>
        <p:spPr bwMode="auto">
          <a:xfrm rot="19608424">
            <a:off x="2232440" y="3818025"/>
            <a:ext cx="2129180" cy="1132165"/>
          </a:xfrm>
          <a:prstGeom prst="ellipse">
            <a:avLst/>
          </a:prstGeom>
          <a:solidFill>
            <a:schemeClr val="accent1">
              <a:alpha val="75000"/>
            </a:schemeClr>
          </a:solidFill>
          <a:ln w="9525" algn="ctr">
            <a:solidFill>
              <a:schemeClr val="tx1"/>
            </a:solidFill>
            <a:round/>
            <a:headEnd/>
            <a:tailEnd/>
          </a:ln>
          <a:effectLst/>
        </p:spPr>
        <p:txBody>
          <a:bodyPr wrap="none" anchor="ctr"/>
          <a:lstStyle/>
          <a:p>
            <a:pPr algn="ctr">
              <a:lnSpc>
                <a:spcPct val="80000"/>
              </a:lnSpc>
              <a:spcBef>
                <a:spcPct val="20000"/>
              </a:spcBef>
              <a:defRPr/>
            </a:pPr>
            <a:endParaRPr lang="en-US" sz="1400" b="1" dirty="0">
              <a:effectLst>
                <a:outerShdw blurRad="38100" dist="38100" dir="2700000" algn="tl">
                  <a:srgbClr val="FFFFFF"/>
                </a:outerShdw>
              </a:effectLst>
            </a:endParaRPr>
          </a:p>
        </p:txBody>
      </p:sp>
      <p:sp>
        <p:nvSpPr>
          <p:cNvPr id="24" name="Text Box 29"/>
          <p:cNvSpPr txBox="1">
            <a:spLocks noChangeArrowheads="1"/>
          </p:cNvSpPr>
          <p:nvPr/>
        </p:nvSpPr>
        <p:spPr bwMode="auto">
          <a:xfrm rot="-5400000">
            <a:off x="-610612" y="3258200"/>
            <a:ext cx="159531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lnSpc>
                <a:spcPct val="80000"/>
              </a:lnSpc>
              <a:spcBef>
                <a:spcPct val="20000"/>
              </a:spcBef>
            </a:pPr>
            <a:r>
              <a:rPr lang="en-US" b="1" dirty="0"/>
              <a:t>Areas of Use</a:t>
            </a:r>
          </a:p>
        </p:txBody>
      </p:sp>
      <p:sp>
        <p:nvSpPr>
          <p:cNvPr id="28" name="Line 6"/>
          <p:cNvSpPr>
            <a:spLocks noChangeShapeType="1"/>
          </p:cNvSpPr>
          <p:nvPr/>
        </p:nvSpPr>
        <p:spPr bwMode="auto">
          <a:xfrm>
            <a:off x="4323323" y="5220815"/>
            <a:ext cx="0" cy="2487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9" name="Text Box 26"/>
          <p:cNvSpPr txBox="1">
            <a:spLocks noChangeArrowheads="1"/>
          </p:cNvSpPr>
          <p:nvPr/>
        </p:nvSpPr>
        <p:spPr bwMode="auto">
          <a:xfrm>
            <a:off x="2903835" y="4293702"/>
            <a:ext cx="753732" cy="264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lnSpc>
                <a:spcPct val="80000"/>
              </a:lnSpc>
              <a:spcBef>
                <a:spcPct val="20000"/>
              </a:spcBef>
            </a:pPr>
            <a:r>
              <a:rPr lang="en-US" sz="1400" b="1" dirty="0" smtClean="0"/>
              <a:t>A-GPS</a:t>
            </a:r>
            <a:endParaRPr lang="en-US" sz="1400" b="1" dirty="0"/>
          </a:p>
        </p:txBody>
      </p:sp>
      <p:sp>
        <p:nvSpPr>
          <p:cNvPr id="30" name="Text Box 26"/>
          <p:cNvSpPr txBox="1">
            <a:spLocks noChangeArrowheads="1"/>
          </p:cNvSpPr>
          <p:nvPr/>
        </p:nvSpPr>
        <p:spPr bwMode="auto">
          <a:xfrm>
            <a:off x="4107367" y="3292674"/>
            <a:ext cx="1092216" cy="4370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lnSpc>
                <a:spcPct val="80000"/>
              </a:lnSpc>
              <a:spcBef>
                <a:spcPct val="20000"/>
              </a:spcBef>
            </a:pPr>
            <a:r>
              <a:rPr lang="en-US" sz="1400" b="1" dirty="0" smtClean="0"/>
              <a:t>A-GPS + AFLT</a:t>
            </a:r>
            <a:endParaRPr lang="en-US" sz="1400" b="1" dirty="0"/>
          </a:p>
        </p:txBody>
      </p:sp>
      <p:sp>
        <p:nvSpPr>
          <p:cNvPr id="33" name="Text Box 26"/>
          <p:cNvSpPr txBox="1">
            <a:spLocks noChangeArrowheads="1"/>
          </p:cNvSpPr>
          <p:nvPr/>
        </p:nvSpPr>
        <p:spPr bwMode="auto">
          <a:xfrm>
            <a:off x="5460984" y="3676127"/>
            <a:ext cx="1092216" cy="264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lnSpc>
                <a:spcPct val="80000"/>
              </a:lnSpc>
              <a:spcBef>
                <a:spcPct val="20000"/>
              </a:spcBef>
            </a:pPr>
            <a:r>
              <a:rPr lang="en-US" sz="1400" b="1" dirty="0" smtClean="0"/>
              <a:t>Cell-ID</a:t>
            </a:r>
          </a:p>
        </p:txBody>
      </p:sp>
      <p:sp>
        <p:nvSpPr>
          <p:cNvPr id="34" name="Rectangle 33"/>
          <p:cNvSpPr/>
          <p:nvPr/>
        </p:nvSpPr>
        <p:spPr bwMode="auto">
          <a:xfrm>
            <a:off x="6553200" y="1741236"/>
            <a:ext cx="2590800" cy="3694975"/>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101370" tIns="50685" rIns="101370" bIns="50685" numCol="1" rtlCol="0" anchor="t" anchorCtr="0" compatLnSpc="1">
            <a:prstTxWarp prst="textNoShape">
              <a:avLst/>
            </a:prstTxWarp>
          </a:bodyPr>
          <a:lstStyle/>
          <a:p>
            <a:r>
              <a:rPr lang="en-US" sz="1600" dirty="0"/>
              <a:t>Performance Improvements</a:t>
            </a:r>
          </a:p>
          <a:p>
            <a:r>
              <a:rPr lang="en-US" sz="1600" dirty="0"/>
              <a:t>Needed for  Public Safety location:</a:t>
            </a:r>
          </a:p>
          <a:p>
            <a:endParaRPr lang="en-US" sz="1600" dirty="0"/>
          </a:p>
          <a:p>
            <a:pPr marL="285750" indent="-285750">
              <a:buFont typeface="Arial" pitchFamily="34" charset="0"/>
              <a:buChar char="•"/>
            </a:pPr>
            <a:r>
              <a:rPr lang="en-US" sz="1600" dirty="0" smtClean="0"/>
              <a:t>Indoor/Urban </a:t>
            </a:r>
            <a:r>
              <a:rPr lang="en-US" sz="1600" dirty="0"/>
              <a:t>Canyon High Precision </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Floor </a:t>
            </a:r>
            <a:r>
              <a:rPr lang="en-US" sz="1600" dirty="0"/>
              <a:t>level Vertical </a:t>
            </a:r>
            <a:r>
              <a:rPr lang="en-US" sz="1600" dirty="0" smtClean="0"/>
              <a:t>Accuracy</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Ubiquitous, reliable availability</a:t>
            </a:r>
            <a:endParaRPr lang="en-US" sz="1600" dirty="0"/>
          </a:p>
        </p:txBody>
      </p:sp>
      <p:sp>
        <p:nvSpPr>
          <p:cNvPr id="35" name="Oval 20"/>
          <p:cNvSpPr>
            <a:spLocks noChangeArrowheads="1"/>
          </p:cNvSpPr>
          <p:nvPr/>
        </p:nvSpPr>
        <p:spPr bwMode="auto">
          <a:xfrm rot="19026918">
            <a:off x="4255542" y="1856846"/>
            <a:ext cx="1096941" cy="1967506"/>
          </a:xfrm>
          <a:prstGeom prst="ellipse">
            <a:avLst/>
          </a:prstGeom>
          <a:solidFill>
            <a:schemeClr val="accent1">
              <a:alpha val="40000"/>
            </a:schemeClr>
          </a:solidFill>
          <a:ln w="9525" algn="ctr">
            <a:solidFill>
              <a:schemeClr val="tx1"/>
            </a:solidFill>
            <a:prstDash val="solid"/>
            <a:round/>
            <a:headEnd/>
            <a:tailEnd/>
          </a:ln>
          <a:effectLst/>
        </p:spPr>
        <p:txBody>
          <a:bodyPr wrap="none" anchor="ctr"/>
          <a:lstStyle/>
          <a:p>
            <a:pPr algn="ctr">
              <a:lnSpc>
                <a:spcPct val="80000"/>
              </a:lnSpc>
              <a:spcBef>
                <a:spcPct val="20000"/>
              </a:spcBef>
              <a:defRPr/>
            </a:pPr>
            <a:endParaRPr lang="en-US" sz="1400" b="1" dirty="0">
              <a:effectLst>
                <a:outerShdw blurRad="38100" dist="38100" dir="2700000" algn="tl">
                  <a:srgbClr val="FFFFFF"/>
                </a:outerShdw>
              </a:effectLst>
            </a:endParaRPr>
          </a:p>
        </p:txBody>
      </p:sp>
      <p:sp>
        <p:nvSpPr>
          <p:cNvPr id="36" name="Text Box 26"/>
          <p:cNvSpPr txBox="1">
            <a:spLocks noChangeArrowheads="1"/>
          </p:cNvSpPr>
          <p:nvPr/>
        </p:nvSpPr>
        <p:spPr bwMode="auto">
          <a:xfrm>
            <a:off x="4373626" y="2485167"/>
            <a:ext cx="636302" cy="2646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lnSpc>
                <a:spcPct val="80000"/>
              </a:lnSpc>
              <a:spcBef>
                <a:spcPct val="20000"/>
              </a:spcBef>
            </a:pPr>
            <a:r>
              <a:rPr lang="en-US" sz="1400" b="1" dirty="0"/>
              <a:t>Wi-Fi</a:t>
            </a:r>
          </a:p>
        </p:txBody>
      </p:sp>
      <p:sp>
        <p:nvSpPr>
          <p:cNvPr id="39"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2</a:t>
            </a:fld>
            <a:endParaRPr lang="en-US" dirty="0">
              <a:solidFill>
                <a:schemeClr val="bg1"/>
              </a:solidFill>
            </a:endParaRPr>
          </a:p>
        </p:txBody>
      </p:sp>
      <p:sp>
        <p:nvSpPr>
          <p:cNvPr id="40"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2161328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T</a:t>
            </a:r>
            <a:r>
              <a:rPr lang="en-US" dirty="0" smtClean="0"/>
              <a:t>he Ideal Solution?</a:t>
            </a:r>
            <a:endParaRPr lang="en-US" dirty="0"/>
          </a:p>
        </p:txBody>
      </p:sp>
      <p:sp>
        <p:nvSpPr>
          <p:cNvPr id="5" name="Content Placeholder 4"/>
          <p:cNvSpPr>
            <a:spLocks noGrp="1"/>
          </p:cNvSpPr>
          <p:nvPr>
            <p:ph idx="1"/>
          </p:nvPr>
        </p:nvSpPr>
        <p:spPr/>
        <p:txBody>
          <a:bodyPr/>
          <a:lstStyle/>
          <a:p>
            <a:pPr>
              <a:spcBef>
                <a:spcPts val="3600"/>
              </a:spcBef>
              <a:spcAft>
                <a:spcPts val="900"/>
              </a:spcAft>
            </a:pPr>
            <a:r>
              <a:rPr lang="en-US" sz="2000" dirty="0"/>
              <a:t>High accuracy in urban and indoor environments</a:t>
            </a:r>
          </a:p>
          <a:p>
            <a:pPr>
              <a:spcBef>
                <a:spcPts val="3600"/>
              </a:spcBef>
              <a:spcAft>
                <a:spcPts val="900"/>
              </a:spcAft>
            </a:pPr>
            <a:r>
              <a:rPr lang="en-US" sz="2000" dirty="0"/>
              <a:t>High reliability, high yield and pervasive coverage (ubiquitous scale)</a:t>
            </a:r>
          </a:p>
          <a:p>
            <a:pPr>
              <a:spcBef>
                <a:spcPts val="3600"/>
              </a:spcBef>
              <a:spcAft>
                <a:spcPts val="900"/>
              </a:spcAft>
            </a:pPr>
            <a:r>
              <a:rPr lang="en-US" sz="2000" dirty="0" smtClean="0"/>
              <a:t>Low </a:t>
            </a:r>
            <a:r>
              <a:rPr lang="en-US" sz="2000" dirty="0"/>
              <a:t>time to first </a:t>
            </a:r>
            <a:r>
              <a:rPr lang="en-US" sz="2000" dirty="0" smtClean="0"/>
              <a:t>fix and reduced power drain</a:t>
            </a:r>
            <a:endParaRPr lang="en-US" sz="2000" dirty="0"/>
          </a:p>
          <a:p>
            <a:pPr>
              <a:spcBef>
                <a:spcPts val="3600"/>
              </a:spcBef>
              <a:spcAft>
                <a:spcPts val="900"/>
              </a:spcAft>
            </a:pPr>
            <a:r>
              <a:rPr lang="en-US" sz="2000" dirty="0" smtClean="0"/>
              <a:t>On-device </a:t>
            </a:r>
            <a:r>
              <a:rPr lang="en-US" sz="2000" dirty="0"/>
              <a:t>location computation (personal privacy)</a:t>
            </a:r>
          </a:p>
          <a:p>
            <a:pPr>
              <a:spcBef>
                <a:spcPts val="3600"/>
              </a:spcBef>
              <a:spcAft>
                <a:spcPts val="900"/>
              </a:spcAft>
            </a:pPr>
            <a:r>
              <a:rPr lang="en-US" sz="2000" dirty="0"/>
              <a:t>Minimal </a:t>
            </a:r>
            <a:r>
              <a:rPr lang="en-US" sz="2000" dirty="0" smtClean="0"/>
              <a:t>device, core </a:t>
            </a:r>
            <a:r>
              <a:rPr lang="en-US" sz="2000" dirty="0"/>
              <a:t>network </a:t>
            </a:r>
            <a:r>
              <a:rPr lang="en-US" sz="2000" dirty="0" smtClean="0"/>
              <a:t>impact and application impact</a:t>
            </a:r>
          </a:p>
        </p:txBody>
      </p:sp>
      <p:sp>
        <p:nvSpPr>
          <p:cNvPr id="6" name="TextBox 5"/>
          <p:cNvSpPr txBox="1"/>
          <p:nvPr/>
        </p:nvSpPr>
        <p:spPr>
          <a:xfrm>
            <a:off x="214277" y="5412115"/>
            <a:ext cx="86868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i="1" dirty="0" smtClean="0">
                <a:solidFill>
                  <a:schemeClr val="tx1"/>
                </a:solidFill>
                <a:latin typeface="+mj-lt"/>
              </a:rPr>
              <a:t>A terrestrially-based positioning constellation, compatible with GPS, would satisfy all of these requirements</a:t>
            </a:r>
            <a:endParaRPr lang="en-US" b="1" i="1" dirty="0">
              <a:solidFill>
                <a:schemeClr val="tx1"/>
              </a:solidFill>
              <a:latin typeface="+mj-lt"/>
            </a:endParaRPr>
          </a:p>
        </p:txBody>
      </p:sp>
      <p:sp>
        <p:nvSpPr>
          <p:cNvPr id="9"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3</a:t>
            </a:fld>
            <a:endParaRPr lang="en-US" dirty="0">
              <a:solidFill>
                <a:schemeClr val="bg1"/>
              </a:solidFill>
            </a:endParaRPr>
          </a:p>
        </p:txBody>
      </p:sp>
      <p:sp>
        <p:nvSpPr>
          <p:cNvPr id="10"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309413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sz="2800" smtClean="0"/>
              <a:t>Deployment Status – Initial 40 Markets</a:t>
            </a:r>
          </a:p>
        </p:txBody>
      </p:sp>
      <p:sp>
        <p:nvSpPr>
          <p:cNvPr id="3" name="Content Placeholder 2"/>
          <p:cNvSpPr>
            <a:spLocks noGrp="1"/>
          </p:cNvSpPr>
          <p:nvPr>
            <p:ph idx="1"/>
          </p:nvPr>
        </p:nvSpPr>
        <p:spPr>
          <a:xfrm>
            <a:off x="234950" y="4891088"/>
            <a:ext cx="5132388" cy="965200"/>
          </a:xfrm>
          <a:ln>
            <a:solidFill>
              <a:schemeClr val="tx1"/>
            </a:solidFill>
          </a:ln>
        </p:spPr>
        <p:txBody>
          <a:bodyPr/>
          <a:lstStyle/>
          <a:p>
            <a:pPr marL="336550" eaLnBrk="1" hangingPunct="1">
              <a:lnSpc>
                <a:spcPct val="100000"/>
              </a:lnSpc>
              <a:spcBef>
                <a:spcPts val="0"/>
              </a:spcBef>
              <a:spcAft>
                <a:spcPts val="300"/>
              </a:spcAft>
              <a:defRPr/>
            </a:pPr>
            <a:r>
              <a:rPr lang="en-US" sz="1400" dirty="0">
                <a:ea typeface="Times New Roman (Body)"/>
              </a:rPr>
              <a:t>Initial deployment </a:t>
            </a:r>
            <a:r>
              <a:rPr lang="en-US" sz="1400" dirty="0" smtClean="0">
                <a:ea typeface="Times New Roman (Body)"/>
              </a:rPr>
              <a:t>complete in top 39 </a:t>
            </a:r>
            <a:r>
              <a:rPr lang="en-US" sz="1400" dirty="0">
                <a:ea typeface="Times New Roman (Body)"/>
              </a:rPr>
              <a:t>licensed </a:t>
            </a:r>
            <a:r>
              <a:rPr lang="en-US" sz="1400" dirty="0" err="1" smtClean="0">
                <a:ea typeface="Times New Roman (Body)"/>
              </a:rPr>
              <a:t>EAs</a:t>
            </a:r>
            <a:endParaRPr lang="en-US" sz="1400" dirty="0" smtClean="0">
              <a:ea typeface="Times New Roman (Body)"/>
            </a:endParaRPr>
          </a:p>
          <a:p>
            <a:pPr marL="336550" eaLnBrk="1" hangingPunct="1">
              <a:lnSpc>
                <a:spcPct val="100000"/>
              </a:lnSpc>
              <a:spcBef>
                <a:spcPts val="0"/>
              </a:spcBef>
              <a:spcAft>
                <a:spcPts val="300"/>
              </a:spcAft>
              <a:defRPr/>
            </a:pPr>
            <a:r>
              <a:rPr lang="en-US" sz="1400" dirty="0" smtClean="0">
                <a:ea typeface="Times New Roman (Body)"/>
              </a:rPr>
              <a:t>40</a:t>
            </a:r>
            <a:r>
              <a:rPr lang="en-US" sz="1400" baseline="30000" dirty="0" smtClean="0">
                <a:ea typeface="Times New Roman (Body)"/>
              </a:rPr>
              <a:t>th</a:t>
            </a:r>
            <a:r>
              <a:rPr lang="en-US" sz="1400" dirty="0" smtClean="0">
                <a:ea typeface="Times New Roman (Body)"/>
              </a:rPr>
              <a:t> </a:t>
            </a:r>
            <a:r>
              <a:rPr lang="en-US" sz="1400" dirty="0" err="1" smtClean="0">
                <a:ea typeface="Times New Roman (Body)"/>
              </a:rPr>
              <a:t>EA</a:t>
            </a:r>
            <a:r>
              <a:rPr lang="en-US" sz="1400" dirty="0" smtClean="0">
                <a:ea typeface="Times New Roman (Body)"/>
              </a:rPr>
              <a:t> (Orlando) waiting on power at one site (nesting eagle)</a:t>
            </a:r>
          </a:p>
          <a:p>
            <a:pPr marL="336550" eaLnBrk="1" hangingPunct="1">
              <a:lnSpc>
                <a:spcPct val="100000"/>
              </a:lnSpc>
              <a:spcBef>
                <a:spcPts val="0"/>
              </a:spcBef>
              <a:spcAft>
                <a:spcPts val="300"/>
              </a:spcAft>
              <a:defRPr/>
            </a:pPr>
            <a:r>
              <a:rPr lang="en-US" sz="1400" dirty="0" smtClean="0">
                <a:ea typeface="Times New Roman (Body)"/>
              </a:rPr>
              <a:t>Average population coverage exceeds 45 percent in top 40 </a:t>
            </a:r>
            <a:r>
              <a:rPr lang="en-US" sz="1400" dirty="0" err="1" smtClean="0">
                <a:ea typeface="Times New Roman (Body)"/>
              </a:rPr>
              <a:t>EAs</a:t>
            </a:r>
            <a:endParaRPr lang="en-US" sz="1400" dirty="0">
              <a:ea typeface="Times New Roman (Body)"/>
            </a:endParaRPr>
          </a:p>
        </p:txBody>
      </p:sp>
      <p:grpSp>
        <p:nvGrpSpPr>
          <p:cNvPr id="7173" name="Group 4"/>
          <p:cNvGrpSpPr>
            <a:grpSpLocks/>
          </p:cNvGrpSpPr>
          <p:nvPr/>
        </p:nvGrpSpPr>
        <p:grpSpPr bwMode="auto">
          <a:xfrm>
            <a:off x="6097588" y="1509713"/>
            <a:ext cx="2805112" cy="1131887"/>
            <a:chOff x="6097109" y="1509713"/>
            <a:chExt cx="2805591" cy="1131438"/>
          </a:xfrm>
        </p:grpSpPr>
        <p:sp>
          <p:nvSpPr>
            <p:cNvPr id="26" name="Rectangle 25"/>
            <p:cNvSpPr>
              <a:spLocks noChangeArrowheads="1"/>
            </p:cNvSpPr>
            <p:nvPr/>
          </p:nvSpPr>
          <p:spPr bwMode="auto">
            <a:xfrm>
              <a:off x="6097109" y="1533516"/>
              <a:ext cx="165128" cy="180903"/>
            </a:xfrm>
            <a:prstGeom prst="rect">
              <a:avLst/>
            </a:prstGeom>
            <a:solidFill>
              <a:schemeClr val="accent2">
                <a:lumMod val="40000"/>
                <a:lumOff val="60000"/>
              </a:schemeClr>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a:p>
          </p:txBody>
        </p:sp>
        <p:sp>
          <p:nvSpPr>
            <p:cNvPr id="7177" name="TextBox 12"/>
            <p:cNvSpPr txBox="1">
              <a:spLocks noChangeArrowheads="1"/>
            </p:cNvSpPr>
            <p:nvPr/>
          </p:nvSpPr>
          <p:spPr bwMode="auto">
            <a:xfrm>
              <a:off x="6172039" y="1509713"/>
              <a:ext cx="2258343" cy="31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sz="1100" b="1"/>
                <a:t> Complete &amp; On-air (39 EAs)</a:t>
              </a:r>
            </a:p>
          </p:txBody>
        </p:sp>
        <p:sp>
          <p:nvSpPr>
            <p:cNvPr id="28" name="Rectangle 27"/>
            <p:cNvSpPr>
              <a:spLocks noChangeArrowheads="1"/>
            </p:cNvSpPr>
            <p:nvPr/>
          </p:nvSpPr>
          <p:spPr bwMode="auto">
            <a:xfrm>
              <a:off x="6097109" y="1998469"/>
              <a:ext cx="165128" cy="180903"/>
            </a:xfrm>
            <a:prstGeom prst="rect">
              <a:avLst/>
            </a:prstGeom>
            <a:solidFill>
              <a:schemeClr val="accent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a:p>
          </p:txBody>
        </p:sp>
        <p:sp>
          <p:nvSpPr>
            <p:cNvPr id="7179" name="TextBox 4"/>
            <p:cNvSpPr txBox="1">
              <a:spLocks noChangeArrowheads="1"/>
            </p:cNvSpPr>
            <p:nvPr/>
          </p:nvSpPr>
          <p:spPr bwMode="auto">
            <a:xfrm>
              <a:off x="6172039" y="1983124"/>
              <a:ext cx="2730661" cy="31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sz="1100" b="1"/>
                <a:t>  Complete, Pending Power (1 EA)</a:t>
              </a:r>
            </a:p>
          </p:txBody>
        </p:sp>
        <p:sp>
          <p:nvSpPr>
            <p:cNvPr id="13" name="Rectangle 12"/>
            <p:cNvSpPr>
              <a:spLocks noChangeArrowheads="1"/>
            </p:cNvSpPr>
            <p:nvPr/>
          </p:nvSpPr>
          <p:spPr bwMode="auto">
            <a:xfrm>
              <a:off x="6111398" y="2401534"/>
              <a:ext cx="150839" cy="176142"/>
            </a:xfrm>
            <a:prstGeom prst="rect">
              <a:avLst/>
            </a:prstGeom>
            <a:solidFill>
              <a:srgbClr val="FFFF00"/>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600"/>
            </a:p>
          </p:txBody>
        </p:sp>
        <p:sp>
          <p:nvSpPr>
            <p:cNvPr id="7181" name="TextBox 12"/>
            <p:cNvSpPr txBox="1">
              <a:spLocks noChangeArrowheads="1"/>
            </p:cNvSpPr>
            <p:nvPr/>
          </p:nvSpPr>
          <p:spPr bwMode="auto">
            <a:xfrm>
              <a:off x="6200620" y="2379663"/>
              <a:ext cx="2166348" cy="26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r>
                <a:rPr lang="en-US" sz="1100" b="1"/>
                <a:t> Licensed Markets (115 EAs)</a:t>
              </a:r>
            </a:p>
          </p:txBody>
        </p:sp>
      </p:grpSp>
      <p:pic>
        <p:nvPicPr>
          <p:cNvPr id="4" name="Picture 3"/>
          <p:cNvPicPr>
            <a:picLocks noChangeAspect="1"/>
          </p:cNvPicPr>
          <p:nvPr/>
        </p:nvPicPr>
        <p:blipFill rotWithShape="1">
          <a:blip r:embed="rId3" cstate="screen">
            <a:clrChange>
              <a:clrFrom>
                <a:srgbClr val="8AFFDF"/>
              </a:clrFrom>
              <a:clrTo>
                <a:srgbClr val="8AFFDF">
                  <a:alpha val="0"/>
                </a:srgbClr>
              </a:clrTo>
            </a:clrChange>
            <a:extLst>
              <a:ext uri="{28A0092B-C50C-407E-A947-70E740481C1C}">
                <a14:useLocalDpi xmlns:a14="http://schemas.microsoft.com/office/drawing/2010/main"/>
              </a:ext>
            </a:extLst>
          </a:blip>
          <a:srcRect/>
          <a:stretch/>
        </p:blipFill>
        <p:spPr>
          <a:xfrm>
            <a:off x="457200" y="785813"/>
            <a:ext cx="5194300" cy="3276600"/>
          </a:xfrm>
          <a:prstGeom prst="rect">
            <a:avLst/>
          </a:prstGeom>
          <a:noFill/>
          <a:ln w="9525">
            <a:solidFill>
              <a:schemeClr val="tx1"/>
            </a:solidFill>
            <a:miter lim="800000"/>
            <a:headEnd/>
            <a:tailEnd/>
          </a:ln>
          <a:effectLst>
            <a:outerShdw blurRad="279400" dist="88900" dir="2700000" algn="tl" rotWithShape="0">
              <a:prstClr val="black">
                <a:alpha val="67000"/>
              </a:prstClr>
            </a:outerShdw>
          </a:effectLst>
        </p:spPr>
      </p:pic>
      <p:pic>
        <p:nvPicPr>
          <p:cNvPr id="11" name="Content Placeholder 8" descr="Map of Progeny Markets (corrected).png"/>
          <p:cNvPicPr>
            <a:picLocks noChangeAspect="1"/>
          </p:cNvPicPr>
          <p:nvPr/>
        </p:nvPicPr>
        <p:blipFill>
          <a:blip r:embed="rId4" cstate="screen">
            <a:clrChange>
              <a:clrFrom>
                <a:srgbClr val="8AFFDF"/>
              </a:clrFrom>
              <a:clrTo>
                <a:srgbClr val="8AFFDF">
                  <a:alpha val="0"/>
                </a:srgbClr>
              </a:clrTo>
            </a:clrChange>
            <a:extLst>
              <a:ext uri="{28A0092B-C50C-407E-A947-70E740481C1C}">
                <a14:useLocalDpi xmlns:a14="http://schemas.microsoft.com/office/drawing/2010/main"/>
              </a:ext>
            </a:extLst>
          </a:blip>
          <a:srcRect/>
          <a:stretch>
            <a:fillRect/>
          </a:stretch>
        </p:blipFill>
        <p:spPr bwMode="auto">
          <a:xfrm>
            <a:off x="5237163" y="2954338"/>
            <a:ext cx="3749675" cy="2381250"/>
          </a:xfrm>
          <a:prstGeom prst="rect">
            <a:avLst/>
          </a:prstGeom>
          <a:noFill/>
          <a:ln w="9525">
            <a:solidFill>
              <a:schemeClr val="tx1"/>
            </a:solidFill>
            <a:miter lim="800000"/>
            <a:headEnd/>
            <a:tailEnd/>
          </a:ln>
          <a:effectLst>
            <a:outerShdw blurRad="279400" dist="88900" dir="2700000" algn="tl" rotWithShape="0">
              <a:prstClr val="black">
                <a:alpha val="67000"/>
              </a:prstClr>
            </a:outerShdw>
          </a:effectLst>
          <a:extLst>
            <a:ext uri="{909E8E84-426E-40DD-AFC4-6F175D3DCCD1}">
              <a14:hiddenFill xmlns:a14="http://schemas.microsoft.com/office/drawing/2010/main">
                <a:solidFill>
                  <a:srgbClr val="FFFFFF"/>
                </a:solidFill>
              </a14:hiddenFill>
            </a:ext>
          </a:extLst>
        </p:spPr>
      </p:pic>
      <p:sp>
        <p:nvSpPr>
          <p:cNvPr id="14"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4</a:t>
            </a:fld>
            <a:endParaRPr lang="en-US" dirty="0">
              <a:solidFill>
                <a:schemeClr val="bg1"/>
              </a:solidFill>
            </a:endParaRPr>
          </a:p>
        </p:txBody>
      </p:sp>
      <p:sp>
        <p:nvSpPr>
          <p:cNvPr id="15"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23572548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Wireless Location: A Brief Background</a:t>
            </a:r>
          </a:p>
        </p:txBody>
      </p:sp>
      <p:sp>
        <p:nvSpPr>
          <p:cNvPr id="3" name="Content Placeholder 2"/>
          <p:cNvSpPr>
            <a:spLocks noGrp="1"/>
          </p:cNvSpPr>
          <p:nvPr>
            <p:ph idx="1"/>
          </p:nvPr>
        </p:nvSpPr>
        <p:spPr>
          <a:xfrm>
            <a:off x="457200" y="1356456"/>
            <a:ext cx="8229600" cy="3444678"/>
          </a:xfrm>
        </p:spPr>
        <p:txBody>
          <a:bodyPr/>
          <a:lstStyle/>
          <a:p>
            <a:pPr>
              <a:lnSpc>
                <a:spcPct val="110000"/>
              </a:lnSpc>
              <a:spcBef>
                <a:spcPts val="1800"/>
              </a:spcBef>
            </a:pPr>
            <a:r>
              <a:rPr lang="en-US" sz="1400" dirty="0" smtClean="0"/>
              <a:t>Mass-market wireless geo-location for wireless devices grew out of FCC requirements for E911</a:t>
            </a:r>
          </a:p>
          <a:p>
            <a:pPr>
              <a:lnSpc>
                <a:spcPct val="110000"/>
              </a:lnSpc>
              <a:spcBef>
                <a:spcPts val="1800"/>
              </a:spcBef>
            </a:pPr>
            <a:r>
              <a:rPr lang="en-US" sz="1400" dirty="0" smtClean="0"/>
              <a:t>The original Phase II wireless E911 location rules were conceived in 1996 and ultimately promulgated in 2001, when cellphones were secondary communications devices</a:t>
            </a:r>
          </a:p>
          <a:p>
            <a:pPr>
              <a:lnSpc>
                <a:spcPct val="110000"/>
              </a:lnSpc>
              <a:spcBef>
                <a:spcPts val="1800"/>
              </a:spcBef>
            </a:pPr>
            <a:r>
              <a:rPr lang="en-US" sz="1400" dirty="0" smtClean="0"/>
              <a:t>In 2011, the FCC explicitly clarified that their location accuracy standards apply to outdoor calls only, even as indoor mobile use was dramatically accelerating</a:t>
            </a:r>
            <a:endParaRPr lang="en-US" sz="1400" dirty="0"/>
          </a:p>
          <a:p>
            <a:pPr>
              <a:lnSpc>
                <a:spcPct val="110000"/>
              </a:lnSpc>
              <a:spcBef>
                <a:spcPts val="1800"/>
              </a:spcBef>
            </a:pPr>
            <a:r>
              <a:rPr lang="en-US" sz="1400" dirty="0" smtClean="0"/>
              <a:t>The net effect on the wireless location ecosystem has been broad:</a:t>
            </a:r>
          </a:p>
          <a:p>
            <a:pPr lvl="1">
              <a:lnSpc>
                <a:spcPct val="110000"/>
              </a:lnSpc>
              <a:spcBef>
                <a:spcPts val="1800"/>
              </a:spcBef>
            </a:pPr>
            <a:r>
              <a:rPr lang="en-US" sz="1200" dirty="0" smtClean="0"/>
              <a:t>Technologies that work reliably over large geographies are optimized for outdoor positioning</a:t>
            </a:r>
          </a:p>
          <a:p>
            <a:pPr lvl="1">
              <a:lnSpc>
                <a:spcPct val="110000"/>
              </a:lnSpc>
              <a:spcBef>
                <a:spcPts val="1800"/>
              </a:spcBef>
            </a:pPr>
            <a:r>
              <a:rPr lang="en-US" sz="1200" dirty="0" smtClean="0"/>
              <a:t>Technologies that work indoors tend to lack either reliability, coverage, performance or features</a:t>
            </a:r>
          </a:p>
          <a:p>
            <a:pPr>
              <a:lnSpc>
                <a:spcPct val="110000"/>
              </a:lnSpc>
              <a:spcBef>
                <a:spcPts val="1800"/>
              </a:spcBef>
            </a:pPr>
            <a:r>
              <a:rPr lang="en-US" sz="1400" dirty="0" smtClean="0"/>
              <a:t>This has affected the availability of services for other applications, such as out-of-vehicle officer location</a:t>
            </a:r>
          </a:p>
        </p:txBody>
      </p:sp>
      <p:sp>
        <p:nvSpPr>
          <p:cNvPr id="5" name="Rectangle 4"/>
          <p:cNvSpPr/>
          <p:nvPr/>
        </p:nvSpPr>
        <p:spPr>
          <a:xfrm>
            <a:off x="457200" y="5185063"/>
            <a:ext cx="7782791" cy="914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7199" y="5291397"/>
            <a:ext cx="7782791" cy="701731"/>
          </a:xfrm>
          <a:prstGeom prst="rect">
            <a:avLst/>
          </a:prstGeom>
          <a:noFill/>
        </p:spPr>
        <p:txBody>
          <a:bodyPr wrap="square" rtlCol="0">
            <a:spAutoFit/>
          </a:bodyPr>
          <a:lstStyle/>
          <a:p>
            <a:pPr algn="ctr">
              <a:lnSpc>
                <a:spcPct val="110000"/>
              </a:lnSpc>
              <a:spcBef>
                <a:spcPts val="1800"/>
              </a:spcBef>
            </a:pPr>
            <a:r>
              <a:rPr lang="en-US" dirty="0" smtClean="0"/>
              <a:t>Public Safety location has benefited from the mass-market created by GPS-based consumer location (for outdoor location)</a:t>
            </a:r>
            <a:endParaRPr lang="en-US" dirty="0"/>
          </a:p>
        </p:txBody>
      </p:sp>
      <p:sp>
        <p:nvSpPr>
          <p:cNvPr id="8"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5</a:t>
            </a:fld>
            <a:endParaRPr lang="en-US" dirty="0">
              <a:solidFill>
                <a:schemeClr val="bg1"/>
              </a:solidFill>
            </a:endParaRPr>
          </a:p>
        </p:txBody>
      </p:sp>
      <p:sp>
        <p:nvSpPr>
          <p:cNvPr id="10"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1802344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471"/>
            <a:ext cx="6213764" cy="703831"/>
          </a:xfrm>
        </p:spPr>
        <p:txBody>
          <a:bodyPr/>
          <a:lstStyle/>
          <a:p>
            <a:r>
              <a:rPr lang="en-US" sz="2800" dirty="0" smtClean="0"/>
              <a:t>E911 Now Dominated by Wireless Users</a:t>
            </a:r>
            <a:endParaRPr lang="en-US" sz="2800" dirty="0"/>
          </a:p>
        </p:txBody>
      </p:sp>
      <p:sp>
        <p:nvSpPr>
          <p:cNvPr id="3" name="Content Placeholder 2"/>
          <p:cNvSpPr>
            <a:spLocks noGrp="1"/>
          </p:cNvSpPr>
          <p:nvPr>
            <p:ph idx="1"/>
          </p:nvPr>
        </p:nvSpPr>
        <p:spPr>
          <a:xfrm>
            <a:off x="457200" y="939801"/>
            <a:ext cx="8229600" cy="4688113"/>
          </a:xfrm>
        </p:spPr>
        <p:txBody>
          <a:bodyPr/>
          <a:lstStyle/>
          <a:p>
            <a:pPr>
              <a:spcBef>
                <a:spcPts val="3600"/>
              </a:spcBef>
            </a:pPr>
            <a:r>
              <a:rPr lang="en-US" dirty="0" smtClean="0"/>
              <a:t>According to the FCC, 70% of 911 calls are placed from wireless phones with some jurisdictions reporting figures over 80%</a:t>
            </a:r>
          </a:p>
          <a:p>
            <a:pPr>
              <a:spcBef>
                <a:spcPts val="3600"/>
              </a:spcBef>
            </a:pPr>
            <a:r>
              <a:rPr lang="en-US" dirty="0" smtClean="0"/>
              <a:t>The most recent data from the Center for Disease Control’s wireless substitution survey indicate that 34% of U.S. homes have only cellular wireless telephones</a:t>
            </a:r>
            <a:r>
              <a:rPr lang="en-US" baseline="30000" dirty="0" smtClean="0"/>
              <a:t>(1)</a:t>
            </a:r>
          </a:p>
          <a:p>
            <a:pPr lvl="1">
              <a:spcBef>
                <a:spcPts val="3600"/>
              </a:spcBef>
            </a:pPr>
            <a:r>
              <a:rPr lang="en-US" dirty="0" smtClean="0"/>
              <a:t>Up from approximately 3% in 2003</a:t>
            </a:r>
          </a:p>
          <a:p>
            <a:pPr lvl="1">
              <a:spcBef>
                <a:spcPts val="3600"/>
              </a:spcBef>
            </a:pPr>
            <a:r>
              <a:rPr lang="en-US" dirty="0" smtClean="0"/>
              <a:t>56% of renters today are  “wireless only” users</a:t>
            </a:r>
          </a:p>
          <a:p>
            <a:pPr>
              <a:spcBef>
                <a:spcPts val="3600"/>
              </a:spcBef>
            </a:pPr>
            <a:r>
              <a:rPr lang="en-US" u="sng" dirty="0" smtClean="0"/>
              <a:t>An additional</a:t>
            </a:r>
            <a:r>
              <a:rPr lang="en-US" dirty="0" smtClean="0"/>
              <a:t> 16% of households are “wireless mostly” – using wireless devices for all or nearly all voice communications despite the presence of a land line</a:t>
            </a:r>
            <a:endParaRPr lang="en-US" dirty="0"/>
          </a:p>
        </p:txBody>
      </p:sp>
      <p:sp>
        <p:nvSpPr>
          <p:cNvPr id="6" name="TextBox 5"/>
          <p:cNvSpPr txBox="1"/>
          <p:nvPr/>
        </p:nvSpPr>
        <p:spPr>
          <a:xfrm>
            <a:off x="376989" y="5780460"/>
            <a:ext cx="5012462" cy="276999"/>
          </a:xfrm>
          <a:prstGeom prst="rect">
            <a:avLst/>
          </a:prstGeom>
          <a:noFill/>
        </p:spPr>
        <p:txBody>
          <a:bodyPr wrap="none" rtlCol="0">
            <a:spAutoFit/>
          </a:bodyPr>
          <a:lstStyle/>
          <a:p>
            <a:r>
              <a:rPr lang="en-US" sz="1200" dirty="0" smtClean="0"/>
              <a:t>(1) </a:t>
            </a:r>
            <a:r>
              <a:rPr lang="en-US" sz="1200" dirty="0" smtClean="0">
                <a:hlinkClick r:id="rId2"/>
              </a:rPr>
              <a:t>http</a:t>
            </a:r>
            <a:r>
              <a:rPr lang="en-US" sz="1200" dirty="0">
                <a:hlinkClick r:id="rId2"/>
              </a:rPr>
              <a:t>://</a:t>
            </a:r>
            <a:r>
              <a:rPr lang="en-US" sz="1200" dirty="0" smtClean="0">
                <a:hlinkClick r:id="rId2"/>
              </a:rPr>
              <a:t>www.cdc.gov/nchs/data/nhis/earlyrelease/wireless201206.pdf</a:t>
            </a:r>
            <a:r>
              <a:rPr lang="en-US" sz="1200" dirty="0" smtClean="0"/>
              <a:t>.</a:t>
            </a:r>
            <a:endParaRPr lang="en-US" sz="1200" dirty="0"/>
          </a:p>
        </p:txBody>
      </p:sp>
      <p:sp>
        <p:nvSpPr>
          <p:cNvPr id="8"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6</a:t>
            </a:fld>
            <a:endParaRPr lang="en-US" dirty="0">
              <a:solidFill>
                <a:schemeClr val="bg1"/>
              </a:solidFill>
            </a:endParaRPr>
          </a:p>
        </p:txBody>
      </p:sp>
      <p:sp>
        <p:nvSpPr>
          <p:cNvPr id="9"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1329037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Indoor E911 Process at the FCC</a:t>
            </a:r>
            <a:endParaRPr lang="en-US" sz="3200" dirty="0"/>
          </a:p>
        </p:txBody>
      </p:sp>
      <p:sp>
        <p:nvSpPr>
          <p:cNvPr id="5" name="Content Placeholder 4"/>
          <p:cNvSpPr>
            <a:spLocks noGrp="1"/>
          </p:cNvSpPr>
          <p:nvPr>
            <p:ph idx="1"/>
          </p:nvPr>
        </p:nvSpPr>
        <p:spPr/>
        <p:txBody>
          <a:bodyPr/>
          <a:lstStyle/>
          <a:p>
            <a:r>
              <a:rPr lang="en-US" sz="1600" dirty="0" smtClean="0"/>
              <a:t>The FCC established CSRIC 3, Working Group 3 to examine and make recommendations on indoor location accuracy standards</a:t>
            </a:r>
          </a:p>
          <a:p>
            <a:pPr lvl="1">
              <a:spcBef>
                <a:spcPts val="1200"/>
              </a:spcBef>
            </a:pPr>
            <a:r>
              <a:rPr lang="en-US" dirty="0" smtClean="0"/>
              <a:t>Group includes regulatory, public safety, carrier  and industry participation</a:t>
            </a:r>
          </a:p>
          <a:p>
            <a:r>
              <a:rPr lang="en-US" sz="1600" dirty="0" smtClean="0"/>
              <a:t>CSRIC3, WG3 recommended that a “real world” test program be conducted to inform any future rule-making for indoor location accuracy standards</a:t>
            </a:r>
          </a:p>
          <a:p>
            <a:pPr lvl="1">
              <a:spcBef>
                <a:spcPts val="1200"/>
              </a:spcBef>
            </a:pPr>
            <a:r>
              <a:rPr lang="en-US" dirty="0" smtClean="0"/>
              <a:t>Independent third-party testing conducted in San Francisco Bay Area through Q412</a:t>
            </a:r>
          </a:p>
          <a:p>
            <a:pPr lvl="1">
              <a:spcBef>
                <a:spcPts val="1200"/>
              </a:spcBef>
            </a:pPr>
            <a:r>
              <a:rPr lang="en-US" dirty="0" smtClean="0"/>
              <a:t>Final report presented and approved by CSRIC March 14, 2013</a:t>
            </a:r>
          </a:p>
          <a:p>
            <a:endParaRPr lang="en-US" dirty="0"/>
          </a:p>
          <a:p>
            <a:endParaRPr lang="en-US" dirty="0" smtClean="0"/>
          </a:p>
          <a:p>
            <a:endParaRPr lang="en-US" dirty="0"/>
          </a:p>
          <a:p>
            <a:endParaRPr lang="en-US" dirty="0" smtClean="0"/>
          </a:p>
          <a:p>
            <a:r>
              <a:rPr lang="en-US" sz="1600" dirty="0" smtClean="0"/>
              <a:t>Effect on ecosystem will be to bring reliable, accurate indoor wireless geo-location, suitable for safety services, into the mass-market for the first time</a:t>
            </a:r>
            <a:endParaRPr lang="en-US" sz="1600" dirty="0"/>
          </a:p>
        </p:txBody>
      </p:sp>
      <p:sp>
        <p:nvSpPr>
          <p:cNvPr id="21" name="Rectangle 20"/>
          <p:cNvSpPr/>
          <p:nvPr/>
        </p:nvSpPr>
        <p:spPr>
          <a:xfrm>
            <a:off x="1011804" y="4073997"/>
            <a:ext cx="1643743" cy="1208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Bay Area Test Network</a:t>
            </a:r>
            <a:endParaRPr lang="en-US" sz="1200" dirty="0">
              <a:solidFill>
                <a:schemeClr val="bg1"/>
              </a:solidFill>
            </a:endParaRPr>
          </a:p>
        </p:txBody>
      </p:sp>
      <p:sp>
        <p:nvSpPr>
          <p:cNvPr id="25" name="Rectangle 24"/>
          <p:cNvSpPr/>
          <p:nvPr/>
        </p:nvSpPr>
        <p:spPr>
          <a:xfrm>
            <a:off x="2824563" y="4067716"/>
            <a:ext cx="1643743" cy="1208314"/>
          </a:xfrm>
          <a:prstGeom prst="rect">
            <a:avLst/>
          </a:prstGeom>
        </p:spPr>
        <p:style>
          <a:lnRef idx="1">
            <a:schemeClr val="accent1"/>
          </a:lnRef>
          <a:fillRef idx="3">
            <a:schemeClr val="accent1"/>
          </a:fillRef>
          <a:effectRef idx="2">
            <a:schemeClr val="accent1"/>
          </a:effectRef>
          <a:fontRef idx="minor">
            <a:schemeClr val="lt1"/>
          </a:fontRef>
        </p:style>
        <p:txBody>
          <a:bodyPr tIns="274320" rtlCol="0" anchor="ctr"/>
          <a:lstStyle/>
          <a:p>
            <a:pPr algn="ctr"/>
            <a:r>
              <a:rPr lang="en-US" sz="1200" dirty="0" smtClean="0"/>
              <a:t>CSRIC Indoor Location Recommendations and Final Report</a:t>
            </a:r>
            <a:endParaRPr lang="en-US" sz="1200" dirty="0"/>
          </a:p>
        </p:txBody>
      </p:sp>
      <p:sp>
        <p:nvSpPr>
          <p:cNvPr id="27" name="Rectangle 26"/>
          <p:cNvSpPr/>
          <p:nvPr/>
        </p:nvSpPr>
        <p:spPr>
          <a:xfrm>
            <a:off x="4631591" y="4058285"/>
            <a:ext cx="1643743" cy="1208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Indoor Location NPRM</a:t>
            </a:r>
            <a:endParaRPr lang="en-US" sz="1200" dirty="0">
              <a:solidFill>
                <a:schemeClr val="bg1"/>
              </a:solidFill>
            </a:endParaRPr>
          </a:p>
        </p:txBody>
      </p:sp>
      <p:sp>
        <p:nvSpPr>
          <p:cNvPr id="28" name="Rectangle 27"/>
          <p:cNvSpPr/>
          <p:nvPr/>
        </p:nvSpPr>
        <p:spPr>
          <a:xfrm>
            <a:off x="6417137" y="4056876"/>
            <a:ext cx="1643743" cy="12083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1"/>
                </a:solidFill>
              </a:rPr>
              <a:t>Indoor Location Report &amp; Order</a:t>
            </a:r>
            <a:endParaRPr lang="en-US" sz="1200" dirty="0">
              <a:solidFill>
                <a:schemeClr val="bg1"/>
              </a:solidFill>
            </a:endParaRPr>
          </a:p>
        </p:txBody>
      </p:sp>
      <p:sp>
        <p:nvSpPr>
          <p:cNvPr id="35" name="Rectangle 34"/>
          <p:cNvSpPr/>
          <p:nvPr/>
        </p:nvSpPr>
        <p:spPr>
          <a:xfrm>
            <a:off x="1011804" y="4073997"/>
            <a:ext cx="1643743" cy="2594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Q4 2012</a:t>
            </a:r>
            <a:endParaRPr lang="en-US" sz="1400" dirty="0"/>
          </a:p>
        </p:txBody>
      </p:sp>
      <p:sp>
        <p:nvSpPr>
          <p:cNvPr id="36" name="Rectangle 35"/>
          <p:cNvSpPr/>
          <p:nvPr/>
        </p:nvSpPr>
        <p:spPr>
          <a:xfrm>
            <a:off x="2824563" y="4067716"/>
            <a:ext cx="1643743" cy="2594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March 2013</a:t>
            </a:r>
            <a:endParaRPr lang="en-US" sz="1400" dirty="0"/>
          </a:p>
        </p:txBody>
      </p:sp>
      <p:sp>
        <p:nvSpPr>
          <p:cNvPr id="37" name="Rectangle 36"/>
          <p:cNvSpPr/>
          <p:nvPr/>
        </p:nvSpPr>
        <p:spPr>
          <a:xfrm>
            <a:off x="4631590" y="4058285"/>
            <a:ext cx="1643743" cy="2594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 2013</a:t>
            </a:r>
            <a:endParaRPr lang="en-US" sz="1400" dirty="0"/>
          </a:p>
        </p:txBody>
      </p:sp>
      <p:sp>
        <p:nvSpPr>
          <p:cNvPr id="38" name="Rectangle 37"/>
          <p:cNvSpPr/>
          <p:nvPr/>
        </p:nvSpPr>
        <p:spPr>
          <a:xfrm>
            <a:off x="6417136" y="4056876"/>
            <a:ext cx="1643743" cy="25943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TBD</a:t>
            </a:r>
            <a:endParaRPr lang="en-US" sz="1400" dirty="0"/>
          </a:p>
        </p:txBody>
      </p:sp>
      <p:cxnSp>
        <p:nvCxnSpPr>
          <p:cNvPr id="14" name="Straight Arrow Connector 13"/>
          <p:cNvCxnSpPr/>
          <p:nvPr/>
        </p:nvCxnSpPr>
        <p:spPr>
          <a:xfrm>
            <a:off x="1011804" y="3876320"/>
            <a:ext cx="704907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1941093" y="3673473"/>
            <a:ext cx="4489295" cy="369332"/>
          </a:xfrm>
          <a:prstGeom prst="rect">
            <a:avLst/>
          </a:prstGeom>
          <a:solidFill>
            <a:schemeClr val="bg1">
              <a:alpha val="55000"/>
            </a:schemeClr>
          </a:solidFill>
        </p:spPr>
        <p:txBody>
          <a:bodyPr wrap="none" rtlCol="0">
            <a:spAutoFit/>
          </a:bodyPr>
          <a:lstStyle/>
          <a:p>
            <a:r>
              <a:rPr lang="en-US" b="1" i="1" dirty="0"/>
              <a:t> </a:t>
            </a:r>
            <a:r>
              <a:rPr lang="en-US" b="1" i="1" dirty="0" smtClean="0"/>
              <a:t>      Indoor Location Accuracy Process</a:t>
            </a:r>
            <a:endParaRPr lang="en-US" b="1" i="1" dirty="0"/>
          </a:p>
        </p:txBody>
      </p:sp>
      <p:sp>
        <p:nvSpPr>
          <p:cNvPr id="17"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7</a:t>
            </a:fld>
            <a:endParaRPr lang="en-US" dirty="0">
              <a:solidFill>
                <a:schemeClr val="bg1"/>
              </a:solidFill>
            </a:endParaRPr>
          </a:p>
        </p:txBody>
      </p:sp>
      <p:sp>
        <p:nvSpPr>
          <p:cNvPr id="18"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53086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Area Summary</a:t>
            </a:r>
            <a:endParaRPr lang="en-US" dirty="0"/>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040" y="786302"/>
            <a:ext cx="325241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44857" y="786302"/>
            <a:ext cx="347240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44856" y="2157902"/>
            <a:ext cx="347240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061200" y="786302"/>
            <a:ext cx="193935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2240" y="3639080"/>
            <a:ext cx="362466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12240" y="5010680"/>
            <a:ext cx="363513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181057" y="3639080"/>
            <a:ext cx="26127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181058" y="5010681"/>
            <a:ext cx="26127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46667" y="3201870"/>
            <a:ext cx="2396054" cy="276999"/>
          </a:xfrm>
          <a:prstGeom prst="rect">
            <a:avLst/>
          </a:prstGeom>
          <a:solidFill>
            <a:schemeClr val="bg1"/>
          </a:solidFill>
        </p:spPr>
        <p:txBody>
          <a:bodyPr wrap="square" rtlCol="0">
            <a:spAutoFit/>
          </a:bodyPr>
          <a:lstStyle/>
          <a:p>
            <a:pPr algn="ctr"/>
            <a:r>
              <a:rPr lang="en-US" sz="1200" b="1" dirty="0" smtClean="0"/>
              <a:t>Dense Urban – Downtown SF</a:t>
            </a:r>
            <a:endParaRPr lang="en-US" sz="1200" b="1" dirty="0"/>
          </a:p>
        </p:txBody>
      </p:sp>
      <p:sp>
        <p:nvSpPr>
          <p:cNvPr id="16" name="TextBox 15"/>
          <p:cNvSpPr txBox="1"/>
          <p:nvPr/>
        </p:nvSpPr>
        <p:spPr>
          <a:xfrm>
            <a:off x="5037656" y="3201870"/>
            <a:ext cx="1811866" cy="276999"/>
          </a:xfrm>
          <a:prstGeom prst="rect">
            <a:avLst/>
          </a:prstGeom>
          <a:solidFill>
            <a:schemeClr val="bg1"/>
          </a:solidFill>
        </p:spPr>
        <p:txBody>
          <a:bodyPr wrap="square" rtlCol="0">
            <a:spAutoFit/>
          </a:bodyPr>
          <a:lstStyle/>
          <a:p>
            <a:pPr algn="ctr"/>
            <a:r>
              <a:rPr lang="en-US" sz="1200" b="1" dirty="0" smtClean="0"/>
              <a:t>Urban – Downtown SF</a:t>
            </a:r>
            <a:endParaRPr lang="en-US" sz="1200" b="1" dirty="0"/>
          </a:p>
        </p:txBody>
      </p:sp>
      <p:sp>
        <p:nvSpPr>
          <p:cNvPr id="17" name="TextBox 16"/>
          <p:cNvSpPr txBox="1"/>
          <p:nvPr/>
        </p:nvSpPr>
        <p:spPr>
          <a:xfrm>
            <a:off x="7446677" y="3201869"/>
            <a:ext cx="1477190" cy="276999"/>
          </a:xfrm>
          <a:prstGeom prst="rect">
            <a:avLst/>
          </a:prstGeom>
          <a:solidFill>
            <a:schemeClr val="bg1"/>
          </a:solidFill>
        </p:spPr>
        <p:txBody>
          <a:bodyPr wrap="square" rtlCol="0">
            <a:spAutoFit/>
          </a:bodyPr>
          <a:lstStyle/>
          <a:p>
            <a:pPr algn="ctr"/>
            <a:r>
              <a:rPr lang="en-US" sz="1200" b="1" dirty="0" smtClean="0"/>
              <a:t>Urban – San Jose</a:t>
            </a:r>
            <a:endParaRPr lang="en-US" sz="1200" b="1" dirty="0"/>
          </a:p>
        </p:txBody>
      </p:sp>
      <p:sp>
        <p:nvSpPr>
          <p:cNvPr id="18" name="TextBox 17"/>
          <p:cNvSpPr txBox="1"/>
          <p:nvPr/>
        </p:nvSpPr>
        <p:spPr>
          <a:xfrm>
            <a:off x="1439333" y="6021270"/>
            <a:ext cx="2531521" cy="276999"/>
          </a:xfrm>
          <a:prstGeom prst="rect">
            <a:avLst/>
          </a:prstGeom>
          <a:solidFill>
            <a:schemeClr val="bg1"/>
          </a:solidFill>
        </p:spPr>
        <p:txBody>
          <a:bodyPr wrap="square" rtlCol="0">
            <a:spAutoFit/>
          </a:bodyPr>
          <a:lstStyle/>
          <a:p>
            <a:pPr algn="ctr"/>
            <a:r>
              <a:rPr lang="en-US" sz="1200" b="1" dirty="0" smtClean="0"/>
              <a:t>Suburban – Santa Clara County</a:t>
            </a:r>
            <a:endParaRPr lang="en-US" sz="1200" b="1" dirty="0"/>
          </a:p>
        </p:txBody>
      </p:sp>
      <p:sp>
        <p:nvSpPr>
          <p:cNvPr id="19" name="TextBox 18"/>
          <p:cNvSpPr txBox="1"/>
          <p:nvPr/>
        </p:nvSpPr>
        <p:spPr>
          <a:xfrm>
            <a:off x="6281725" y="6021269"/>
            <a:ext cx="1439874" cy="276999"/>
          </a:xfrm>
          <a:prstGeom prst="rect">
            <a:avLst/>
          </a:prstGeom>
          <a:solidFill>
            <a:schemeClr val="bg1"/>
          </a:solidFill>
        </p:spPr>
        <p:txBody>
          <a:bodyPr wrap="square" rtlCol="0">
            <a:spAutoFit/>
          </a:bodyPr>
          <a:lstStyle/>
          <a:p>
            <a:pPr algn="ctr"/>
            <a:r>
              <a:rPr lang="en-US" sz="1200" b="1" dirty="0" smtClean="0"/>
              <a:t>Rural - Hollister</a:t>
            </a:r>
            <a:endParaRPr lang="en-US" sz="1200" b="1" dirty="0"/>
          </a:p>
        </p:txBody>
      </p:sp>
      <p:sp>
        <p:nvSpPr>
          <p:cNvPr id="20"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8</a:t>
            </a:fld>
            <a:endParaRPr lang="en-US" dirty="0">
              <a:solidFill>
                <a:schemeClr val="bg1"/>
              </a:solidFill>
            </a:endParaRPr>
          </a:p>
        </p:txBody>
      </p:sp>
      <p:sp>
        <p:nvSpPr>
          <p:cNvPr id="21"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2121867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495800" y="1164762"/>
            <a:ext cx="4800599" cy="160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i="1" dirty="0" smtClean="0"/>
              <a:t>Urban environment had the most 	</a:t>
            </a:r>
            <a:r>
              <a:rPr lang="en-US" sz="1600" b="1" i="1" dirty="0"/>
              <a:t> </a:t>
            </a:r>
            <a:r>
              <a:rPr lang="en-US" sz="1600" b="1" i="1" dirty="0" smtClean="0"/>
              <a:t>	challenged horizontal accuracy 				followed closely by dense urban</a:t>
            </a:r>
            <a:endParaRPr lang="en-US" sz="1600" b="1" i="1" dirty="0"/>
          </a:p>
        </p:txBody>
      </p:sp>
      <p:sp>
        <p:nvSpPr>
          <p:cNvPr id="2" name="Title 1"/>
          <p:cNvSpPr>
            <a:spLocks noGrp="1"/>
          </p:cNvSpPr>
          <p:nvPr>
            <p:ph type="title"/>
          </p:nvPr>
        </p:nvSpPr>
        <p:spPr/>
        <p:txBody>
          <a:bodyPr/>
          <a:lstStyle/>
          <a:p>
            <a:r>
              <a:rPr lang="en-US" dirty="0" smtClean="0"/>
              <a:t>Summary Results-- Accuracy</a:t>
            </a: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4B43233A-7841-4910-ABC8-041585035409}" type="slidenum">
              <a:rPr lang="en-US" smtClean="0"/>
              <a:pPr>
                <a:defRPr/>
              </a:pPr>
              <a:t>9</a:t>
            </a:fld>
            <a:endParaRPr lang="en-US" dirty="0"/>
          </a:p>
        </p:txBody>
      </p:sp>
      <p:sp>
        <p:nvSpPr>
          <p:cNvPr id="9" name="Content Placeholder 2"/>
          <p:cNvSpPr txBox="1">
            <a:spLocks/>
          </p:cNvSpPr>
          <p:nvPr/>
        </p:nvSpPr>
        <p:spPr bwMode="auto">
          <a:xfrm>
            <a:off x="180101" y="4998043"/>
            <a:ext cx="4087089"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i="1" dirty="0" smtClean="0"/>
              <a:t>NextNav technology provided vertical results</a:t>
            </a:r>
          </a:p>
          <a:p>
            <a:pPr marL="0" indent="0">
              <a:buNone/>
            </a:pPr>
            <a:endParaRPr lang="en-US" sz="1600" b="1" i="1" dirty="0" smtClean="0"/>
          </a:p>
          <a:p>
            <a:pPr marL="0" indent="0">
              <a:buNone/>
            </a:pPr>
            <a:endParaRPr lang="en-US" sz="1600" b="1" i="1"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5324202"/>
            <a:ext cx="20383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670"/>
          <a:stretch/>
        </p:blipFill>
        <p:spPr bwMode="auto">
          <a:xfrm>
            <a:off x="54958" y="1404695"/>
            <a:ext cx="3619420" cy="2786305"/>
          </a:xfrm>
          <a:prstGeom prst="rect">
            <a:avLst/>
          </a:prstGeom>
          <a:noFill/>
          <a:ln>
            <a:noFill/>
          </a:ln>
          <a:effectLst>
            <a:outerShdw blurRad="50800" dist="50800" dir="5400000" algn="ctr" rotWithShape="0">
              <a:schemeClr val="tx1">
                <a:lumMod val="75000"/>
                <a:lumOff val="25000"/>
                <a:alpha val="9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607"/>
          <a:stretch/>
        </p:blipFill>
        <p:spPr bwMode="auto">
          <a:xfrm>
            <a:off x="2743200" y="2209693"/>
            <a:ext cx="3590488" cy="2819507"/>
          </a:xfrm>
          <a:prstGeom prst="rect">
            <a:avLst/>
          </a:prstGeom>
          <a:noFill/>
          <a:ln>
            <a:noFill/>
          </a:ln>
          <a:effectLst>
            <a:outerShdw blurRad="50800" dist="50800" dir="5400000" algn="ctr" rotWithShape="0">
              <a:schemeClr val="tx1">
                <a:lumMod val="75000"/>
                <a:lumOff val="25000"/>
                <a:alpha val="9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342"/>
          <a:stretch/>
        </p:blipFill>
        <p:spPr bwMode="auto">
          <a:xfrm>
            <a:off x="5410200" y="3124200"/>
            <a:ext cx="3582798" cy="2761047"/>
          </a:xfrm>
          <a:prstGeom prst="rect">
            <a:avLst/>
          </a:prstGeom>
          <a:noFill/>
          <a:ln>
            <a:noFill/>
          </a:ln>
          <a:effectLst>
            <a:outerShdw blurRad="50800" dist="50800" dir="5400000" algn="ctr" rotWithShape="0">
              <a:schemeClr val="tx1">
                <a:lumMod val="75000"/>
                <a:lumOff val="25000"/>
                <a:alpha val="96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2"/>
          <p:cNvGrpSpPr>
            <a:grpSpLocks/>
          </p:cNvGrpSpPr>
          <p:nvPr/>
        </p:nvGrpSpPr>
        <p:grpSpPr bwMode="auto">
          <a:xfrm>
            <a:off x="152400" y="6172200"/>
            <a:ext cx="990600" cy="609600"/>
            <a:chOff x="108580256" y="112431150"/>
            <a:chExt cx="2905125" cy="1767221"/>
          </a:xfrm>
        </p:grpSpPr>
        <p:sp>
          <p:nvSpPr>
            <p:cNvPr id="11" name="Oval 3"/>
            <p:cNvSpPr>
              <a:spLocks noChangeArrowheads="1"/>
            </p:cNvSpPr>
            <p:nvPr/>
          </p:nvSpPr>
          <p:spPr bwMode="auto">
            <a:xfrm rot="10800000">
              <a:off x="108747570" y="112859079"/>
              <a:ext cx="2565854" cy="1196849"/>
            </a:xfrm>
            <a:prstGeom prst="ellipse">
              <a:avLst/>
            </a:prstGeom>
            <a:solidFill>
              <a:srgbClr val="003366"/>
            </a:solidFill>
            <a:ln w="9525" algn="in">
              <a:solidFill>
                <a:srgbClr val="003366"/>
              </a:solidFill>
              <a:round/>
              <a:headEnd/>
              <a:tailEnd/>
            </a:ln>
          </p:spPr>
          <p:txBody>
            <a:bodyPr rot="10800000" lIns="36576" tIns="36576" rIns="36576" bIns="36576"/>
            <a:lstStyle/>
            <a:p>
              <a:endParaRPr lang="en-US">
                <a:latin typeface="Calibri" pitchFamily="34" charset="0"/>
              </a:endParaRPr>
            </a:p>
          </p:txBody>
        </p:sp>
        <p:sp>
          <p:nvSpPr>
            <p:cNvPr id="12" name="WordArt 4"/>
            <p:cNvSpPr>
              <a:spLocks noChangeArrowheads="1" noChangeShapeType="1" noTextEdit="1"/>
            </p:cNvSpPr>
            <p:nvPr/>
          </p:nvSpPr>
          <p:spPr bwMode="auto">
            <a:xfrm>
              <a:off x="108943245" y="113131537"/>
              <a:ext cx="2131002" cy="628996"/>
            </a:xfrm>
            <a:prstGeom prst="rect">
              <a:avLst/>
            </a:prstGeom>
          </p:spPr>
          <p:txBody>
            <a:bodyPr wrap="none" fromWordArt="1">
              <a:prstTxWarp prst="textFadeRight">
                <a:avLst>
                  <a:gd name="adj" fmla="val 0"/>
                </a:avLst>
              </a:prstTxWarp>
            </a:bodyPr>
            <a:lstStyle/>
            <a:p>
              <a:pPr algn="ctr"/>
              <a:r>
                <a:rPr lang="en-US" sz="3600" kern="10" dirty="0">
                  <a:ln w="9525">
                    <a:solidFill>
                      <a:srgbClr val="FFFFFF"/>
                    </a:solidFill>
                    <a:round/>
                    <a:headEnd/>
                    <a:tailEnd/>
                  </a:ln>
                  <a:solidFill>
                    <a:srgbClr val="FFFFFF"/>
                  </a:solidFill>
                  <a:latin typeface="Arial Narrow"/>
                </a:rPr>
                <a:t>CSR C</a:t>
              </a:r>
            </a:p>
          </p:txBody>
        </p:sp>
        <p:sp>
          <p:nvSpPr>
            <p:cNvPr id="13" name="AutoShape 5"/>
            <p:cNvSpPr>
              <a:spLocks noChangeArrowheads="1"/>
            </p:cNvSpPr>
            <p:nvPr/>
          </p:nvSpPr>
          <p:spPr bwMode="auto">
            <a:xfrm>
              <a:off x="110444278" y="113101120"/>
              <a:ext cx="154015" cy="648394"/>
            </a:xfrm>
            <a:prstGeom prst="triangle">
              <a:avLst>
                <a:gd name="adj" fmla="val 50000"/>
              </a:avLst>
            </a:prstGeom>
            <a:solidFill>
              <a:srgbClr val="FFFFFF"/>
            </a:solidFill>
            <a:ln w="1270" algn="in">
              <a:solidFill>
                <a:srgbClr val="FFFFFF"/>
              </a:solidFill>
              <a:miter lim="800000"/>
              <a:headEnd/>
              <a:tailEnd/>
            </a:ln>
          </p:spPr>
          <p:txBody>
            <a:bodyPr lIns="36576" tIns="36576" rIns="36576" bIns="36576"/>
            <a:lstStyle/>
            <a:p>
              <a:endParaRPr lang="en-US">
                <a:latin typeface="Calibri" pitchFamily="34" charset="0"/>
              </a:endParaRPr>
            </a:p>
          </p:txBody>
        </p:sp>
        <p:grpSp>
          <p:nvGrpSpPr>
            <p:cNvPr id="14" name="Group 6"/>
            <p:cNvGrpSpPr>
              <a:grpSpLocks/>
            </p:cNvGrpSpPr>
            <p:nvPr/>
          </p:nvGrpSpPr>
          <p:grpSpPr bwMode="auto">
            <a:xfrm rot="-4785139">
              <a:off x="110244586" y="112500773"/>
              <a:ext cx="614501" cy="475256"/>
              <a:chOff x="114994385" y="112615072"/>
              <a:chExt cx="614501" cy="475256"/>
            </a:xfrm>
          </p:grpSpPr>
          <p:grpSp>
            <p:nvGrpSpPr>
              <p:cNvPr id="16" name="Group 7"/>
              <p:cNvGrpSpPr>
                <a:grpSpLocks/>
              </p:cNvGrpSpPr>
              <p:nvPr/>
            </p:nvGrpSpPr>
            <p:grpSpPr bwMode="auto">
              <a:xfrm>
                <a:off x="115278800" y="112615072"/>
                <a:ext cx="330086" cy="475256"/>
                <a:chOff x="103216463" y="109461993"/>
                <a:chExt cx="1208017" cy="753786"/>
              </a:xfrm>
            </p:grpSpPr>
            <p:sp>
              <p:nvSpPr>
                <p:cNvPr id="26" name="Oval 8"/>
                <p:cNvSpPr>
                  <a:spLocks noChangeArrowheads="1"/>
                </p:cNvSpPr>
                <p:nvPr/>
              </p:nvSpPr>
              <p:spPr bwMode="auto">
                <a:xfrm>
                  <a:off x="103327200" y="109461993"/>
                  <a:ext cx="1097280" cy="748145"/>
                </a:xfrm>
                <a:prstGeom prst="ellipse">
                  <a:avLst/>
                </a:prstGeom>
                <a:solidFill>
                  <a:srgbClr val="000000"/>
                </a:solidFill>
                <a:ln w="9525" algn="in">
                  <a:solidFill>
                    <a:srgbClr val="000000"/>
                  </a:solidFill>
                  <a:round/>
                  <a:headEnd/>
                  <a:tailEnd/>
                </a:ln>
              </p:spPr>
              <p:txBody>
                <a:bodyPr vert="eaVert" lIns="36576" tIns="36576" rIns="36576" bIns="36576"/>
                <a:lstStyle/>
                <a:p>
                  <a:endParaRPr lang="en-US">
                    <a:latin typeface="Calibri" pitchFamily="34" charset="0"/>
                  </a:endParaRPr>
                </a:p>
              </p:txBody>
            </p:sp>
            <p:sp>
              <p:nvSpPr>
                <p:cNvPr id="27" name="Oval 9"/>
                <p:cNvSpPr>
                  <a:spLocks noChangeArrowheads="1"/>
                </p:cNvSpPr>
                <p:nvPr/>
              </p:nvSpPr>
              <p:spPr bwMode="auto">
                <a:xfrm>
                  <a:off x="103216463" y="109467634"/>
                  <a:ext cx="1097280" cy="748145"/>
                </a:xfrm>
                <a:prstGeom prst="ellipse">
                  <a:avLst/>
                </a:prstGeom>
                <a:solidFill>
                  <a:srgbClr val="FFFFFF"/>
                </a:solidFill>
                <a:ln w="9525" algn="in">
                  <a:solidFill>
                    <a:srgbClr val="FFFFFF"/>
                  </a:solidFill>
                  <a:round/>
                  <a:headEnd/>
                  <a:tailEnd/>
                </a:ln>
              </p:spPr>
              <p:txBody>
                <a:bodyPr vert="eaVert" lIns="36576" tIns="36576" rIns="36576" bIns="36576"/>
                <a:lstStyle/>
                <a:p>
                  <a:endParaRPr lang="en-US">
                    <a:latin typeface="Calibri" pitchFamily="34" charset="0"/>
                  </a:endParaRPr>
                </a:p>
              </p:txBody>
            </p:sp>
          </p:grpSp>
          <p:grpSp>
            <p:nvGrpSpPr>
              <p:cNvPr id="17" name="Group 10"/>
              <p:cNvGrpSpPr>
                <a:grpSpLocks/>
              </p:cNvGrpSpPr>
              <p:nvPr/>
            </p:nvGrpSpPr>
            <p:grpSpPr bwMode="auto">
              <a:xfrm>
                <a:off x="115180517" y="112662029"/>
                <a:ext cx="314965" cy="406056"/>
                <a:chOff x="103216463" y="109461993"/>
                <a:chExt cx="1208017" cy="753786"/>
              </a:xfrm>
            </p:grpSpPr>
            <p:sp>
              <p:nvSpPr>
                <p:cNvPr id="24" name="Oval 11"/>
                <p:cNvSpPr>
                  <a:spLocks noChangeArrowheads="1"/>
                </p:cNvSpPr>
                <p:nvPr/>
              </p:nvSpPr>
              <p:spPr bwMode="auto">
                <a:xfrm>
                  <a:off x="103327200" y="109461993"/>
                  <a:ext cx="1097280" cy="748145"/>
                </a:xfrm>
                <a:prstGeom prst="ellipse">
                  <a:avLst/>
                </a:prstGeom>
                <a:solidFill>
                  <a:srgbClr val="000000"/>
                </a:solidFill>
                <a:ln w="9525" algn="in">
                  <a:solidFill>
                    <a:srgbClr val="000000"/>
                  </a:solidFill>
                  <a:round/>
                  <a:headEnd/>
                  <a:tailEnd/>
                </a:ln>
              </p:spPr>
              <p:txBody>
                <a:bodyPr vert="eaVert" lIns="36576" tIns="36576" rIns="36576" bIns="36576"/>
                <a:lstStyle/>
                <a:p>
                  <a:endParaRPr lang="en-US">
                    <a:latin typeface="Calibri" pitchFamily="34" charset="0"/>
                  </a:endParaRPr>
                </a:p>
              </p:txBody>
            </p:sp>
            <p:sp>
              <p:nvSpPr>
                <p:cNvPr id="25" name="Oval 12"/>
                <p:cNvSpPr>
                  <a:spLocks noChangeArrowheads="1"/>
                </p:cNvSpPr>
                <p:nvPr/>
              </p:nvSpPr>
              <p:spPr bwMode="auto">
                <a:xfrm>
                  <a:off x="103216463" y="109467634"/>
                  <a:ext cx="1097280" cy="748145"/>
                </a:xfrm>
                <a:prstGeom prst="ellipse">
                  <a:avLst/>
                </a:prstGeom>
                <a:solidFill>
                  <a:srgbClr val="FFFFFF"/>
                </a:solidFill>
                <a:ln w="9525" algn="in">
                  <a:solidFill>
                    <a:srgbClr val="FFFFFF"/>
                  </a:solidFill>
                  <a:round/>
                  <a:headEnd/>
                  <a:tailEnd/>
                </a:ln>
              </p:spPr>
              <p:txBody>
                <a:bodyPr vert="eaVert" lIns="36576" tIns="36576" rIns="36576" bIns="36576"/>
                <a:lstStyle/>
                <a:p>
                  <a:endParaRPr lang="en-US">
                    <a:latin typeface="Calibri" pitchFamily="34" charset="0"/>
                  </a:endParaRPr>
                </a:p>
              </p:txBody>
            </p:sp>
          </p:grpSp>
          <p:grpSp>
            <p:nvGrpSpPr>
              <p:cNvPr id="18" name="Group 13"/>
              <p:cNvGrpSpPr>
                <a:grpSpLocks/>
              </p:cNvGrpSpPr>
              <p:nvPr/>
            </p:nvGrpSpPr>
            <p:grpSpPr bwMode="auto">
              <a:xfrm>
                <a:off x="115100999" y="112702635"/>
                <a:ext cx="262043" cy="323016"/>
                <a:chOff x="103332841" y="109827754"/>
                <a:chExt cx="576249" cy="388025"/>
              </a:xfrm>
            </p:grpSpPr>
            <p:sp>
              <p:nvSpPr>
                <p:cNvPr id="22" name="Oval 14"/>
                <p:cNvSpPr>
                  <a:spLocks noChangeArrowheads="1"/>
                </p:cNvSpPr>
                <p:nvPr/>
              </p:nvSpPr>
              <p:spPr bwMode="auto">
                <a:xfrm>
                  <a:off x="103385665" y="109827754"/>
                  <a:ext cx="523425" cy="385121"/>
                </a:xfrm>
                <a:prstGeom prst="ellipse">
                  <a:avLst/>
                </a:prstGeom>
                <a:solidFill>
                  <a:srgbClr val="000000"/>
                </a:solidFill>
                <a:ln w="9525" algn="in">
                  <a:solidFill>
                    <a:srgbClr val="000000"/>
                  </a:solidFill>
                  <a:round/>
                  <a:headEnd/>
                  <a:tailEnd/>
                </a:ln>
              </p:spPr>
              <p:txBody>
                <a:bodyPr vert="eaVert" lIns="36576" tIns="36576" rIns="36576" bIns="36576"/>
                <a:lstStyle/>
                <a:p>
                  <a:endParaRPr lang="en-US">
                    <a:latin typeface="Calibri" pitchFamily="34" charset="0"/>
                  </a:endParaRPr>
                </a:p>
              </p:txBody>
            </p:sp>
            <p:sp>
              <p:nvSpPr>
                <p:cNvPr id="23" name="Oval 15"/>
                <p:cNvSpPr>
                  <a:spLocks noChangeArrowheads="1"/>
                </p:cNvSpPr>
                <p:nvPr/>
              </p:nvSpPr>
              <p:spPr bwMode="auto">
                <a:xfrm>
                  <a:off x="103332841" y="109830658"/>
                  <a:ext cx="523425" cy="385121"/>
                </a:xfrm>
                <a:prstGeom prst="ellipse">
                  <a:avLst/>
                </a:prstGeom>
                <a:solidFill>
                  <a:srgbClr val="FFFFFF"/>
                </a:solidFill>
                <a:ln w="9525" algn="in">
                  <a:solidFill>
                    <a:srgbClr val="FFFFFF"/>
                  </a:solidFill>
                  <a:round/>
                  <a:headEnd/>
                  <a:tailEnd/>
                </a:ln>
              </p:spPr>
              <p:txBody>
                <a:bodyPr vert="eaVert" lIns="36576" tIns="36576" rIns="36576" bIns="36576"/>
                <a:lstStyle/>
                <a:p>
                  <a:endParaRPr lang="en-US">
                    <a:latin typeface="Calibri" pitchFamily="34" charset="0"/>
                  </a:endParaRPr>
                </a:p>
              </p:txBody>
            </p:sp>
          </p:grpSp>
          <p:grpSp>
            <p:nvGrpSpPr>
              <p:cNvPr id="19" name="Group 16"/>
              <p:cNvGrpSpPr>
                <a:grpSpLocks/>
              </p:cNvGrpSpPr>
              <p:nvPr/>
            </p:nvGrpSpPr>
            <p:grpSpPr bwMode="auto">
              <a:xfrm>
                <a:off x="114994385" y="112747335"/>
                <a:ext cx="223943" cy="246816"/>
                <a:chOff x="103332841" y="109827754"/>
                <a:chExt cx="576249" cy="388025"/>
              </a:xfrm>
            </p:grpSpPr>
            <p:sp>
              <p:nvSpPr>
                <p:cNvPr id="20" name="Oval 17"/>
                <p:cNvSpPr>
                  <a:spLocks noChangeArrowheads="1"/>
                </p:cNvSpPr>
                <p:nvPr/>
              </p:nvSpPr>
              <p:spPr bwMode="auto">
                <a:xfrm>
                  <a:off x="103385665" y="109827754"/>
                  <a:ext cx="523425" cy="385121"/>
                </a:xfrm>
                <a:prstGeom prst="ellipse">
                  <a:avLst/>
                </a:prstGeom>
                <a:solidFill>
                  <a:srgbClr val="FF0000"/>
                </a:solidFill>
                <a:ln w="9525" algn="in">
                  <a:solidFill>
                    <a:srgbClr val="FF0000"/>
                  </a:solidFill>
                  <a:round/>
                  <a:headEnd/>
                  <a:tailEnd/>
                </a:ln>
              </p:spPr>
              <p:txBody>
                <a:bodyPr vert="eaVert" lIns="36576" tIns="36576" rIns="36576" bIns="36576"/>
                <a:lstStyle/>
                <a:p>
                  <a:endParaRPr lang="en-US">
                    <a:latin typeface="Calibri" pitchFamily="34" charset="0"/>
                  </a:endParaRPr>
                </a:p>
              </p:txBody>
            </p:sp>
            <p:sp>
              <p:nvSpPr>
                <p:cNvPr id="21" name="Oval 18"/>
                <p:cNvSpPr>
                  <a:spLocks noChangeArrowheads="1"/>
                </p:cNvSpPr>
                <p:nvPr/>
              </p:nvSpPr>
              <p:spPr bwMode="auto">
                <a:xfrm>
                  <a:off x="103332841" y="109830658"/>
                  <a:ext cx="523425" cy="385121"/>
                </a:xfrm>
                <a:prstGeom prst="ellipse">
                  <a:avLst/>
                </a:prstGeom>
                <a:solidFill>
                  <a:srgbClr val="FF0000"/>
                </a:solidFill>
                <a:ln w="9525" algn="in">
                  <a:solidFill>
                    <a:srgbClr val="FF0000"/>
                  </a:solidFill>
                  <a:round/>
                  <a:headEnd/>
                  <a:tailEnd/>
                </a:ln>
              </p:spPr>
              <p:txBody>
                <a:bodyPr vert="eaVert" lIns="36576" tIns="36576" rIns="36576" bIns="36576"/>
                <a:lstStyle/>
                <a:p>
                  <a:endParaRPr lang="en-US">
                    <a:latin typeface="Calibri" pitchFamily="34" charset="0"/>
                  </a:endParaRPr>
                </a:p>
              </p:txBody>
            </p:sp>
          </p:grpSp>
        </p:grpSp>
        <p:sp>
          <p:nvSpPr>
            <p:cNvPr id="15" name="WordArt 19"/>
            <p:cNvSpPr>
              <a:spLocks noChangeArrowheads="1" noChangeShapeType="1" noTextEdit="1"/>
            </p:cNvSpPr>
            <p:nvPr/>
          </p:nvSpPr>
          <p:spPr bwMode="auto">
            <a:xfrm>
              <a:off x="108580256" y="112471172"/>
              <a:ext cx="2905125" cy="1727199"/>
            </a:xfrm>
            <a:prstGeom prst="rect">
              <a:avLst/>
            </a:prstGeom>
          </p:spPr>
          <p:txBody>
            <a:bodyPr spcFirstLastPara="1" wrap="none" fromWordArt="1">
              <a:prstTxWarp prst="textArchDown">
                <a:avLst>
                  <a:gd name="adj" fmla="val 610604"/>
                </a:avLst>
              </a:prstTxWarp>
            </a:bodyPr>
            <a:lstStyle/>
            <a:p>
              <a:pPr algn="ctr"/>
              <a:r>
                <a:rPr lang="en-US" sz="900" kern="10">
                  <a:ln w="9525">
                    <a:solidFill>
                      <a:srgbClr val="000000"/>
                    </a:solidFill>
                    <a:round/>
                    <a:headEnd/>
                    <a:tailEnd/>
                  </a:ln>
                  <a:solidFill>
                    <a:srgbClr val="000000"/>
                  </a:solidFill>
                  <a:latin typeface="Arial Narrow"/>
                </a:rPr>
                <a:t>Communications Security, Reliability and Interoperability Council</a:t>
              </a:r>
            </a:p>
          </p:txBody>
        </p:sp>
      </p:grpSp>
      <p:sp>
        <p:nvSpPr>
          <p:cNvPr id="28" name="Date Placeholder 6"/>
          <p:cNvSpPr>
            <a:spLocks noGrp="1"/>
          </p:cNvSpPr>
          <p:nvPr>
            <p:ph type="dt" sz="half" idx="4294967295"/>
          </p:nvPr>
        </p:nvSpPr>
        <p:spPr>
          <a:xfrm>
            <a:off x="6553200" y="6408544"/>
            <a:ext cx="2133600" cy="365125"/>
          </a:xfrm>
          <a:prstGeom prst="rect">
            <a:avLst/>
          </a:prstGeom>
        </p:spPr>
        <p:txBody>
          <a:bodyPr/>
          <a:lstStyle/>
          <a:p>
            <a:fld id="{D87201F8-6003-4B97-BFA4-DA93AF1F44DA}" type="datetime1">
              <a:rPr lang="en-US" smtClean="0">
                <a:solidFill>
                  <a:schemeClr val="bg1"/>
                </a:solidFill>
              </a:rPr>
              <a:pPr/>
              <a:t>3/14/2013</a:t>
            </a:fld>
            <a:r>
              <a:rPr lang="en-US" dirty="0" smtClean="0">
                <a:solidFill>
                  <a:schemeClr val="bg1"/>
                </a:solidFill>
              </a:rPr>
              <a:t>   |   </a:t>
            </a:r>
            <a:fld id="{FA90C538-551D-3444-A7B8-069EFE226421}" type="slidenum">
              <a:rPr lang="en-US" smtClean="0">
                <a:solidFill>
                  <a:schemeClr val="bg1"/>
                </a:solidFill>
              </a:rPr>
              <a:pPr/>
              <a:t>9</a:t>
            </a:fld>
            <a:endParaRPr lang="en-US" dirty="0">
              <a:solidFill>
                <a:schemeClr val="bg1"/>
              </a:solidFill>
            </a:endParaRPr>
          </a:p>
        </p:txBody>
      </p:sp>
      <p:sp>
        <p:nvSpPr>
          <p:cNvPr id="29" name="Footer Placeholder 4"/>
          <p:cNvSpPr>
            <a:spLocks noGrp="1"/>
          </p:cNvSpPr>
          <p:nvPr>
            <p:ph type="ftr" sz="quarter" idx="4294967295"/>
          </p:nvPr>
        </p:nvSpPr>
        <p:spPr bwMode="auto">
          <a:xfrm>
            <a:off x="3646652" y="6462975"/>
            <a:ext cx="2808515" cy="286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schemeClr val="bg1"/>
                </a:solidFill>
              </a:rPr>
              <a:t>© </a:t>
            </a:r>
            <a:r>
              <a:rPr lang="en-US" sz="900" b="1" dirty="0">
                <a:solidFill>
                  <a:schemeClr val="bg1"/>
                </a:solidFill>
              </a:rPr>
              <a:t>2012 NextNav LLC. All Rights Reserved</a:t>
            </a:r>
            <a:r>
              <a:rPr lang="en-US" sz="900" dirty="0">
                <a:solidFill>
                  <a:schemeClr val="bg1"/>
                </a:solidFill>
              </a:rPr>
              <a:t>.</a:t>
            </a:r>
          </a:p>
        </p:txBody>
      </p:sp>
    </p:spTree>
    <p:extLst>
      <p:ext uri="{BB962C8B-B14F-4D97-AF65-F5344CB8AC3E}">
        <p14:creationId xmlns:p14="http://schemas.microsoft.com/office/powerpoint/2010/main" val="1116044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4D4F53"/>
      </a:dk1>
      <a:lt1>
        <a:sysClr val="window" lastClr="FFFFFF"/>
      </a:lt1>
      <a:dk2>
        <a:srgbClr val="1F497D"/>
      </a:dk2>
      <a:lt2>
        <a:srgbClr val="EEECE1"/>
      </a:lt2>
      <a:accent1>
        <a:srgbClr val="0098D0"/>
      </a:accent1>
      <a:accent2>
        <a:srgbClr val="58A618"/>
      </a:accent2>
      <a:accent3>
        <a:srgbClr val="E98300"/>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5246</TotalTime>
  <Words>1224</Words>
  <Application>Microsoft Office PowerPoint</Application>
  <PresentationFormat>On-screen Show (4:3)</PresentationFormat>
  <Paragraphs>143</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High Precision Urban and Indoor Positioning for Public Safety</vt:lpstr>
      <vt:lpstr>Positioning Technology State of Affairs</vt:lpstr>
      <vt:lpstr>What Is The Ideal Solution?</vt:lpstr>
      <vt:lpstr>Deployment Status – Initial 40 Markets</vt:lpstr>
      <vt:lpstr>Mobile Wireless Location: A Brief Background</vt:lpstr>
      <vt:lpstr>E911 Now Dominated by Wireless Users</vt:lpstr>
      <vt:lpstr>Indoor E911 Process at the FCC</vt:lpstr>
      <vt:lpstr>Test Area Summary</vt:lpstr>
      <vt:lpstr>Summary Results-- Accuracy</vt:lpstr>
      <vt:lpstr>FCC Sponsored CSRIC Trial</vt:lpstr>
      <vt:lpstr>Existing E911 Rules (Outdoor)</vt:lpstr>
      <vt:lpstr>In-Building Requires High Performance Location – and Height</vt:lpstr>
      <vt:lpstr>Floor-Level Height Accuracy</vt:lpstr>
      <vt:lpstr>NextNav Tracking Performance – Westfield Valley Fair</vt:lpstr>
      <vt:lpstr>Public Safety Forward to CSRIC WGIII Report</vt:lpstr>
      <vt:lpstr>Summary</vt:lpstr>
    </vt:vector>
  </TitlesOfParts>
  <Company>Grafik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Kelsey de Sostoa</dc:creator>
  <cp:lastModifiedBy>David Knutson</cp:lastModifiedBy>
  <cp:revision>122</cp:revision>
  <cp:lastPrinted>2012-09-04T21:47:11Z</cp:lastPrinted>
  <dcterms:created xsi:type="dcterms:W3CDTF">2012-02-09T16:33:23Z</dcterms:created>
  <dcterms:modified xsi:type="dcterms:W3CDTF">2013-03-14T19:14:49Z</dcterms:modified>
</cp:coreProperties>
</file>