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3"/>
  </p:notesMasterIdLst>
  <p:handoutMasterIdLst>
    <p:handoutMasterId r:id="rId24"/>
  </p:handoutMasterIdLst>
  <p:sldIdLst>
    <p:sldId id="259" r:id="rId4"/>
    <p:sldId id="260" r:id="rId5"/>
    <p:sldId id="261" r:id="rId6"/>
    <p:sldId id="262" r:id="rId7"/>
    <p:sldId id="277" r:id="rId8"/>
    <p:sldId id="264" r:id="rId9"/>
    <p:sldId id="265" r:id="rId10"/>
    <p:sldId id="280" r:id="rId11"/>
    <p:sldId id="283" r:id="rId12"/>
    <p:sldId id="268" r:id="rId13"/>
    <p:sldId id="269" r:id="rId14"/>
    <p:sldId id="284" r:id="rId15"/>
    <p:sldId id="285" r:id="rId16"/>
    <p:sldId id="271" r:id="rId17"/>
    <p:sldId id="27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1FD51E6-BF6D-994B-9E45-70937D7DEB02}">
          <p14:sldIdLst>
            <p14:sldId id="259"/>
            <p14:sldId id="260"/>
            <p14:sldId id="261"/>
            <p14:sldId id="262"/>
            <p14:sldId id="277"/>
            <p14:sldId id="264"/>
            <p14:sldId id="265"/>
            <p14:sldId id="280"/>
            <p14:sldId id="283"/>
            <p14:sldId id="268"/>
            <p14:sldId id="269"/>
            <p14:sldId id="284"/>
            <p14:sldId id="285"/>
            <p14:sldId id="271"/>
            <p14:sldId id="279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45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A21"/>
    <a:srgbClr val="EB9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024" y="-112"/>
      </p:cViewPr>
      <p:guideLst>
        <p:guide orient="horz" pos="2145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4B24A-52C8-A64E-ACC7-D50B111AE0DA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2C95-E424-274E-9360-154564DBC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608C-28E9-0644-8236-157DC813F1E0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E15D1-6B7E-344A-8153-2CB73B27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63E5D02-4D92-5349-AEC9-66C43C20934E}" type="slidenum">
              <a:rPr lang="en-US" sz="1200">
                <a:cs typeface="Arial" charset="0"/>
              </a:rPr>
              <a:pPr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966788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966788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966788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966788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966788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2AA3F499-8875-2048-9F59-75D4274A5EB0}" type="slidenum">
              <a:rPr lang="en-US" sz="1200">
                <a:cs typeface="Arial" charset="0"/>
              </a:rPr>
              <a:pPr algn="r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9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DCB0F5E-D42A-C342-A809-8D5BE7839073}" type="slidenum">
              <a:rPr lang="en-US" sz="1200">
                <a:cs typeface="Arial" charset="0"/>
              </a:rPr>
              <a:pPr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6382EE6-0FCB-AA49-975F-92425EC33074}" type="slidenum">
              <a:rPr lang="en-US" sz="1200">
                <a:cs typeface="Arial" charset="0"/>
              </a:rPr>
              <a:pPr algn="r" eaLnBrk="1" hangingPunct="1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55C9EE0A-D1BF-3A44-8A90-F10B9158A0BD}" type="slidenum">
              <a:rPr lang="en-US" sz="1200">
                <a:cs typeface="Arial" charset="0"/>
              </a:rPr>
              <a:pPr algn="r" eaLnBrk="1" hangingPunct="1"/>
              <a:t>6</a:t>
            </a:fld>
            <a:endParaRPr lang="en-US" sz="1200">
              <a:cs typeface="Arial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8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C34666C-88A4-4148-BEC6-CED9F3B16F3A}" type="slidenum">
              <a:rPr lang="en-US" sz="1200">
                <a:cs typeface="Arial" charset="0"/>
              </a:rPr>
              <a:pPr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FA46F9A-5343-6A4D-B413-2EA320A41CF6}" type="slidenum">
              <a:rPr lang="en-US" sz="1200">
                <a:cs typeface="Arial" charset="0"/>
              </a:rPr>
              <a:pPr algn="r" eaLnBrk="1" hangingPunct="1"/>
              <a:t>7</a:t>
            </a:fld>
            <a:endParaRPr lang="en-US" sz="1200"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8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55F01B1-0901-404B-A83A-8D73B9F0A9C3}" type="slidenum">
              <a:rPr lang="en-US" sz="1200">
                <a:solidFill>
                  <a:prstClr val="black"/>
                </a:solidFill>
                <a:cs typeface="Arial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E67CD98D-688C-BC44-A884-77059FAB9F0A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8383CA1E-79FC-554B-88F2-2BAA9C6487F3}" type="slidenum">
              <a:rPr lang="en-US" sz="1200">
                <a:solidFill>
                  <a:prstClr val="black"/>
                </a:solidFill>
                <a:cs typeface="Arial" charset="0"/>
              </a:rPr>
              <a:pPr algn="r" eaLnBrk="1" hangingPunct="1"/>
              <a:t>9</a:t>
            </a:fld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4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154BB9E-7627-7947-AF3A-AE6BB92C6602}" type="slidenum">
              <a:rPr lang="en-US" sz="1200">
                <a:cs typeface="Arial" charset="0"/>
              </a:rPr>
              <a:pPr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454EE927-7D6B-D54B-ACFF-3D30AB8661ED}" type="slidenum">
              <a:rPr lang="en-US" sz="1200">
                <a:cs typeface="Arial" charset="0"/>
              </a:rPr>
              <a:pPr algn="r" eaLnBrk="1" hangingPunct="1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8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 defTabSz="914485" eaLnBrk="0" hangingPunct="0"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EE7D4D0-86BC-0A48-B3F5-09DEE6A520E6}" type="slidenum">
              <a:rPr lang="en-US" sz="1200">
                <a:cs typeface="Arial" charset="0"/>
              </a:rPr>
              <a:pPr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56F903A9-BB20-454E-9649-ABE8256AC292}" type="slidenum">
              <a:rPr lang="en-US" sz="1200">
                <a:cs typeface="Arial" charset="0"/>
              </a:rPr>
              <a:pPr algn="r" eaLnBrk="1" hangingPunct="1"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4" tIns="45712" rIns="91424" bIns="45712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354" y="2314497"/>
            <a:ext cx="6851445" cy="158629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065" y="4342580"/>
            <a:ext cx="7752735" cy="13108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86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160" y="2302490"/>
            <a:ext cx="6859639" cy="15812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035" y="4353233"/>
            <a:ext cx="779676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975" y="6362904"/>
            <a:ext cx="54606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72B28D19-2F09-C84D-AEEF-48F6C43FB5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00" y="0"/>
            <a:ext cx="6641423" cy="9094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0001" y="1372739"/>
            <a:ext cx="6964516" cy="4906504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750" indent="-285750" algn="l">
              <a:lnSpc>
                <a:spcPct val="100000"/>
              </a:lnSpc>
              <a:buFont typeface="Lucida Grande"/>
              <a:buChar char="—"/>
              <a:defRPr sz="1800" b="0" i="0">
                <a:solidFill>
                  <a:schemeClr val="tx1"/>
                </a:solidFill>
              </a:defRPr>
            </a:lvl3pPr>
            <a:lvl4pPr marL="285750" indent="-285750" algn="l">
              <a:buFont typeface="Lucida Grande"/>
              <a:buChar char="—"/>
              <a:defRPr sz="1800" b="0" i="0">
                <a:solidFill>
                  <a:schemeClr val="tx1"/>
                </a:solidFill>
              </a:defRPr>
            </a:lvl4pPr>
            <a:lvl5pPr marL="285750" indent="-285750" algn="l">
              <a:buFont typeface="Lucida Grande"/>
              <a:buChar char="—"/>
              <a:defRPr sz="1800" b="0" i="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Bullet</a:t>
            </a:r>
          </a:p>
          <a:p>
            <a:pPr lvl="3"/>
            <a:r>
              <a:rPr lang="en-US" dirty="0" smtClean="0"/>
              <a:t>Bullet</a:t>
            </a:r>
          </a:p>
          <a:p>
            <a:pPr lvl="4"/>
            <a:r>
              <a:rPr lang="en-US" dirty="0" smtClean="0"/>
              <a:t>Bullet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9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1" y="1214013"/>
            <a:ext cx="6964515" cy="442314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2355-F3BB-024F-AD33-5777A50EBE71}" type="slidenum">
              <a:rPr lang="en-US" smtClean="0"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5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98321" y="1639296"/>
            <a:ext cx="4692172" cy="4542936"/>
          </a:xfrm>
          <a:prstGeom prst="rect">
            <a:avLst/>
          </a:prstGeom>
          <a:gradFill flip="none" rotWithShape="1">
            <a:gsLst>
              <a:gs pos="0">
                <a:srgbClr val="EB9930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70000" y="1639296"/>
            <a:ext cx="2628321" cy="4542936"/>
          </a:xfrm>
          <a:prstGeom prst="rect">
            <a:avLst/>
          </a:prstGeom>
          <a:solidFill>
            <a:srgbClr val="EB99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D5B1-8C00-CC40-873C-EACB2A1ED593}" type="slidenum">
              <a:rPr lang="en-US" smtClean="0"/>
              <a:t>‹#›</a:t>
            </a:fld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1270000" y="1305237"/>
            <a:ext cx="2628321" cy="334060"/>
          </a:xfrm>
          <a:prstGeom prst="rect">
            <a:avLst/>
          </a:prstGeom>
          <a:solidFill>
            <a:srgbClr val="870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0A2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8321" y="1305237"/>
            <a:ext cx="4692172" cy="334060"/>
          </a:xfrm>
          <a:prstGeom prst="rect">
            <a:avLst/>
          </a:prstGeom>
          <a:solidFill>
            <a:srgbClr val="870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993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97698" y="1239684"/>
            <a:ext cx="0" cy="506995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0000" y="1704573"/>
            <a:ext cx="7320493" cy="4559504"/>
          </a:xfrm>
          <a:noFill/>
        </p:spPr>
        <p:txBody>
          <a:bodyPr lIns="91440" anchor="t">
            <a:normAutofit/>
          </a:bodyPr>
          <a:lstStyle>
            <a:lvl1pPr marL="57150" indent="-57150" algn="l">
              <a:lnSpc>
                <a:spcPct val="150000"/>
              </a:lnSpc>
              <a:tabLst>
                <a:tab pos="2744788" algn="l"/>
              </a:tabLst>
              <a:defRPr sz="1200" b="1" cap="none"/>
            </a:lvl1pPr>
          </a:lstStyle>
          <a:p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	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270464" y="1348837"/>
            <a:ext cx="2627312" cy="355736"/>
          </a:xfr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004161" y="1348837"/>
            <a:ext cx="2627312" cy="355736"/>
          </a:xfrm>
        </p:spPr>
        <p:txBody>
          <a:bodyPr lIns="9144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270000" y="1"/>
            <a:ext cx="6623783" cy="90129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tabLst/>
              <a:defRPr sz="2600" b="1" i="0" kern="1200" baseline="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PSTC_Powerpoint Layouts a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7161" y="2312610"/>
            <a:ext cx="6859638" cy="1589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71" y="4342580"/>
            <a:ext cx="7760928" cy="1388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0529" y="5873561"/>
            <a:ext cx="8219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The member organizations of the National Public Safety Telecommunications Council are grateful to the Department of Homeland Security’s 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Science and Technology Directorate, Office for Interoperability and Compatibility (OIC) and the National Protection and Programs Directorate,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 Office of Emergency Communications (OEC) Points of view or opinions expressed are those of the originators and do not necessarily represent </a:t>
            </a:r>
            <a:b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the official position or policies of the U.S. Department of Homeland Security.</a:t>
            </a:r>
          </a:p>
          <a:p>
            <a:pPr algn="ctr"/>
            <a:endParaRPr lang="en-US" sz="900" b="0" baseline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19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1800" b="1" i="0" kern="1200" baseline="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PSTC_Powerpoint Layouts 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355" y="2293897"/>
            <a:ext cx="6851446" cy="16146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71" y="4351007"/>
            <a:ext cx="7760929" cy="109190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453" y="6356350"/>
            <a:ext cx="573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B13EEC7F-7671-1C4C-BD4C-5EC692AA33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4128" y="6356350"/>
            <a:ext cx="7072671" cy="415498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NPSTC is a federation of organizations whose mission is to improve public safety communications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and interoperability through collaborative leadership.</a:t>
            </a:r>
          </a:p>
          <a:p>
            <a:pPr algn="ctr"/>
            <a:endParaRPr lang="en-US" sz="90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4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1800" b="1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ctr" defTabSz="457200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STC_Powerpoint Layouts c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0" y="1"/>
            <a:ext cx="6623783" cy="90129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1" y="1214013"/>
            <a:ext cx="6964515" cy="4496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Bullet</a:t>
            </a:r>
          </a:p>
          <a:p>
            <a:pPr lvl="3"/>
            <a:r>
              <a:rPr lang="en-US" dirty="0" smtClean="0"/>
              <a:t>Bullet</a:t>
            </a:r>
          </a:p>
          <a:p>
            <a:pPr lvl="4"/>
            <a:r>
              <a:rPr lang="en-US" dirty="0" smtClean="0"/>
              <a:t>Bullet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75186"/>
            <a:ext cx="92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baseline="0">
                <a:solidFill>
                  <a:schemeClr val="tx1"/>
                </a:solidFill>
                <a:latin typeface="Arial"/>
              </a:defRPr>
            </a:lvl1pPr>
          </a:lstStyle>
          <a:p>
            <a:fld id="{30D3AE63-73E3-9349-A083-69103399F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tabLst/>
        <a:defRPr sz="2600" b="1" i="0" kern="1200" baseline="0">
          <a:solidFill>
            <a:srgbClr val="FFFFFF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4572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Lucida Grande"/>
        <a:buChar char="—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NPSTC Presents Public Safety Communications Current </a:t>
            </a:r>
            <a:r>
              <a:rPr lang="en-US" dirty="0" smtClean="0">
                <a:latin typeface="Arial" charset="0"/>
                <a:ea typeface="MS PGothic" charset="0"/>
              </a:rPr>
              <a:t>Events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5122" name="Subtitle 4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77000" cy="1828800"/>
          </a:xfrm>
        </p:spPr>
        <p:txBody>
          <a:bodyPr/>
          <a:lstStyle/>
          <a:p>
            <a:endParaRPr lang="en-US" dirty="0" smtClean="0">
              <a:latin typeface="Arial" charset="0"/>
              <a:ea typeface="MS PGothic" charset="0"/>
            </a:endParaRPr>
          </a:p>
          <a:p>
            <a:r>
              <a:rPr lang="en-US" sz="1600" dirty="0" smtClean="0">
                <a:latin typeface="Arial" charset="0"/>
                <a:ea typeface="MS PGothic" charset="0"/>
              </a:rPr>
              <a:t>March </a:t>
            </a:r>
            <a:r>
              <a:rPr lang="en-US" sz="1600" dirty="0">
                <a:latin typeface="Arial" charset="0"/>
                <a:ea typeface="MS PGothic" charset="0"/>
              </a:rPr>
              <a:t>18, 2015</a:t>
            </a:r>
          </a:p>
          <a:p>
            <a:r>
              <a:rPr lang="en-US" sz="1600" b="0" dirty="0" smtClean="0">
                <a:latin typeface="Arial" charset="0"/>
                <a:ea typeface="MS PGothic" charset="0"/>
              </a:rPr>
              <a:t>Moderators: </a:t>
            </a:r>
            <a:r>
              <a:rPr lang="en-US" sz="1600" b="0" dirty="0">
                <a:latin typeface="Arial" charset="0"/>
                <a:ea typeface="MS PGothic" charset="0"/>
              </a:rPr>
              <a:t>Ralph </a:t>
            </a:r>
            <a:r>
              <a:rPr lang="en-US" sz="1600" b="0" dirty="0" smtClean="0">
                <a:latin typeface="Arial" charset="0"/>
                <a:ea typeface="MS PGothic" charset="0"/>
              </a:rPr>
              <a:t>Haller and Marilyn Ward</a:t>
            </a:r>
            <a:endParaRPr lang="en-US" sz="1600" b="0" dirty="0">
              <a:latin typeface="Arial" charset="0"/>
              <a:ea typeface="MS PGothic" charset="0"/>
            </a:endParaRPr>
          </a:p>
          <a:p>
            <a:r>
              <a:rPr lang="en-US" sz="1600" b="0" dirty="0">
                <a:latin typeface="Arial" charset="0"/>
                <a:ea typeface="MS PGothic" charset="0"/>
              </a:rPr>
              <a:t>Panelist: </a:t>
            </a:r>
            <a:r>
              <a:rPr lang="en-US" sz="1600" b="0" dirty="0" err="1">
                <a:latin typeface="Arial" charset="0"/>
                <a:ea typeface="MS PGothic" charset="0"/>
              </a:rPr>
              <a:t>Harlin</a:t>
            </a:r>
            <a:r>
              <a:rPr lang="en-US" sz="1600" b="0" dirty="0">
                <a:latin typeface="Arial" charset="0"/>
                <a:ea typeface="MS PGothic" charset="0"/>
              </a:rPr>
              <a:t> McEwen, David Buchanan, </a:t>
            </a:r>
            <a:r>
              <a:rPr lang="en-US" sz="1600" b="0" dirty="0" smtClean="0">
                <a:latin typeface="Arial" charset="0"/>
                <a:ea typeface="MS PGothic" charset="0"/>
              </a:rPr>
              <a:t/>
            </a:r>
            <a:br>
              <a:rPr lang="en-US" sz="1600" b="0" dirty="0" smtClean="0">
                <a:latin typeface="Arial" charset="0"/>
                <a:ea typeface="MS PGothic" charset="0"/>
              </a:rPr>
            </a:br>
            <a:r>
              <a:rPr lang="en-US" sz="1600" b="0" dirty="0" smtClean="0">
                <a:latin typeface="Arial" charset="0"/>
                <a:ea typeface="MS PGothic" charset="0"/>
              </a:rPr>
              <a:t>Tom </a:t>
            </a:r>
            <a:r>
              <a:rPr lang="en-US" sz="1600" b="0" dirty="0" err="1">
                <a:latin typeface="Arial" charset="0"/>
                <a:ea typeface="MS PGothic" charset="0"/>
              </a:rPr>
              <a:t>Sorley</a:t>
            </a:r>
            <a:r>
              <a:rPr lang="en-US" sz="1600" b="0" dirty="0">
                <a:latin typeface="Arial" charset="0"/>
                <a:ea typeface="MS PGothic" charset="0"/>
              </a:rPr>
              <a:t>, and Andrew </a:t>
            </a:r>
            <a:r>
              <a:rPr lang="en-US" sz="1600" b="0" dirty="0" err="1">
                <a:latin typeface="Arial" charset="0"/>
                <a:ea typeface="MS PGothic" charset="0"/>
              </a:rPr>
              <a:t>Thiessen</a:t>
            </a:r>
            <a:r>
              <a:rPr lang="en-US" sz="1600" b="0" dirty="0">
                <a:latin typeface="Arial" charset="0"/>
                <a:ea typeface="MS PGothic" charset="0"/>
              </a:rPr>
              <a:t> 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NPSTC Discusses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Current Spectrum Issues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ea typeface="ＭＳ Ｐゴシック" charset="0"/>
                <a:cs typeface="ＭＳ Ｐゴシック" charset="0"/>
              </a:rPr>
              <a:t>David Buchanan, Spectrum Management Committee Chair</a:t>
            </a:r>
          </a:p>
        </p:txBody>
      </p:sp>
      <p:pic>
        <p:nvPicPr>
          <p:cNvPr id="15363" name="Picture 4" descr="Dave Buchan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0" y="598610"/>
            <a:ext cx="1221638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Spectrum and Interoperability Topics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LED </a:t>
            </a:r>
            <a:r>
              <a:rPr lang="en-US" b="0" dirty="0">
                <a:latin typeface="Arial" charset="0"/>
                <a:ea typeface="MS PGothic" charset="0"/>
              </a:rPr>
              <a:t>Lighting Interference Survey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700 </a:t>
            </a:r>
            <a:r>
              <a:rPr lang="en-US" b="0" dirty="0">
                <a:latin typeface="Arial" charset="0"/>
                <a:ea typeface="MS PGothic" charset="0"/>
              </a:rPr>
              <a:t>MHz Deployable Trunked Channel </a:t>
            </a:r>
            <a:br>
              <a:rPr lang="en-US" b="0" dirty="0">
                <a:latin typeface="Arial" charset="0"/>
                <a:ea typeface="MS PGothic" charset="0"/>
              </a:rPr>
            </a:br>
            <a:r>
              <a:rPr lang="en-US" b="0" dirty="0" smtClean="0">
                <a:latin typeface="Arial" charset="0"/>
                <a:ea typeface="MS PGothic" charset="0"/>
              </a:rPr>
              <a:t> designations</a:t>
            </a:r>
            <a:endParaRPr lang="en-US" b="0" dirty="0">
              <a:latin typeface="Arial" charset="0"/>
              <a:ea typeface="MS PGothic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Common </a:t>
            </a:r>
            <a:r>
              <a:rPr lang="en-US" b="0" dirty="0">
                <a:latin typeface="Arial" charset="0"/>
                <a:ea typeface="MS PGothic" charset="0"/>
              </a:rPr>
              <a:t>Channel Naming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EMS </a:t>
            </a:r>
            <a:r>
              <a:rPr lang="en-US" b="0" dirty="0">
                <a:latin typeface="Arial" charset="0"/>
                <a:ea typeface="MS PGothic" charset="0"/>
              </a:rPr>
              <a:t>Video Project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11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NPSTC Filings </a:t>
            </a:r>
            <a:r>
              <a:rPr lang="en-US" dirty="0">
                <a:latin typeface="Arial" charset="0"/>
                <a:ea typeface="MS PGothic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6305719"/>
              </p:ext>
            </p:extLst>
          </p:nvPr>
        </p:nvGraphicFramePr>
        <p:xfrm>
          <a:off x="1120308" y="1305546"/>
          <a:ext cx="7292974" cy="4973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0292"/>
                <a:gridCol w="2656569"/>
                <a:gridCol w="3436113"/>
              </a:tblGrid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2/23/15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Reply to Recon</a:t>
                      </a:r>
                      <a:r>
                        <a:rPr lang="en-US" sz="1600" baseline="0" dirty="0" smtClean="0"/>
                        <a:t> Request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P25 CAP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2/20/15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Reply 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Cellular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PFD/Minimizing Interference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2/13/15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NPSTC/NRPC Letter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700 MHz Deployable Channels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1/5/2015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 Safety Frequency Coordination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12/17/2014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 22 Rules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10/27/2014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(</a:t>
                      </a:r>
                      <a:r>
                        <a:rPr lang="en-US" sz="1600" dirty="0" err="1" smtClean="0"/>
                        <a:t>FirstNet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FirstNet</a:t>
                      </a:r>
                      <a:r>
                        <a:rPr lang="en-US" sz="1600" dirty="0" smtClean="0"/>
                        <a:t> Public</a:t>
                      </a:r>
                      <a:r>
                        <a:rPr lang="en-US" sz="1600" baseline="0" dirty="0" smtClean="0"/>
                        <a:t> Safety User Definition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10/16/2014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 Parte 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 GHz National</a:t>
                      </a:r>
                      <a:r>
                        <a:rPr lang="en-US" sz="1600" baseline="0" dirty="0" smtClean="0"/>
                        <a:t> Plan Proposal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7/14/2014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Reply 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Wireless</a:t>
                      </a:r>
                      <a:r>
                        <a:rPr lang="en-US" sz="1600" baseline="0" dirty="0" smtClean="0"/>
                        <a:t> 9-1-1 Location Accuracy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6/30/2014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 90 Frequency Coordinators</a:t>
                      </a:r>
                    </a:p>
                  </a:txBody>
                  <a:tcPr marT="45715" marB="45715"/>
                </a:tc>
              </a:tr>
              <a:tr h="5791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5/16/2014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Petition for Rule</a:t>
                      </a:r>
                      <a:r>
                        <a:rPr lang="en-US" sz="1600" baseline="0" dirty="0" smtClean="0"/>
                        <a:t> Making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Railroad</a:t>
                      </a:r>
                      <a:r>
                        <a:rPr lang="en-US" sz="1600" baseline="0" dirty="0" smtClean="0"/>
                        <a:t> Police Access to PS I/O Channels</a:t>
                      </a:r>
                      <a:endParaRPr lang="en-US" sz="1600" dirty="0" smtClean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5/12/2014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Wireless</a:t>
                      </a:r>
                      <a:r>
                        <a:rPr lang="en-US" sz="1600" baseline="0" dirty="0" smtClean="0"/>
                        <a:t> 9-1-1 Location Accuracy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70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5/9/2014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 Parte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 GHz National</a:t>
                      </a:r>
                      <a:r>
                        <a:rPr lang="en-US" sz="1600" baseline="0" dirty="0" smtClean="0"/>
                        <a:t> Plan Proposal</a:t>
                      </a:r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4/28/2014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 Parte 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4.9 GHz National Plan Proposal</a:t>
                      </a:r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0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Anticipated NPSTC Filings</a:t>
            </a:r>
            <a:endParaRPr lang="en-US" dirty="0">
              <a:latin typeface="Arial" charset="0"/>
              <a:ea typeface="MS PGothic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6019464"/>
              </p:ext>
            </p:extLst>
          </p:nvPr>
        </p:nvGraphicFramePr>
        <p:xfrm>
          <a:off x="993886" y="1380341"/>
          <a:ext cx="7292974" cy="3352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7167"/>
                <a:gridCol w="2639694"/>
                <a:gridCol w="3436113"/>
              </a:tblGrid>
              <a:tr h="2861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rgbClr val="870A21"/>
                    </a:soli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4/13/2015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FirstNet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FirstNet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Second Public Notice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4/17/2015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Reply</a:t>
                      </a:r>
                      <a:r>
                        <a:rPr lang="en-US" sz="1600" baseline="0" dirty="0" smtClean="0"/>
                        <a:t> Comments (FCC)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700 MHz Deployable Channels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800 MHz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Interstitials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TBD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Letter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FCC)</a:t>
                      </a:r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Lighting Interference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</a:tr>
              <a:tr h="3353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Aft>
                <a:spcPts val="1000"/>
              </a:spcAft>
              <a:defRPr/>
            </a:pPr>
            <a:r>
              <a:rPr lang="en-US" sz="2400" dirty="0" smtClean="0">
                <a:latin typeface="Arial" charset="0"/>
                <a:ea typeface="MS PGothic" charset="0"/>
              </a:rPr>
              <a:t>Technology and </a:t>
            </a:r>
            <a:r>
              <a:rPr lang="en-US" sz="2400" dirty="0">
                <a:latin typeface="Arial" charset="0"/>
                <a:ea typeface="MS PGothic" charset="0"/>
              </a:rPr>
              <a:t>Broadband Committee Update </a:t>
            </a:r>
            <a:r>
              <a:rPr lang="en-US" sz="2000" dirty="0">
                <a:latin typeface="Arial" charset="0"/>
                <a:ea typeface="MS PGothic" charset="0"/>
              </a:rPr>
              <a:t/>
            </a:r>
            <a:br>
              <a:rPr lang="en-US" sz="2000" dirty="0">
                <a:latin typeface="Arial" charset="0"/>
                <a:ea typeface="MS PGothic" charset="0"/>
              </a:rPr>
            </a:br>
            <a:r>
              <a:rPr lang="en-US" sz="2000" b="0" dirty="0">
                <a:latin typeface="Arial" charset="0"/>
                <a:ea typeface="MS PGothic" charset="0"/>
              </a:rPr>
              <a:t>Tom Sorley, </a:t>
            </a:r>
            <a:r>
              <a:rPr lang="en-US" sz="2000" b="0" dirty="0" smtClean="0">
                <a:latin typeface="Arial" charset="0"/>
                <a:ea typeface="MS PGothic" charset="0"/>
              </a:rPr>
              <a:t>Chair</a:t>
            </a:r>
            <a:r>
              <a:rPr lang="en-US" sz="20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/>
            </a:r>
            <a:br>
              <a:rPr lang="en-US" sz="2000" b="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</a:br>
            <a:r>
              <a:rPr lang="en-US" sz="2000" b="0" dirty="0" smtClean="0">
                <a:latin typeface="Arial" charset="0"/>
                <a:ea typeface="MS PGothic" charset="0"/>
              </a:rPr>
              <a:t>and Andy Thiessen</a:t>
            </a:r>
            <a:r>
              <a:rPr lang="en-US" sz="2000" b="0" dirty="0">
                <a:latin typeface="Arial" charset="0"/>
                <a:ea typeface="MS PGothic" charset="0"/>
              </a:rPr>
              <a:t>, Vice Chair</a:t>
            </a:r>
            <a:r>
              <a:rPr lang="en-US" sz="2000" dirty="0">
                <a:latin typeface="Arial" charset="0"/>
                <a:ea typeface="MS PGothic" charset="0"/>
              </a:rPr>
              <a:t/>
            </a:r>
            <a:br>
              <a:rPr lang="en-US" sz="2000" dirty="0">
                <a:latin typeface="Arial" charset="0"/>
                <a:ea typeface="MS PGothic" charset="0"/>
              </a:rPr>
            </a:br>
            <a:endParaRPr lang="en-US" sz="2000" dirty="0">
              <a:latin typeface="Arial" charset="0"/>
              <a:ea typeface="MS PGothic" charset="0"/>
            </a:endParaRPr>
          </a:p>
        </p:txBody>
      </p:sp>
      <p:pic>
        <p:nvPicPr>
          <p:cNvPr id="31747" name="Picture 3" descr="Sor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0" y="573389"/>
            <a:ext cx="1221638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559956_10151537162399448_151574380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3040"/>
          <a:stretch>
            <a:fillRect/>
          </a:stretch>
        </p:blipFill>
        <p:spPr bwMode="auto">
          <a:xfrm>
            <a:off x="3332533" y="573389"/>
            <a:ext cx="1245817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LTE Global Standards</a:t>
            </a:r>
          </a:p>
        </p:txBody>
      </p:sp>
      <p:cxnSp>
        <p:nvCxnSpPr>
          <p:cNvPr id="25602" name="Straight Arrow Connector 50"/>
          <p:cNvCxnSpPr>
            <a:cxnSpLocks noChangeShapeType="1"/>
          </p:cNvCxnSpPr>
          <p:nvPr/>
        </p:nvCxnSpPr>
        <p:spPr bwMode="auto">
          <a:xfrm>
            <a:off x="838200" y="1600200"/>
            <a:ext cx="7467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03" name="Straight Arrow Connector 53"/>
          <p:cNvCxnSpPr>
            <a:cxnSpLocks noChangeShapeType="1"/>
          </p:cNvCxnSpPr>
          <p:nvPr/>
        </p:nvCxnSpPr>
        <p:spPr bwMode="auto">
          <a:xfrm>
            <a:off x="838200" y="1905000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04" name="Straight Arrow Connector 54"/>
          <p:cNvCxnSpPr>
            <a:cxnSpLocks noChangeShapeType="1"/>
          </p:cNvCxnSpPr>
          <p:nvPr/>
        </p:nvCxnSpPr>
        <p:spPr bwMode="auto">
          <a:xfrm>
            <a:off x="3429000" y="1905000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05" name="Straight Arrow Connector 55"/>
          <p:cNvCxnSpPr>
            <a:cxnSpLocks noChangeShapeType="1"/>
          </p:cNvCxnSpPr>
          <p:nvPr/>
        </p:nvCxnSpPr>
        <p:spPr bwMode="auto">
          <a:xfrm>
            <a:off x="6019800" y="1905000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606" name="TextBox 62"/>
          <p:cNvSpPr txBox="1">
            <a:spLocks noChangeArrowheads="1"/>
          </p:cNvSpPr>
          <p:nvPr/>
        </p:nvSpPr>
        <p:spPr bwMode="auto">
          <a:xfrm>
            <a:off x="1600200" y="1600200"/>
            <a:ext cx="611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1                                        Stage 2                                      Stage 3</a:t>
            </a:r>
          </a:p>
        </p:txBody>
      </p:sp>
      <p:sp>
        <p:nvSpPr>
          <p:cNvPr id="25607" name="TextBox 63"/>
          <p:cNvSpPr txBox="1">
            <a:spLocks noChangeArrowheads="1"/>
          </p:cNvSpPr>
          <p:nvPr/>
        </p:nvSpPr>
        <p:spPr bwMode="auto">
          <a:xfrm rot="16200000">
            <a:off x="-16909" y="2027291"/>
            <a:ext cx="12867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/>
              <a:t>Release 12</a:t>
            </a:r>
          </a:p>
        </p:txBody>
      </p:sp>
      <p:sp>
        <p:nvSpPr>
          <p:cNvPr id="25608" name="Rectangle 64"/>
          <p:cNvSpPr>
            <a:spLocks noChangeArrowheads="1"/>
          </p:cNvSpPr>
          <p:nvPr/>
        </p:nvSpPr>
        <p:spPr bwMode="auto">
          <a:xfrm>
            <a:off x="838200" y="1981200"/>
            <a:ext cx="25908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Proximity Services</a:t>
            </a:r>
          </a:p>
        </p:txBody>
      </p:sp>
      <p:sp>
        <p:nvSpPr>
          <p:cNvPr id="25609" name="Rectangle 65"/>
          <p:cNvSpPr>
            <a:spLocks noChangeArrowheads="1"/>
          </p:cNvSpPr>
          <p:nvPr/>
        </p:nvSpPr>
        <p:spPr bwMode="auto">
          <a:xfrm>
            <a:off x="3429000" y="1981200"/>
            <a:ext cx="25908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Proximity Services</a:t>
            </a:r>
          </a:p>
        </p:txBody>
      </p:sp>
      <p:sp>
        <p:nvSpPr>
          <p:cNvPr id="25610" name="Rectangle 66"/>
          <p:cNvSpPr>
            <a:spLocks noChangeArrowheads="1"/>
          </p:cNvSpPr>
          <p:nvPr/>
        </p:nvSpPr>
        <p:spPr bwMode="auto">
          <a:xfrm>
            <a:off x="6019800" y="1981200"/>
            <a:ext cx="22860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Proximity Services</a:t>
            </a:r>
          </a:p>
        </p:txBody>
      </p:sp>
      <p:sp>
        <p:nvSpPr>
          <p:cNvPr id="25611" name="Rectangle 67"/>
          <p:cNvSpPr>
            <a:spLocks noChangeArrowheads="1"/>
          </p:cNvSpPr>
          <p:nvPr/>
        </p:nvSpPr>
        <p:spPr bwMode="auto">
          <a:xfrm>
            <a:off x="838200" y="2362200"/>
            <a:ext cx="2590800" cy="49314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Group Communications</a:t>
            </a:r>
          </a:p>
        </p:txBody>
      </p:sp>
      <p:sp>
        <p:nvSpPr>
          <p:cNvPr id="25612" name="Rectangle 68"/>
          <p:cNvSpPr>
            <a:spLocks noChangeArrowheads="1"/>
          </p:cNvSpPr>
          <p:nvPr/>
        </p:nvSpPr>
        <p:spPr bwMode="auto">
          <a:xfrm>
            <a:off x="3429000" y="2362200"/>
            <a:ext cx="2590800" cy="49314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Group Communications</a:t>
            </a:r>
          </a:p>
        </p:txBody>
      </p:sp>
      <p:sp>
        <p:nvSpPr>
          <p:cNvPr id="25613" name="Rectangle 69"/>
          <p:cNvSpPr>
            <a:spLocks noChangeArrowheads="1"/>
          </p:cNvSpPr>
          <p:nvPr/>
        </p:nvSpPr>
        <p:spPr bwMode="auto">
          <a:xfrm>
            <a:off x="6019800" y="2362199"/>
            <a:ext cx="2286000" cy="49314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Group Communications</a:t>
            </a:r>
          </a:p>
        </p:txBody>
      </p:sp>
      <p:cxnSp>
        <p:nvCxnSpPr>
          <p:cNvPr id="25614" name="Straight Arrow Connector 70"/>
          <p:cNvCxnSpPr>
            <a:cxnSpLocks noChangeShapeType="1"/>
          </p:cNvCxnSpPr>
          <p:nvPr/>
        </p:nvCxnSpPr>
        <p:spPr bwMode="auto">
          <a:xfrm>
            <a:off x="838200" y="3124200"/>
            <a:ext cx="7467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15" name="Straight Arrow Connector 71"/>
          <p:cNvCxnSpPr>
            <a:cxnSpLocks noChangeShapeType="1"/>
          </p:cNvCxnSpPr>
          <p:nvPr/>
        </p:nvCxnSpPr>
        <p:spPr bwMode="auto">
          <a:xfrm>
            <a:off x="838200" y="3429000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16" name="Straight Arrow Connector 72"/>
          <p:cNvCxnSpPr>
            <a:cxnSpLocks noChangeShapeType="1"/>
          </p:cNvCxnSpPr>
          <p:nvPr/>
        </p:nvCxnSpPr>
        <p:spPr bwMode="auto">
          <a:xfrm>
            <a:off x="3429000" y="3429000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17" name="Straight Arrow Connector 73"/>
          <p:cNvCxnSpPr>
            <a:cxnSpLocks noChangeShapeType="1"/>
          </p:cNvCxnSpPr>
          <p:nvPr/>
        </p:nvCxnSpPr>
        <p:spPr bwMode="auto">
          <a:xfrm>
            <a:off x="6019800" y="3429000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618" name="TextBox 74"/>
          <p:cNvSpPr txBox="1">
            <a:spLocks noChangeArrowheads="1"/>
          </p:cNvSpPr>
          <p:nvPr/>
        </p:nvSpPr>
        <p:spPr bwMode="auto">
          <a:xfrm>
            <a:off x="1600200" y="3124200"/>
            <a:ext cx="6118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1                                        Stage 2                                      Stage 3</a:t>
            </a:r>
          </a:p>
        </p:txBody>
      </p:sp>
      <p:sp>
        <p:nvSpPr>
          <p:cNvPr id="25619" name="TextBox 75"/>
          <p:cNvSpPr txBox="1">
            <a:spLocks noChangeArrowheads="1"/>
          </p:cNvSpPr>
          <p:nvPr/>
        </p:nvSpPr>
        <p:spPr bwMode="auto">
          <a:xfrm rot="16200000">
            <a:off x="-119618" y="3693625"/>
            <a:ext cx="150818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 b="1" dirty="0"/>
              <a:t>Release</a:t>
            </a:r>
            <a:r>
              <a:rPr lang="en-US" sz="1800" dirty="0"/>
              <a:t> </a:t>
            </a:r>
            <a:r>
              <a:rPr lang="en-US" sz="1800" b="1" dirty="0"/>
              <a:t>13</a:t>
            </a:r>
          </a:p>
        </p:txBody>
      </p:sp>
      <p:sp>
        <p:nvSpPr>
          <p:cNvPr id="25620" name="Rectangle 76"/>
          <p:cNvSpPr>
            <a:spLocks noChangeArrowheads="1"/>
          </p:cNvSpPr>
          <p:nvPr/>
        </p:nvSpPr>
        <p:spPr bwMode="auto">
          <a:xfrm>
            <a:off x="838200" y="350520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Proximity Services</a:t>
            </a:r>
          </a:p>
        </p:txBody>
      </p:sp>
      <p:sp>
        <p:nvSpPr>
          <p:cNvPr id="25621" name="Rectangle 77"/>
          <p:cNvSpPr>
            <a:spLocks noChangeArrowheads="1"/>
          </p:cNvSpPr>
          <p:nvPr/>
        </p:nvSpPr>
        <p:spPr bwMode="auto">
          <a:xfrm>
            <a:off x="3429000" y="3505200"/>
            <a:ext cx="2590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Proximity Services</a:t>
            </a:r>
          </a:p>
        </p:txBody>
      </p:sp>
      <p:sp>
        <p:nvSpPr>
          <p:cNvPr id="25622" name="Rectangle 78"/>
          <p:cNvSpPr>
            <a:spLocks noChangeArrowheads="1"/>
          </p:cNvSpPr>
          <p:nvPr/>
        </p:nvSpPr>
        <p:spPr bwMode="auto">
          <a:xfrm>
            <a:off x="6019800" y="3505200"/>
            <a:ext cx="2286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Proximity Services</a:t>
            </a:r>
          </a:p>
        </p:txBody>
      </p:sp>
      <p:sp>
        <p:nvSpPr>
          <p:cNvPr id="25623" name="Rectangle 79"/>
          <p:cNvSpPr>
            <a:spLocks noChangeArrowheads="1"/>
          </p:cNvSpPr>
          <p:nvPr/>
        </p:nvSpPr>
        <p:spPr bwMode="auto">
          <a:xfrm>
            <a:off x="838200" y="3886200"/>
            <a:ext cx="2590800" cy="44138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Group Communications</a:t>
            </a:r>
          </a:p>
        </p:txBody>
      </p:sp>
      <p:sp>
        <p:nvSpPr>
          <p:cNvPr id="25624" name="Rectangle 80"/>
          <p:cNvSpPr>
            <a:spLocks noChangeArrowheads="1"/>
          </p:cNvSpPr>
          <p:nvPr/>
        </p:nvSpPr>
        <p:spPr bwMode="auto">
          <a:xfrm>
            <a:off x="3429000" y="3886200"/>
            <a:ext cx="2590800" cy="4413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/>
              <a:t>Group Communications</a:t>
            </a:r>
          </a:p>
        </p:txBody>
      </p:sp>
      <p:sp>
        <p:nvSpPr>
          <p:cNvPr id="25625" name="Rectangle 81"/>
          <p:cNvSpPr>
            <a:spLocks noChangeArrowheads="1"/>
          </p:cNvSpPr>
          <p:nvPr/>
        </p:nvSpPr>
        <p:spPr bwMode="auto">
          <a:xfrm>
            <a:off x="6019800" y="3886200"/>
            <a:ext cx="2286000" cy="44138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Group Communications</a:t>
            </a:r>
          </a:p>
        </p:txBody>
      </p:sp>
      <p:sp>
        <p:nvSpPr>
          <p:cNvPr id="25626" name="Rectangle 82"/>
          <p:cNvSpPr>
            <a:spLocks noChangeArrowheads="1"/>
          </p:cNvSpPr>
          <p:nvPr/>
        </p:nvSpPr>
        <p:spPr bwMode="auto">
          <a:xfrm>
            <a:off x="838200" y="4327582"/>
            <a:ext cx="25908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MCPTT</a:t>
            </a:r>
          </a:p>
        </p:txBody>
      </p:sp>
      <p:sp>
        <p:nvSpPr>
          <p:cNvPr id="25627" name="Rectangle 83"/>
          <p:cNvSpPr>
            <a:spLocks noChangeArrowheads="1"/>
          </p:cNvSpPr>
          <p:nvPr/>
        </p:nvSpPr>
        <p:spPr bwMode="auto">
          <a:xfrm>
            <a:off x="3429000" y="4327582"/>
            <a:ext cx="2590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MCPTT</a:t>
            </a:r>
          </a:p>
        </p:txBody>
      </p:sp>
      <p:sp>
        <p:nvSpPr>
          <p:cNvPr id="25628" name="Rectangle 84"/>
          <p:cNvSpPr>
            <a:spLocks noChangeArrowheads="1"/>
          </p:cNvSpPr>
          <p:nvPr/>
        </p:nvSpPr>
        <p:spPr bwMode="auto">
          <a:xfrm>
            <a:off x="6019800" y="4327582"/>
            <a:ext cx="2286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MCPTT</a:t>
            </a:r>
          </a:p>
        </p:txBody>
      </p:sp>
      <p:cxnSp>
        <p:nvCxnSpPr>
          <p:cNvPr id="25629" name="Straight Arrow Connector 85"/>
          <p:cNvCxnSpPr>
            <a:cxnSpLocks noChangeShapeType="1"/>
          </p:cNvCxnSpPr>
          <p:nvPr/>
        </p:nvCxnSpPr>
        <p:spPr bwMode="auto">
          <a:xfrm>
            <a:off x="838200" y="4910138"/>
            <a:ext cx="7467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30" name="Straight Arrow Connector 86"/>
          <p:cNvCxnSpPr>
            <a:cxnSpLocks noChangeShapeType="1"/>
          </p:cNvCxnSpPr>
          <p:nvPr/>
        </p:nvCxnSpPr>
        <p:spPr bwMode="auto">
          <a:xfrm>
            <a:off x="838200" y="5214938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31" name="Straight Arrow Connector 87"/>
          <p:cNvCxnSpPr>
            <a:cxnSpLocks noChangeShapeType="1"/>
          </p:cNvCxnSpPr>
          <p:nvPr/>
        </p:nvCxnSpPr>
        <p:spPr bwMode="auto">
          <a:xfrm>
            <a:off x="3429000" y="5214938"/>
            <a:ext cx="2590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5632" name="Straight Arrow Connector 88"/>
          <p:cNvCxnSpPr>
            <a:cxnSpLocks noChangeShapeType="1"/>
          </p:cNvCxnSpPr>
          <p:nvPr/>
        </p:nvCxnSpPr>
        <p:spPr bwMode="auto">
          <a:xfrm>
            <a:off x="6019800" y="5214938"/>
            <a:ext cx="228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633" name="TextBox 89"/>
          <p:cNvSpPr txBox="1">
            <a:spLocks noChangeArrowheads="1"/>
          </p:cNvSpPr>
          <p:nvPr/>
        </p:nvSpPr>
        <p:spPr bwMode="auto">
          <a:xfrm>
            <a:off x="1600200" y="4910138"/>
            <a:ext cx="6118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1                                        Stage 2                                      Stage 3</a:t>
            </a:r>
          </a:p>
        </p:txBody>
      </p:sp>
      <p:sp>
        <p:nvSpPr>
          <p:cNvPr id="25634" name="TextBox 90"/>
          <p:cNvSpPr txBox="1">
            <a:spLocks noChangeArrowheads="1"/>
          </p:cNvSpPr>
          <p:nvPr/>
        </p:nvSpPr>
        <p:spPr bwMode="auto">
          <a:xfrm rot="16200000">
            <a:off x="-8079" y="5316879"/>
            <a:ext cx="12555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b="1" dirty="0"/>
              <a:t>Release 14</a:t>
            </a:r>
          </a:p>
        </p:txBody>
      </p:sp>
      <p:sp>
        <p:nvSpPr>
          <p:cNvPr id="25635" name="Rectangle 91"/>
          <p:cNvSpPr>
            <a:spLocks noChangeArrowheads="1"/>
          </p:cNvSpPr>
          <p:nvPr/>
        </p:nvSpPr>
        <p:spPr bwMode="auto">
          <a:xfrm>
            <a:off x="838200" y="5291138"/>
            <a:ext cx="2590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MCVideo</a:t>
            </a:r>
          </a:p>
        </p:txBody>
      </p:sp>
      <p:sp>
        <p:nvSpPr>
          <p:cNvPr id="25636" name="Rectangle 92"/>
          <p:cNvSpPr>
            <a:spLocks noChangeArrowheads="1"/>
          </p:cNvSpPr>
          <p:nvPr/>
        </p:nvSpPr>
        <p:spPr bwMode="auto">
          <a:xfrm>
            <a:off x="3429000" y="5291138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MCVideo</a:t>
            </a:r>
          </a:p>
        </p:txBody>
      </p:sp>
      <p:sp>
        <p:nvSpPr>
          <p:cNvPr id="25637" name="Rectangle 93"/>
          <p:cNvSpPr>
            <a:spLocks noChangeArrowheads="1"/>
          </p:cNvSpPr>
          <p:nvPr/>
        </p:nvSpPr>
        <p:spPr bwMode="auto">
          <a:xfrm>
            <a:off x="6019800" y="5291138"/>
            <a:ext cx="2286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MCVideo</a:t>
            </a:r>
          </a:p>
        </p:txBody>
      </p:sp>
      <p:sp>
        <p:nvSpPr>
          <p:cNvPr id="25638" name="Rectangle 94"/>
          <p:cNvSpPr>
            <a:spLocks noChangeArrowheads="1"/>
          </p:cNvSpPr>
          <p:nvPr/>
        </p:nvSpPr>
        <p:spPr bwMode="auto">
          <a:xfrm>
            <a:off x="1676400" y="5791200"/>
            <a:ext cx="3048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39" name="TextBox 95"/>
          <p:cNvSpPr txBox="1">
            <a:spLocks noChangeArrowheads="1"/>
          </p:cNvSpPr>
          <p:nvPr/>
        </p:nvSpPr>
        <p:spPr bwMode="auto">
          <a:xfrm>
            <a:off x="1989138" y="5757863"/>
            <a:ext cx="159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Completed</a:t>
            </a:r>
          </a:p>
        </p:txBody>
      </p:sp>
      <p:sp>
        <p:nvSpPr>
          <p:cNvPr id="25640" name="Rectangle 96"/>
          <p:cNvSpPr>
            <a:spLocks noChangeArrowheads="1"/>
          </p:cNvSpPr>
          <p:nvPr/>
        </p:nvSpPr>
        <p:spPr bwMode="auto">
          <a:xfrm>
            <a:off x="3573463" y="5824538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41" name="TextBox 97"/>
          <p:cNvSpPr txBox="1">
            <a:spLocks noChangeArrowheads="1"/>
          </p:cNvSpPr>
          <p:nvPr/>
        </p:nvSpPr>
        <p:spPr bwMode="auto">
          <a:xfrm>
            <a:off x="3886200" y="5791200"/>
            <a:ext cx="162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In Progress</a:t>
            </a:r>
          </a:p>
        </p:txBody>
      </p:sp>
      <p:sp>
        <p:nvSpPr>
          <p:cNvPr id="25642" name="Rectangle 98"/>
          <p:cNvSpPr>
            <a:spLocks noChangeArrowheads="1"/>
          </p:cNvSpPr>
          <p:nvPr/>
        </p:nvSpPr>
        <p:spPr bwMode="auto">
          <a:xfrm>
            <a:off x="5486400" y="5824538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5643" name="TextBox 99"/>
          <p:cNvSpPr txBox="1">
            <a:spLocks noChangeArrowheads="1"/>
          </p:cNvSpPr>
          <p:nvPr/>
        </p:nvSpPr>
        <p:spPr bwMode="auto">
          <a:xfrm>
            <a:off x="5799138" y="5791200"/>
            <a:ext cx="163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Stage Not Started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8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Broadband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Priority </a:t>
            </a:r>
            <a:r>
              <a:rPr lang="en-US" b="0" dirty="0">
                <a:latin typeface="Arial" charset="0"/>
                <a:ea typeface="MS PGothic" charset="0"/>
              </a:rPr>
              <a:t>&amp; </a:t>
            </a:r>
            <a:r>
              <a:rPr lang="en-US" b="0" dirty="0" err="1">
                <a:latin typeface="Arial" charset="0"/>
                <a:ea typeface="MS PGothic" charset="0"/>
              </a:rPr>
              <a:t>QoS</a:t>
            </a:r>
            <a:r>
              <a:rPr lang="en-US" b="0" dirty="0">
                <a:latin typeface="Arial" charset="0"/>
                <a:ea typeface="MS PGothic" charset="0"/>
              </a:rPr>
              <a:t> Working Group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Local </a:t>
            </a:r>
            <a:r>
              <a:rPr lang="en-US" b="0" dirty="0">
                <a:latin typeface="Arial" charset="0"/>
                <a:ea typeface="MS PGothic" charset="0"/>
              </a:rPr>
              <a:t>Control Working Group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Deployable </a:t>
            </a:r>
            <a:r>
              <a:rPr lang="en-US" b="0" dirty="0">
                <a:latin typeface="Arial" charset="0"/>
                <a:ea typeface="MS PGothic" charset="0"/>
              </a:rPr>
              <a:t>Systems Working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16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Technology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</a:t>
            </a:r>
            <a:r>
              <a:rPr lang="en-US" b="0" dirty="0" err="1" smtClean="0">
                <a:latin typeface="Arial" charset="0"/>
                <a:ea typeface="MS PGothic" charset="0"/>
              </a:rPr>
              <a:t>FirstNet</a:t>
            </a:r>
            <a:r>
              <a:rPr lang="en-US" b="0" dirty="0">
                <a:latin typeface="Arial" charset="0"/>
                <a:ea typeface="MS PGothic" charset="0"/>
              </a:rPr>
              <a:t>/NG9-1-1 Outreach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Radio </a:t>
            </a:r>
            <a:r>
              <a:rPr lang="en-US" b="0" dirty="0">
                <a:latin typeface="Arial" charset="0"/>
                <a:ea typeface="MS PGothic" charset="0"/>
              </a:rPr>
              <a:t>Programming and Compatibility </a:t>
            </a:r>
            <a:br>
              <a:rPr lang="en-US" b="0" dirty="0">
                <a:latin typeface="Arial" charset="0"/>
                <a:ea typeface="MS PGothic" charset="0"/>
              </a:rPr>
            </a:br>
            <a:r>
              <a:rPr lang="en-US" b="0" dirty="0" smtClean="0">
                <a:latin typeface="Arial" charset="0"/>
                <a:ea typeface="MS PGothic" charset="0"/>
              </a:rPr>
              <a:t> Requirements </a:t>
            </a:r>
            <a:r>
              <a:rPr lang="en-US" b="0" dirty="0">
                <a:latin typeface="Arial" charset="0"/>
                <a:ea typeface="MS PGothic" charset="0"/>
              </a:rPr>
              <a:t>(Radio PCR)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 charset="0"/>
                <a:ea typeface="MS PGothic" charset="0"/>
              </a:rPr>
              <a:t> Video </a:t>
            </a:r>
            <a:r>
              <a:rPr lang="en-US" b="0" dirty="0">
                <a:latin typeface="Arial" charset="0"/>
                <a:ea typeface="MS PGothic" charset="0"/>
              </a:rPr>
              <a:t>Technology Advisory Group (VTAG</a:t>
            </a:r>
            <a:r>
              <a:rPr lang="en-US" b="0" dirty="0" smtClean="0">
                <a:latin typeface="Arial" charset="0"/>
                <a:ea typeface="MS PGothic" charset="0"/>
              </a:rPr>
              <a:t>)</a:t>
            </a:r>
            <a:endParaRPr lang="en-US" b="0" dirty="0">
              <a:latin typeface="Arial" charset="0"/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17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>
                <a:latin typeface="Arial" charset="0"/>
                <a:ea typeface="MS PGothic" charset="0"/>
              </a:rPr>
              <a:t>Questions/Comments?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18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14497"/>
            <a:ext cx="9144000" cy="1586291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065" y="4113852"/>
            <a:ext cx="7752735" cy="1539536"/>
          </a:xfrm>
        </p:spPr>
        <p:txBody>
          <a:bodyPr/>
          <a:lstStyle/>
          <a:p>
            <a:pPr algn="ctr"/>
            <a:r>
              <a:rPr lang="en-US" b="0" dirty="0" smtClean="0">
                <a:latin typeface="Arial" charset="0"/>
              </a:rPr>
              <a:t>Please </a:t>
            </a:r>
            <a:r>
              <a:rPr lang="en-US" b="0" dirty="0">
                <a:latin typeface="Arial" charset="0"/>
              </a:rPr>
              <a:t>join NPSTC at our Meeting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Friday, March 20, 2015 </a:t>
            </a:r>
            <a:br>
              <a:rPr lang="en-US" b="0" dirty="0">
                <a:latin typeface="Arial" charset="0"/>
              </a:rPr>
            </a:br>
            <a:r>
              <a:rPr lang="en-US" b="0" dirty="0">
                <a:latin typeface="Arial" charset="0"/>
              </a:rPr>
              <a:t>in Room N258 at 8:30 a.m.</a:t>
            </a:r>
          </a:p>
          <a:p>
            <a:pPr algn="ctr"/>
            <a:r>
              <a:rPr lang="en-US" b="0" dirty="0" smtClean="0">
                <a:latin typeface="Arial" charset="0"/>
              </a:rPr>
              <a:t>Booth </a:t>
            </a:r>
            <a:r>
              <a:rPr lang="en-US" b="0" dirty="0">
                <a:latin typeface="Arial" charset="0"/>
              </a:rPr>
              <a:t>772 </a:t>
            </a:r>
          </a:p>
          <a:p>
            <a:pPr algn="ctr"/>
            <a:r>
              <a:rPr lang="en-US" b="0" dirty="0" err="1" smtClean="0">
                <a:latin typeface="Arial" charset="0"/>
              </a:rPr>
              <a:t>www.npstc.org</a:t>
            </a:r>
            <a:endParaRPr lang="en-US" b="0" dirty="0">
              <a:latin typeface="Arial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920750" cy="365125"/>
          </a:xfrm>
          <a:prstGeom prst="rect">
            <a:avLst/>
          </a:prstGeom>
        </p:spPr>
        <p:txBody>
          <a:bodyPr/>
          <a:lstStyle/>
          <a:p>
            <a:fld id="{8FD0AE77-BD58-924B-B88A-864CECC0E5BB}" type="slidenum">
              <a:rPr lang="en-US" smtClean="0"/>
              <a:t>19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1827160" y="2293791"/>
            <a:ext cx="6859639" cy="158125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MS PGothic" charset="0"/>
              </a:rPr>
              <a:t>Welcome</a:t>
            </a: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sz="2000" b="0" dirty="0">
                <a:latin typeface="Arial" charset="0"/>
                <a:ea typeface="MS PGothic" charset="0"/>
              </a:rPr>
              <a:t>Ralph Haller, NPSTC Chairman</a:t>
            </a:r>
            <a:br>
              <a:rPr lang="en-US" sz="2000" b="0" dirty="0">
                <a:latin typeface="Arial" charset="0"/>
                <a:ea typeface="MS PGothic" charset="0"/>
              </a:rPr>
            </a:br>
            <a:r>
              <a:rPr lang="en-US" sz="2000" b="0" dirty="0" smtClean="0">
                <a:latin typeface="Arial" charset="0"/>
                <a:ea typeface="MS PGothic" charset="0"/>
              </a:rPr>
              <a:t>and </a:t>
            </a:r>
            <a:r>
              <a:rPr lang="en-US" sz="2000" b="0" dirty="0">
                <a:latin typeface="Arial" charset="0"/>
                <a:ea typeface="MS PGothic" charset="0"/>
              </a:rPr>
              <a:t>Marilyn Ward, Executive Director</a:t>
            </a:r>
            <a:endParaRPr lang="en-US" sz="2000" dirty="0">
              <a:latin typeface="Arial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06" y="577383"/>
            <a:ext cx="1221639" cy="1527048"/>
          </a:xfrm>
          <a:prstGeom prst="rect">
            <a:avLst/>
          </a:prstGeom>
          <a:ln w="19050" cmpd="sng">
            <a:solidFill>
              <a:srgbClr val="870A2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Ralph H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0" y="598036"/>
            <a:ext cx="1221637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NPSTC Mission Statement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z="2000" dirty="0" smtClean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000" dirty="0">
              <a:ea typeface="MS PGothic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b="0" dirty="0" smtClean="0">
                <a:ea typeface="MS PGothic" charset="0"/>
              </a:rPr>
              <a:t>NPSTC is a federation of organizations whose mission is to improve </a:t>
            </a:r>
            <a:br>
              <a:rPr lang="en-US" sz="2800" b="0" dirty="0" smtClean="0">
                <a:ea typeface="MS PGothic" charset="0"/>
              </a:rPr>
            </a:br>
            <a:r>
              <a:rPr lang="en-US" sz="2800" b="0" dirty="0" smtClean="0">
                <a:ea typeface="MS PGothic" charset="0"/>
              </a:rPr>
              <a:t>public safety communications </a:t>
            </a:r>
            <a:br>
              <a:rPr lang="en-US" sz="2800" b="0" dirty="0" smtClean="0">
                <a:ea typeface="MS PGothic" charset="0"/>
              </a:rPr>
            </a:br>
            <a:r>
              <a:rPr lang="en-US" sz="2800" b="0" dirty="0" smtClean="0">
                <a:ea typeface="MS PGothic" charset="0"/>
              </a:rPr>
              <a:t>and interoperability through collaborative leadership.</a:t>
            </a:r>
          </a:p>
          <a:p>
            <a:pPr>
              <a:buFontTx/>
              <a:buNone/>
              <a:defRPr/>
            </a:pPr>
            <a:endParaRPr lang="en-US" sz="1600" b="1" dirty="0"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3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MS PGothic" charset="0"/>
              </a:rPr>
              <a:t>NPSTC </a:t>
            </a:r>
            <a:r>
              <a:rPr lang="en-US" sz="2800" dirty="0" smtClean="0">
                <a:latin typeface="Arial" charset="0"/>
                <a:ea typeface="MS PGothic" charset="0"/>
              </a:rPr>
              <a:t>Governing Board</a:t>
            </a:r>
            <a:r>
              <a:rPr lang="en-US" sz="2800" dirty="0">
                <a:latin typeface="Arial" charset="0"/>
                <a:ea typeface="MS PGothic" charset="0"/>
              </a:rPr>
              <a:t> </a:t>
            </a:r>
            <a:r>
              <a:rPr lang="en-US" sz="2800" dirty="0" smtClean="0">
                <a:latin typeface="Arial" charset="0"/>
                <a:ea typeface="MS PGothic" charset="0"/>
              </a:rPr>
              <a:t> </a:t>
            </a:r>
            <a:r>
              <a:rPr lang="en-US" sz="2800" dirty="0">
                <a:latin typeface="Arial" charset="0"/>
                <a:ea typeface="MS PGothic" charset="0"/>
              </a:rPr>
              <a:t>Organizations</a:t>
            </a:r>
          </a:p>
        </p:txBody>
      </p:sp>
      <p:pic>
        <p:nvPicPr>
          <p:cNvPr id="29698" name="Picture 4" descr="http://www.fishwildlife.org/images/log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892550"/>
            <a:ext cx="11334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http://www.fcca-usa.or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003675"/>
            <a:ext cx="7810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0" descr="IAFC - International Association of Fire Chie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390650"/>
            <a:ext cx="1079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4" descr="National Association of State Technology Direc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447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6" descr="http://www.nena.org/resource/resmgr/mainpages/NENA_Header_Graphi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870200"/>
            <a:ext cx="3079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8" descr="National Sheriff's Associ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2388"/>
            <a:ext cx="56927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747963"/>
            <a:ext cx="13287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851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25575"/>
            <a:ext cx="800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4" descr="http://www.florida.imsasafety.org/index_htm_files/2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716213"/>
            <a:ext cx="1752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" descr="http://www.transportation.org/_layouts/15/images/AASHTOPublicFacing/aashto_footer_logo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303713"/>
            <a:ext cx="216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02075"/>
            <a:ext cx="10350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175250"/>
            <a:ext cx="16494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0"/>
            <a:ext cx="10683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8300"/>
            <a:ext cx="1625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6" descr="http://www.qsl.net/aa9ro/arrl_logo.b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49675"/>
            <a:ext cx="6127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4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NPSTC </a:t>
            </a:r>
            <a:r>
              <a:rPr lang="en-US" dirty="0" smtClean="0">
                <a:latin typeface="Arial" charset="0"/>
                <a:ea typeface="MS PGothic" charset="0"/>
              </a:rPr>
              <a:t>Organizations (continued)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type="subTitle" idx="1"/>
          </p:nvPr>
        </p:nvSpPr>
        <p:spPr>
          <a:xfrm>
            <a:off x="909833" y="1247807"/>
            <a:ext cx="7677328" cy="5492503"/>
          </a:xfrm>
          <a:extLst/>
        </p:spPr>
        <p:txBody>
          <a:bodyPr numCol="2"/>
          <a:lstStyle/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u="sng" dirty="0">
                <a:solidFill>
                  <a:srgbClr val="000000"/>
                </a:solidFill>
                <a:ea typeface="MS PGothic" charset="0"/>
              </a:rPr>
              <a:t>Associate Organizations</a:t>
            </a:r>
            <a:endParaRPr lang="en-US" sz="2000" b="0" dirty="0">
              <a:solidFill>
                <a:srgbClr val="000000"/>
              </a:solidFill>
              <a:ea typeface="MS PGothic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Canadian Interoperability Technology Interest Group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Utilities Telecom Council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u="sng" dirty="0" smtClean="0">
                <a:solidFill>
                  <a:srgbClr val="000000"/>
                </a:solidFill>
                <a:ea typeface="MS PGothic" charset="0"/>
              </a:rPr>
              <a:t>Affiliate </a:t>
            </a:r>
            <a:r>
              <a:rPr lang="en-US" sz="2000" b="0" u="sng" dirty="0">
                <a:solidFill>
                  <a:srgbClr val="000000"/>
                </a:solidFill>
                <a:ea typeface="MS PGothic" charset="0"/>
              </a:rPr>
              <a:t>Organizations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Alliance for Telecommunications Industry Solutions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Open Mobile Alliance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Telecommunications Industry Association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TETRA Critical Communications Association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u="sng" dirty="0" smtClean="0">
                <a:solidFill>
                  <a:srgbClr val="000000"/>
                </a:solidFill>
                <a:ea typeface="MS PGothic" charset="0"/>
              </a:rPr>
              <a:t>Liaison </a:t>
            </a:r>
            <a:r>
              <a:rPr lang="en-US" sz="2000" b="0" u="sng" dirty="0">
                <a:solidFill>
                  <a:srgbClr val="000000"/>
                </a:solidFill>
                <a:ea typeface="MS PGothic" charset="0"/>
              </a:rPr>
              <a:t>Organizations</a:t>
            </a:r>
            <a:endParaRPr lang="en-US" sz="2000" b="0" dirty="0">
              <a:solidFill>
                <a:srgbClr val="000000"/>
              </a:solidFill>
              <a:ea typeface="MS PGothic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Federal Communications Commission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Federal Emergency Management Agency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0" u="sng" dirty="0" smtClean="0">
                <a:solidFill>
                  <a:srgbClr val="000000"/>
                </a:solidFill>
                <a:ea typeface="MS PGothic" charset="0"/>
              </a:rPr>
              <a:t>Liaison Organizations (cont.)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MS PGothic" charset="0"/>
              </a:rPr>
              <a:t>Federal </a:t>
            </a:r>
            <a:r>
              <a:rPr lang="en-US" dirty="0">
                <a:solidFill>
                  <a:srgbClr val="000000"/>
                </a:solidFill>
                <a:ea typeface="MS PGothic" charset="0"/>
              </a:rPr>
              <a:t>Partnership for Interoperable Communications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National Telecommunications and Information Administration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Office for Interoperability &amp; Compatibility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Office of Emergency Communications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Public Safety Communication Europe 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MS PGothic" charset="0"/>
              </a:rPr>
              <a:t>SAFECOM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U.S. Department of Justice</a:t>
            </a:r>
          </a:p>
          <a:p>
            <a:pPr marL="742950" lvl="1" indent="-2857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MS PGothic" charset="0"/>
              </a:rPr>
              <a:t>U.S. Department of the Interior</a:t>
            </a:r>
          </a:p>
          <a:p>
            <a:pPr marL="285750" indent="-285750" eaLnBrk="1" hangingPunct="1">
              <a:spcBef>
                <a:spcPct val="20000"/>
              </a:spcBef>
              <a:spcAft>
                <a:spcPts val="600"/>
              </a:spcAft>
              <a:buFont typeface="Lucida Grande"/>
              <a:buChar char="—"/>
              <a:defRPr/>
            </a:pPr>
            <a:endParaRPr lang="en-US" sz="1600" b="0" dirty="0">
              <a:solidFill>
                <a:srgbClr val="000000"/>
              </a:solidFill>
              <a:ea typeface="MS PGothic" charset="0"/>
            </a:endParaRPr>
          </a:p>
          <a:p>
            <a:pPr>
              <a:spcAft>
                <a:spcPts val="600"/>
              </a:spcAft>
              <a:buFontTx/>
              <a:buNone/>
              <a:defRPr/>
            </a:pPr>
            <a:endParaRPr lang="en-US" sz="1600" b="1" dirty="0"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How is NPSTC organized?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b="0" dirty="0">
                <a:latin typeface="Arial" charset="0"/>
                <a:ea typeface="MS PGothic" charset="0"/>
              </a:rPr>
              <a:t>Governing Board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Representatives from each of its member organizations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b="0" dirty="0">
                <a:latin typeface="Arial" charset="0"/>
                <a:ea typeface="MS PGothic" charset="0"/>
              </a:rPr>
              <a:t>Executive Committee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Chair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Vice Chair and 2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ea typeface="MS PGothic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 Vice Chair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Committee Chairs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Vice Chairs </a:t>
            </a:r>
            <a:endParaRPr lang="en-US" dirty="0" smtClean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800100" lvl="1" indent="-342900" algn="l">
              <a:buFont typeface="Lucida Grande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Executive Director and Deputy Executive Director 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b="0" dirty="0">
                <a:latin typeface="Arial" charset="0"/>
                <a:ea typeface="MS PGothic" charset="0"/>
              </a:rPr>
              <a:t>Technical </a:t>
            </a:r>
            <a:r>
              <a:rPr lang="en-US" b="0" dirty="0" smtClean="0">
                <a:latin typeface="Arial" charset="0"/>
                <a:ea typeface="MS PGothic" charset="0"/>
              </a:rPr>
              <a:t>Committees</a:t>
            </a:r>
            <a:endParaRPr lang="en-US" b="0" dirty="0">
              <a:latin typeface="Arial" charset="0"/>
              <a:ea typeface="MS PGothic" charset="0"/>
            </a:endParaRP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Interoperability Committee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Spectrum Management Committee</a:t>
            </a:r>
          </a:p>
          <a:p>
            <a:pPr marL="800100" lvl="1" indent="-342900" algn="l">
              <a:buFont typeface="Lucida Grande"/>
              <a:buChar char="–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Technology and Broadband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Committee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/>
              <a:t>6</a:t>
            </a:fld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MS PGothic" charset="0"/>
              </a:rPr>
              <a:t>NPSTC Reviews Current </a:t>
            </a:r>
            <a:r>
              <a:rPr lang="en-US" sz="2400" dirty="0" smtClean="0">
                <a:latin typeface="Arial" charset="0"/>
                <a:ea typeface="MS PGothic" charset="0"/>
              </a:rPr>
              <a:t>Activities - </a:t>
            </a:r>
            <a:r>
              <a:rPr lang="en-US" sz="2400" dirty="0">
                <a:latin typeface="Arial" charset="0"/>
                <a:ea typeface="MS PGothic" charset="0"/>
              </a:rPr>
              <a:t/>
            </a:r>
            <a:br>
              <a:rPr lang="en-US" sz="2400" dirty="0">
                <a:latin typeface="Arial" charset="0"/>
                <a:ea typeface="MS PGothic" charset="0"/>
              </a:rPr>
            </a:br>
            <a:r>
              <a:rPr lang="en-US" sz="2400" dirty="0">
                <a:latin typeface="Arial" charset="0"/>
                <a:ea typeface="MS PGothic" charset="0"/>
              </a:rPr>
              <a:t>Nationwide Public Safety Broadband Network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</a:rPr>
            </a:br>
            <a:r>
              <a:rPr lang="en-US" sz="2000" b="0" dirty="0" smtClean="0">
                <a:latin typeface="Arial" charset="0"/>
                <a:ea typeface="MS PGothic" charset="0"/>
              </a:rPr>
              <a:t>Harlin </a:t>
            </a:r>
            <a:r>
              <a:rPr lang="en-US" sz="2000" b="0" dirty="0">
                <a:latin typeface="Arial" charset="0"/>
                <a:ea typeface="MS PGothic" charset="0"/>
              </a:rPr>
              <a:t>McEwen, NPSTC Governing Board Member</a:t>
            </a:r>
          </a:p>
        </p:txBody>
      </p:sp>
      <p:pic>
        <p:nvPicPr>
          <p:cNvPr id="24579" name="Picture 3" descr="McEw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0" y="616008"/>
            <a:ext cx="1221638" cy="1527048"/>
          </a:xfrm>
          <a:prstGeom prst="rect">
            <a:avLst/>
          </a:prstGeom>
          <a:noFill/>
          <a:ln w="19050" cmpd="sng">
            <a:solidFill>
              <a:srgbClr val="870A2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8D19-2F09-C84D-AEEF-48F6C43FB5D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cs typeface="Arial"/>
              </a:rPr>
              <a:t>Harlin R. McEwen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5663" y="1994541"/>
            <a:ext cx="6158337" cy="417250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000" b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Chairman</a:t>
            </a:r>
            <a:r>
              <a:rPr lang="en-US" sz="2000" b="0" dirty="0">
                <a:solidFill>
                  <a:srgbClr val="000000"/>
                </a:solidFill>
              </a:rPr>
              <a:t>, Communications &amp; Technology </a:t>
            </a:r>
            <a:r>
              <a:rPr lang="en-US" sz="2000" b="0" dirty="0" smtClean="0">
                <a:solidFill>
                  <a:srgbClr val="000000"/>
                </a:solidFill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Life Member and Honorary President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International </a:t>
            </a:r>
            <a:r>
              <a:rPr lang="en-US" sz="2000" b="0" dirty="0">
                <a:solidFill>
                  <a:srgbClr val="000000"/>
                </a:solidFill>
              </a:rPr>
              <a:t>Association of Chiefs of Police (IACP</a:t>
            </a:r>
            <a:r>
              <a:rPr lang="en-US" sz="2000" b="0" dirty="0" smtClean="0">
                <a:solidFill>
                  <a:srgbClr val="000000"/>
                </a:solidFill>
              </a:rPr>
              <a:t>)</a:t>
            </a:r>
          </a:p>
          <a:p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Life Member and Communications Advisor </a:t>
            </a:r>
            <a:endParaRPr lang="en-US" sz="2000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</a:rPr>
              <a:t>National Sheriffs</a:t>
            </a:r>
            <a:r>
              <a:rPr lang="ja-JP" altLang="en-US" sz="2000" b="0" dirty="0">
                <a:solidFill>
                  <a:srgbClr val="000000"/>
                </a:solidFill>
              </a:rPr>
              <a:t>’</a:t>
            </a:r>
            <a:r>
              <a:rPr lang="en-US" altLang="ja-JP" sz="2000" b="0" dirty="0">
                <a:solidFill>
                  <a:srgbClr val="000000"/>
                </a:solidFill>
              </a:rPr>
              <a:t> Association (NSA) </a:t>
            </a:r>
            <a:endParaRPr lang="en-US" altLang="ja-JP" sz="2000" b="0" dirty="0" smtClean="0">
              <a:solidFill>
                <a:srgbClr val="000000"/>
              </a:solidFill>
            </a:endParaRPr>
          </a:p>
          <a:p>
            <a:endParaRPr lang="en-US" sz="2000" b="0" dirty="0">
              <a:solidFill>
                <a:srgbClr val="000000"/>
              </a:solidFill>
            </a:endParaRPr>
          </a:p>
          <a:p>
            <a:r>
              <a:rPr lang="en-US" sz="2000" b="0" dirty="0" smtClean="0">
                <a:solidFill>
                  <a:srgbClr val="000000"/>
                </a:solidFill>
              </a:rPr>
              <a:t>Life Member &amp; Member Broadband Committee</a:t>
            </a:r>
          </a:p>
          <a:p>
            <a:pPr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APCO International</a:t>
            </a:r>
            <a:endParaRPr lang="en-US" sz="2000" b="0" dirty="0">
              <a:solidFill>
                <a:srgbClr val="000000"/>
              </a:solidFill>
            </a:endParaRPr>
          </a:p>
          <a:p>
            <a:endParaRPr lang="en-US" sz="1400" b="0" dirty="0" smtClean="0">
              <a:solidFill>
                <a:srgbClr val="000000"/>
              </a:solidFill>
            </a:endParaRPr>
          </a:p>
          <a:p>
            <a:r>
              <a:rPr lang="en-US" sz="2000" b="0" dirty="0">
                <a:solidFill>
                  <a:srgbClr val="000000"/>
                </a:solidFill>
              </a:rPr>
              <a:t>Chairman, Public Safety Advisory Committee (PSAC) </a:t>
            </a:r>
            <a:r>
              <a:rPr lang="en-US" sz="2000" b="0" dirty="0" smtClean="0">
                <a:solidFill>
                  <a:srgbClr val="000000"/>
                </a:solidFill>
              </a:rPr>
              <a:t>First </a:t>
            </a:r>
            <a:r>
              <a:rPr lang="en-US" sz="2000" b="0" dirty="0">
                <a:solidFill>
                  <a:srgbClr val="000000"/>
                </a:solidFill>
              </a:rPr>
              <a:t>Responder Network Authority (FirstNet) </a:t>
            </a:r>
          </a:p>
          <a:p>
            <a:endParaRPr lang="en-US" sz="2000" b="0" dirty="0">
              <a:solidFill>
                <a:srgbClr val="000000"/>
              </a:solidFill>
            </a:endParaRP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AE77-BD58-924B-B88A-864CECC0E5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5" name="Picture 2" descr="IACP-SEAL-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5" y="1955602"/>
            <a:ext cx="1187677" cy="117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5" y="3244480"/>
            <a:ext cx="1177878" cy="11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" y="5317932"/>
            <a:ext cx="19986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87131" y="1015869"/>
            <a:ext cx="5653636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Chief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Police (Ret) - City of Ithaca, NY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FBI Deputy Assistant Director (Ret) - Washington, DC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chiefhrm@pubsaf.com    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607-227-1664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7" y="4465790"/>
            <a:ext cx="1998663" cy="7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70707" y="1880848"/>
            <a:ext cx="79606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Public Safety Advisory Committee (PSAC)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5055" y="1334787"/>
            <a:ext cx="8211312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/>
                <a:cs typeface="Arial"/>
              </a:rPr>
              <a:t>Current Assignments</a:t>
            </a:r>
          </a:p>
          <a:p>
            <a:pPr marL="800100" lvl="1" indent="-342900"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Priority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and Preemption Task Team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2/26)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FirstNet is seeking advice from PSAC regarding an initial framework for implementing access prioritization, user preemption, and prioritized application use in the NPSBN</a:t>
            </a:r>
          </a:p>
          <a:p>
            <a:pPr marL="800100" lvl="1" indent="-3429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Public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Safety Grade Task Team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2/27)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FirstNet is seeking advice from PSAC regarding an initial methodology and framework for prioritizing and implementing NPSTC’s public safety grade recommendations in the NPSBN</a:t>
            </a:r>
          </a:p>
          <a:p>
            <a:pPr marL="800100" lvl="1" indent="-342900">
              <a:spcBef>
                <a:spcPts val="1200"/>
              </a:spcBef>
              <a:buFont typeface="Lucida Grande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User Equipment Tasking (Kicked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Off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3/4)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57300" lvl="2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FirstNet is seeking advice from PSAC on functional objectives for and ergonomic considerations of Band 14 broadband user equipment that will meet the operational needs of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33548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806</Words>
  <Application>Microsoft Macintosh PowerPoint</Application>
  <PresentationFormat>On-screen Show (4:3)</PresentationFormat>
  <Paragraphs>208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Section Dividers</vt:lpstr>
      <vt:lpstr>1_Layout</vt:lpstr>
      <vt:lpstr>NPSTC Presents Public Safety Communications Current Events</vt:lpstr>
      <vt:lpstr>Welcome Ralph Haller, NPSTC Chairman and Marilyn Ward, Executive Director</vt:lpstr>
      <vt:lpstr>NPSTC Mission Statement</vt:lpstr>
      <vt:lpstr>NPSTC Governing Board  Organizations</vt:lpstr>
      <vt:lpstr>NPSTC Organizations (continued)</vt:lpstr>
      <vt:lpstr>How is NPSTC organized?</vt:lpstr>
      <vt:lpstr>NPSTC Reviews Current Activities -  Nationwide Public Safety Broadband Network Harlin McEwen, NPSTC Governing Board Member</vt:lpstr>
      <vt:lpstr>Harlin R. McEwen</vt:lpstr>
      <vt:lpstr>Public Safety Advisory Committee (PSAC)</vt:lpstr>
      <vt:lpstr>NPSTC Discusses  Current Spectrum Issues  David Buchanan, Spectrum Management Committee Chair</vt:lpstr>
      <vt:lpstr>Spectrum and Interoperability Topics</vt:lpstr>
      <vt:lpstr>NPSTC Filings Summary</vt:lpstr>
      <vt:lpstr>Anticipated NPSTC Filings</vt:lpstr>
      <vt:lpstr>Technology and Broadband Committee Update  Tom Sorley, Chair and Andy Thiessen, Vice Chair </vt:lpstr>
      <vt:lpstr>LTE Global Standards</vt:lpstr>
      <vt:lpstr>Broadband</vt:lpstr>
      <vt:lpstr>Technology</vt:lpstr>
      <vt:lpstr>PowerPoint Presentation</vt:lpstr>
      <vt:lpstr>Thank you!</vt:lpstr>
    </vt:vector>
  </TitlesOfParts>
  <Company>Grunt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Melvin</dc:creator>
  <cp:lastModifiedBy>Sandy Dawkins</cp:lastModifiedBy>
  <cp:revision>60</cp:revision>
  <dcterms:created xsi:type="dcterms:W3CDTF">2015-03-05T04:01:18Z</dcterms:created>
  <dcterms:modified xsi:type="dcterms:W3CDTF">2015-03-15T19:20:46Z</dcterms:modified>
</cp:coreProperties>
</file>