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1145" r:id="rId2"/>
    <p:sldId id="1179" r:id="rId3"/>
    <p:sldId id="1180" r:id="rId4"/>
    <p:sldId id="1181" r:id="rId5"/>
    <p:sldId id="1176" r:id="rId6"/>
    <p:sldId id="1177" r:id="rId7"/>
    <p:sldId id="1175" r:id="rId8"/>
    <p:sldId id="1173" r:id="rId9"/>
    <p:sldId id="1172" r:id="rId10"/>
    <p:sldId id="1178" r:id="rId11"/>
    <p:sldId id="1182" r:id="rId12"/>
    <p:sldId id="1171" r:id="rId13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62F72"/>
    <a:srgbClr val="D33320"/>
    <a:srgbClr val="D2232A"/>
    <a:srgbClr val="006600"/>
    <a:srgbClr val="E40A4D"/>
    <a:srgbClr val="EF6519"/>
    <a:srgbClr val="E9BE05"/>
    <a:srgbClr val="E58C09"/>
    <a:srgbClr val="FF3300"/>
    <a:srgbClr val="00009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 vertBarState="minimized" horzBarState="maximized">
    <p:restoredLeft sz="34612" autoAdjust="0"/>
    <p:restoredTop sz="86323" autoAdjust="0"/>
  </p:normalViewPr>
  <p:slideViewPr>
    <p:cSldViewPr snapToGrid="0" snapToObjects="1">
      <p:cViewPr varScale="1">
        <p:scale>
          <a:sx n="172" d="100"/>
          <a:sy n="172" d="100"/>
        </p:scale>
        <p:origin x="-2904" y="-10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48" y="4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082" y="-102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144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7840" cy="461804"/>
          </a:xfrm>
          <a:prstGeom prst="rect">
            <a:avLst/>
          </a:prstGeom>
        </p:spPr>
        <p:txBody>
          <a:bodyPr vert="horz" lIns="92689" tIns="46344" rIns="92689" bIns="4634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689" tIns="46344" rIns="92689" bIns="46344" rtlCol="0"/>
          <a:lstStyle>
            <a:lvl1pPr algn="r">
              <a:defRPr sz="1300"/>
            </a:lvl1pPr>
          </a:lstStyle>
          <a:p>
            <a:fld id="{D7F554A9-91E6-4223-A39E-C2440310AC92}" type="datetimeFigureOut">
              <a:rPr lang="en-US" smtClean="0"/>
              <a:pPr/>
              <a:t>3/19/15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691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9" tIns="46344" rIns="92689" bIns="463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689" tIns="46344" rIns="92689" bIns="463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71"/>
            <a:ext cx="3037840" cy="461804"/>
          </a:xfrm>
          <a:prstGeom prst="rect">
            <a:avLst/>
          </a:prstGeom>
        </p:spPr>
        <p:txBody>
          <a:bodyPr vert="horz" lIns="92689" tIns="46344" rIns="92689" bIns="4634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1804"/>
          </a:xfrm>
          <a:prstGeom prst="rect">
            <a:avLst/>
          </a:prstGeom>
        </p:spPr>
        <p:txBody>
          <a:bodyPr vert="horz" lIns="92689" tIns="46344" rIns="92689" bIns="46344" rtlCol="0" anchor="b"/>
          <a:lstStyle>
            <a:lvl1pPr algn="r">
              <a:defRPr sz="1300"/>
            </a:lvl1pPr>
          </a:lstStyle>
          <a:p>
            <a:fld id="{DD10687D-F56F-4F79-BAA7-68BB4D527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421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A BG 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363" y="-295672"/>
            <a:ext cx="978935" cy="1305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7" y="1598138"/>
            <a:ext cx="5829970" cy="1412045"/>
          </a:xfrm>
          <a:prstGeom prst="rect">
            <a:avLst/>
          </a:prstGeom>
        </p:spPr>
        <p:txBody>
          <a:bodyPr vert="horz" lIns="64288" tIns="32144" rIns="64288" bIns="32144" anchor="ctr" anchorCtr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3471220"/>
            <a:ext cx="4800266" cy="748059"/>
          </a:xfrm>
          <a:prstGeom prst="rect">
            <a:avLst/>
          </a:prstGeom>
        </p:spPr>
        <p:txBody>
          <a:bodyPr vert="horz" lIns="64288" tIns="32144" rIns="64288" bIns="32144" anchor="ctr" anchorCtr="0">
            <a:normAutofit/>
          </a:bodyPr>
          <a:lstStyle>
            <a:lvl1pPr marL="0" indent="0" algn="ctr">
              <a:buNone/>
              <a:defRPr b="1" i="1">
                <a:solidFill>
                  <a:srgbClr val="C00000"/>
                </a:solidFill>
                <a:latin typeface="Arial"/>
                <a:cs typeface="Arial"/>
              </a:defRPr>
            </a:lvl1pPr>
            <a:lvl2pPr marL="241080" indent="0" algn="ctr">
              <a:buNone/>
              <a:defRPr/>
            </a:lvl2pPr>
            <a:lvl3pPr marL="482162" indent="0" algn="ctr">
              <a:buNone/>
              <a:defRPr/>
            </a:lvl3pPr>
            <a:lvl4pPr marL="723242" indent="0" algn="ctr">
              <a:buNone/>
              <a:defRPr/>
            </a:lvl4pPr>
            <a:lvl5pPr marL="964322" indent="0" algn="ctr">
              <a:buNone/>
              <a:defRPr/>
            </a:lvl5pPr>
            <a:lvl6pPr marL="1205404" indent="0" algn="ctr">
              <a:buNone/>
              <a:defRPr/>
            </a:lvl6pPr>
            <a:lvl7pPr marL="1446484" indent="0" algn="ctr">
              <a:buNone/>
              <a:defRPr/>
            </a:lvl7pPr>
            <a:lvl8pPr marL="1687565" indent="0" algn="ctr">
              <a:buNone/>
              <a:defRPr/>
            </a:lvl8pPr>
            <a:lvl9pPr marL="192864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6544669" y="4862216"/>
            <a:ext cx="180827" cy="194221"/>
          </a:xfrm>
          <a:ln/>
        </p:spPr>
        <p:txBody>
          <a:bodyPr/>
          <a:lstStyle>
            <a:lvl1pPr>
              <a:defRPr/>
            </a:lvl1pPr>
          </a:lstStyle>
          <a:p>
            <a:fld id="{376B27FA-7AAC-4EA1-9377-FD60285F0D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22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76802"/>
            <a:ext cx="6858000" cy="446669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5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7" y="710088"/>
            <a:ext cx="6171530" cy="535604"/>
          </a:xfrm>
          <a:prstGeom prst="rect">
            <a:avLst/>
          </a:prstGeom>
        </p:spPr>
        <p:txBody>
          <a:bodyPr vert="horz" lIns="64288" tIns="32144" rIns="64288" bIns="32144" anchor="ctr" anchorCtr="0">
            <a:normAutofit/>
          </a:bodyPr>
          <a:lstStyle>
            <a:lvl1pPr>
              <a:defRPr sz="3150" b="1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7" y="1366244"/>
            <a:ext cx="6171530" cy="3455789"/>
          </a:xfrm>
          <a:prstGeom prst="rect">
            <a:avLst/>
          </a:prstGeom>
        </p:spPr>
        <p:txBody>
          <a:bodyPr vert="horz" lIns="64288" tIns="32144" rIns="64288" bIns="32144">
            <a:normAutofit/>
          </a:bodyPr>
          <a:lstStyle>
            <a:lvl1pPr marL="0" indent="0" algn="l">
              <a:buFontTx/>
              <a:buNone/>
              <a:defRPr sz="2325" b="1">
                <a:solidFill>
                  <a:srgbClr val="000080"/>
                </a:solidFill>
                <a:latin typeface="Arial"/>
                <a:cs typeface="Arial"/>
              </a:defRPr>
            </a:lvl1pPr>
            <a:lvl2pPr marL="259556" indent="-259556" algn="l">
              <a:buClrTx/>
              <a:buSzPct val="100000"/>
              <a:buFont typeface="Arial"/>
              <a:buChar char="•"/>
              <a:defRPr sz="2100">
                <a:latin typeface="Arial"/>
                <a:cs typeface="Arial"/>
              </a:defRPr>
            </a:lvl2pPr>
            <a:lvl3pPr marL="510779" indent="-251222" algn="l">
              <a:buClrTx/>
              <a:buSzPct val="100000"/>
              <a:buFont typeface="Arial"/>
              <a:buChar char="•"/>
              <a:defRPr i="1">
                <a:latin typeface="Arial"/>
                <a:cs typeface="Arial"/>
              </a:defRPr>
            </a:lvl3pPr>
            <a:lvl4pPr marL="772716" indent="-261938" algn="l">
              <a:buClrTx/>
              <a:buSzPct val="100000"/>
              <a:buFont typeface="Arial"/>
              <a:buChar char="•"/>
              <a:defRPr sz="1650">
                <a:latin typeface="Arial"/>
                <a:cs typeface="Arial"/>
              </a:defRPr>
            </a:lvl4pPr>
            <a:lvl5pPr marL="1027510" indent="-257175" algn="l">
              <a:buClrTx/>
              <a:buSzPct val="100000"/>
              <a:buFont typeface="Arial"/>
              <a:buChar char="•"/>
              <a:defRPr sz="165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6514766" y="4862216"/>
            <a:ext cx="180827" cy="194221"/>
          </a:xfrm>
          <a:ln/>
        </p:spPr>
        <p:txBody>
          <a:bodyPr/>
          <a:lstStyle>
            <a:lvl1pPr>
              <a:defRPr/>
            </a:lvl1pPr>
          </a:lstStyle>
          <a:p>
            <a:fld id="{376B27FA-7AAC-4EA1-9377-FD60285F0D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836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563320" y="4862216"/>
            <a:ext cx="180827" cy="19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75">
                <a:solidFill>
                  <a:schemeClr val="accent2">
                    <a:lumMod val="75000"/>
                  </a:schemeClr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defRPr>
            </a:lvl1pPr>
            <a:lvl2pPr marL="391776" indent="-150683" eaLnBrk="0" hangingPunct="0"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602732" indent="-120547" eaLnBrk="0" hangingPunct="0"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843826" indent="-120547" eaLnBrk="0" hangingPunct="0"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1084919" indent="-120547" eaLnBrk="0" hangingPunct="0"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1326011" indent="-120547" algn="ctr" eaLnBrk="0" fontAlgn="base" hangingPunct="0">
              <a:spcBef>
                <a:spcPct val="0"/>
              </a:spcBef>
              <a:spcAft>
                <a:spcPct val="0"/>
              </a:spcAft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1567105" indent="-120547" algn="ctr" eaLnBrk="0" fontAlgn="base" hangingPunct="0">
              <a:spcBef>
                <a:spcPct val="0"/>
              </a:spcBef>
              <a:spcAft>
                <a:spcPct val="0"/>
              </a:spcAft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808198" indent="-120547" algn="ctr" eaLnBrk="0" fontAlgn="base" hangingPunct="0">
              <a:spcBef>
                <a:spcPct val="0"/>
              </a:spcBef>
              <a:spcAft>
                <a:spcPct val="0"/>
              </a:spcAft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2049290" indent="-120547" algn="ctr" eaLnBrk="0" fontAlgn="base" hangingPunct="0">
              <a:spcBef>
                <a:spcPct val="0"/>
              </a:spcBef>
              <a:spcAft>
                <a:spcPct val="0"/>
              </a:spcAft>
              <a:defRPr sz="225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DD7F2663-7B3C-4912-8424-B9BB0A1301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Picture 4" descr="TIA BG LOGO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363" y="-295672"/>
            <a:ext cx="978935" cy="13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7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241093" algn="ctr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80820" indent="-180820" algn="ctr" rtl="0" eaLnBrk="0" fontAlgn="base" hangingPunct="0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391776" indent="-150683" algn="ctr" rtl="0" eaLnBrk="0" fontAlgn="base" hangingPunct="0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602732" indent="-120547" algn="ctr" rtl="0" eaLnBrk="0" fontAlgn="base" hangingPunct="0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843826" indent="-120547" algn="ctr" rtl="0" eaLnBrk="0" fontAlgn="base" hangingPunct="0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084919" indent="-120547" algn="ctr" rtl="0" eaLnBrk="0" fontAlgn="base" hangingPunct="0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41093" algn="ctr" rtl="0" fontAlgn="base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82186" algn="ctr" rtl="0" fontAlgn="base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23279" algn="ctr" rtl="0" fontAlgn="base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64372" algn="ctr" rtl="0" fontAlgn="base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TIA Update  </a:t>
            </a:r>
            <a:br>
              <a:rPr lang="en-US" sz="3000" b="1" dirty="0"/>
            </a:br>
            <a:r>
              <a:rPr lang="en-US" sz="3000" b="1" dirty="0"/>
              <a:t>NPSTC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3286385"/>
            <a:ext cx="4800266" cy="1130531"/>
          </a:xfrm>
        </p:spPr>
        <p:txBody>
          <a:bodyPr>
            <a:normAutofit fontScale="62500" lnSpcReduction="20000"/>
          </a:bodyPr>
          <a:lstStyle/>
          <a:p>
            <a:endParaRPr lang="en-US" sz="1800" dirty="0"/>
          </a:p>
          <a:p>
            <a:r>
              <a:rPr lang="en-US" sz="1800" dirty="0"/>
              <a:t>Chris Lougee</a:t>
            </a:r>
          </a:p>
          <a:p>
            <a:r>
              <a:rPr lang="en-US" sz="1800" dirty="0"/>
              <a:t>Chair, Private Radio Section (PRS)</a:t>
            </a:r>
          </a:p>
          <a:p>
            <a:r>
              <a:rPr lang="en-US" sz="1800" dirty="0"/>
              <a:t>Telecommunications Industry Association</a:t>
            </a:r>
          </a:p>
          <a:p>
            <a:endParaRPr lang="en-US" sz="1800" dirty="0"/>
          </a:p>
          <a:p>
            <a:r>
              <a:rPr lang="en-US" sz="1800" dirty="0"/>
              <a:t>Vice President</a:t>
            </a:r>
          </a:p>
          <a:p>
            <a:r>
              <a:rPr lang="en-US" sz="1800" dirty="0"/>
              <a:t>Icom America, Inc.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49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TIA initiated (not P25 SOR based)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7" y="1506762"/>
            <a:ext cx="6357858" cy="3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84301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</a:p>
          <a:p>
            <a:pPr lvl="2"/>
            <a:r>
              <a:rPr lang="en-US" dirty="0" smtClean="0"/>
              <a:t>New standards</a:t>
            </a:r>
          </a:p>
          <a:p>
            <a:pPr lvl="2"/>
            <a:r>
              <a:rPr lang="en-US" dirty="0" smtClean="0"/>
              <a:t>Standards in process</a:t>
            </a:r>
          </a:p>
          <a:p>
            <a:pPr lvl="3"/>
            <a:r>
              <a:rPr lang="en-US" dirty="0" smtClean="0"/>
              <a:t>Steve Nichols, Director, PTIG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325" b="1" dirty="0" smtClean="0">
                <a:solidFill>
                  <a:srgbClr val="000080"/>
                </a:solidFill>
              </a:rPr>
              <a:t>Policy</a:t>
            </a:r>
          </a:p>
          <a:p>
            <a:pPr lvl="2"/>
            <a:r>
              <a:rPr lang="en-US" dirty="0"/>
              <a:t>CAP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700 MHz Deployable Trunked Channels</a:t>
            </a:r>
          </a:p>
          <a:p>
            <a:pPr lvl="2"/>
            <a:r>
              <a:rPr lang="en-US" dirty="0" smtClean="0"/>
              <a:t>700 MHz Petition to Reconsider</a:t>
            </a:r>
          </a:p>
          <a:p>
            <a:pPr lvl="2"/>
            <a:endParaRPr lang="en-US" dirty="0"/>
          </a:p>
          <a:p>
            <a:pPr marL="259557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24835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Chris Lougee </a:t>
            </a:r>
            <a:endParaRPr lang="en-US" dirty="0"/>
          </a:p>
          <a:p>
            <a:pPr algn="ctr"/>
            <a:r>
              <a:rPr lang="en-US" dirty="0" smtClean="0"/>
              <a:t>Chair, Private Radio Section</a:t>
            </a:r>
            <a:r>
              <a:rPr lang="en-US" dirty="0"/>
              <a:t> </a:t>
            </a:r>
            <a:r>
              <a:rPr lang="en-US" dirty="0" smtClean="0"/>
              <a:t>(PRS)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Vice President, Icom America, Inc.</a:t>
            </a:r>
          </a:p>
          <a:p>
            <a:pPr algn="ctr"/>
            <a:r>
              <a:rPr lang="en-US" dirty="0" smtClean="0"/>
              <a:t>425-450-6073 </a:t>
            </a:r>
            <a:endParaRPr lang="en-US" dirty="0"/>
          </a:p>
          <a:p>
            <a:pPr algn="ctr"/>
            <a:r>
              <a:rPr lang="en-US" dirty="0" smtClean="0">
                <a:solidFill>
                  <a:schemeClr val="hlink"/>
                </a:solidFill>
              </a:rPr>
              <a:t>chrislougee@icomamerica.com</a:t>
            </a:r>
            <a:endParaRPr lang="en-US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27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7" y="467675"/>
            <a:ext cx="6171530" cy="1046799"/>
          </a:xfrm>
        </p:spPr>
        <p:txBody>
          <a:bodyPr>
            <a:normAutofit/>
          </a:bodyPr>
          <a:lstStyle/>
          <a:p>
            <a:r>
              <a:rPr lang="en-US" dirty="0" smtClean="0"/>
              <a:t>Who is TIA?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6191250" cy="38043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Trade </a:t>
            </a:r>
            <a:r>
              <a:rPr lang="en-US" dirty="0"/>
              <a:t>association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Global </a:t>
            </a:r>
            <a:r>
              <a:rPr lang="en-US" dirty="0"/>
              <a:t>information and communications technology (ICT) industry </a:t>
            </a:r>
            <a:endParaRPr lang="en-US" dirty="0" smtClean="0"/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Standards development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olicy initiatives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Business opportunities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Market intelligence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Networking </a:t>
            </a:r>
            <a:r>
              <a:rPr lang="en-US" dirty="0"/>
              <a:t>events.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undreds </a:t>
            </a:r>
            <a:r>
              <a:rPr lang="en-US" dirty="0"/>
              <a:t>of </a:t>
            </a:r>
            <a:r>
              <a:rPr lang="en-US" dirty="0" smtClean="0"/>
              <a:t>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7631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TIA </a:t>
            </a:r>
            <a:r>
              <a:rPr lang="en-US" dirty="0" smtClean="0"/>
              <a:t>“Policy”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articipate in policy </a:t>
            </a:r>
            <a:r>
              <a:rPr lang="en-US" dirty="0"/>
              <a:t>decisions </a:t>
            </a:r>
            <a:endParaRPr lang="en-US" dirty="0" smtClean="0"/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the communications </a:t>
            </a:r>
            <a:r>
              <a:rPr lang="en-US" dirty="0" smtClean="0"/>
              <a:t>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egulatory issues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Affect member companies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Events</a:t>
            </a:r>
            <a:r>
              <a:rPr lang="en-US" dirty="0"/>
              <a:t>, Publications and </a:t>
            </a:r>
            <a:r>
              <a:rPr lang="en-US" dirty="0" smtClean="0"/>
              <a:t>Filings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Committees and Working Groups</a:t>
            </a:r>
          </a:p>
          <a:p>
            <a:pPr lvl="2" indent="0">
              <a:buNone/>
            </a:pP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>Wireless </a:t>
            </a:r>
            <a:r>
              <a:rPr lang="en-US" dirty="0"/>
              <a:t>Communications Division (WCD</a:t>
            </a:r>
            <a:r>
              <a:rPr lang="en-US" dirty="0" smtClean="0"/>
              <a:t>)</a:t>
            </a:r>
          </a:p>
          <a:p>
            <a:pPr lvl="4" indent="0">
              <a:buNone/>
            </a:pPr>
            <a:endParaRPr lang="en-US" dirty="0" smtClean="0"/>
          </a:p>
          <a:p>
            <a:pPr lvl="4" indent="0">
              <a:buNone/>
            </a:pPr>
            <a:r>
              <a:rPr lang="en-US" dirty="0" smtClean="0"/>
              <a:t>Private Radio Section (PRS)</a:t>
            </a:r>
            <a:endParaRPr lang="en-US" dirty="0"/>
          </a:p>
          <a:p>
            <a:pPr lvl="3" indent="0">
              <a:buNone/>
            </a:pPr>
            <a:endParaRPr lang="en-US" dirty="0"/>
          </a:p>
          <a:p>
            <a:pPr marL="60245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2770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TIA “Technology </a:t>
            </a:r>
            <a:r>
              <a:rPr lang="en-US" dirty="0"/>
              <a:t>&amp; </a:t>
            </a:r>
            <a:r>
              <a:rPr lang="en-US" dirty="0" smtClean="0"/>
              <a:t>Standards”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7" y="1366244"/>
            <a:ext cx="6352356" cy="31938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Accredited </a:t>
            </a:r>
            <a:r>
              <a:rPr lang="en-US" dirty="0"/>
              <a:t>by the American National Standards Institute (</a:t>
            </a:r>
            <a:r>
              <a:rPr lang="en-US" dirty="0" smtClean="0"/>
              <a:t>ANSI)</a:t>
            </a:r>
          </a:p>
          <a:p>
            <a:pPr marL="60245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voluntary, consensus-based industry standards </a:t>
            </a:r>
            <a:endParaRPr lang="en-US" dirty="0" smtClean="0"/>
          </a:p>
          <a:p>
            <a:pPr marL="602456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/>
              <a:t>engineering </a:t>
            </a:r>
            <a:r>
              <a:rPr lang="en-US" dirty="0" smtClean="0"/>
              <a:t>committees</a:t>
            </a:r>
          </a:p>
          <a:p>
            <a:pPr lvl="2" indent="0">
              <a:buNone/>
            </a:pP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>TR-8 “Mobile </a:t>
            </a:r>
            <a:r>
              <a:rPr lang="en-US" dirty="0"/>
              <a:t>and Personal Private Radio </a:t>
            </a:r>
            <a:r>
              <a:rPr lang="en-US" dirty="0" smtClean="0"/>
              <a:t>Standards”</a:t>
            </a:r>
          </a:p>
          <a:p>
            <a:pPr lvl="4" indent="0">
              <a:buNone/>
            </a:pPr>
            <a:endParaRPr lang="en-US" dirty="0" smtClean="0"/>
          </a:p>
          <a:p>
            <a:pPr lvl="4" indent="0">
              <a:buNone/>
            </a:pPr>
            <a:r>
              <a:rPr lang="en-US" dirty="0" smtClean="0"/>
              <a:t>Formulation </a:t>
            </a:r>
            <a:r>
              <a:rPr lang="en-US" dirty="0"/>
              <a:t>of TIA-102 Series standards for </a:t>
            </a:r>
            <a:r>
              <a:rPr lang="en-US" dirty="0" smtClean="0"/>
              <a:t>Project </a:t>
            </a:r>
            <a:r>
              <a:rPr lang="en-US" dirty="0"/>
              <a:t>25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16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57" y="1279924"/>
            <a:ext cx="4504817" cy="2338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545" y="1476445"/>
            <a:ext cx="140775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Jim </a:t>
            </a:r>
            <a:r>
              <a:rPr lang="en-US" sz="1100" dirty="0" err="1" smtClean="0"/>
              <a:t>Downes</a:t>
            </a:r>
            <a:endParaRPr lang="en-US" sz="1100" dirty="0"/>
          </a:p>
          <a:p>
            <a:r>
              <a:rPr lang="en-US" sz="1100" dirty="0" smtClean="0"/>
              <a:t>P25SC Chair</a:t>
            </a:r>
            <a:endParaRPr lang="en-US" sz="1100" dirty="0"/>
          </a:p>
          <a:p>
            <a:r>
              <a:rPr lang="en-US" sz="1100" dirty="0" smtClean="0"/>
              <a:t>DHS, OEC</a:t>
            </a:r>
          </a:p>
          <a:p>
            <a:endParaRPr lang="en-US" sz="1100" dirty="0"/>
          </a:p>
          <a:p>
            <a:r>
              <a:rPr lang="en-US" sz="1100" dirty="0" smtClean="0"/>
              <a:t>George Crouch</a:t>
            </a:r>
          </a:p>
          <a:p>
            <a:r>
              <a:rPr lang="en-US" sz="1100" dirty="0" smtClean="0"/>
              <a:t>P25 SC Vice Chair</a:t>
            </a:r>
          </a:p>
          <a:p>
            <a:r>
              <a:rPr lang="en-US" sz="1100" dirty="0" smtClean="0"/>
              <a:t>NASTD</a:t>
            </a:r>
          </a:p>
          <a:p>
            <a:r>
              <a:rPr lang="en-US" sz="1100" dirty="0" smtClean="0"/>
              <a:t>State of SC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Julio </a:t>
            </a:r>
            <a:r>
              <a:rPr lang="en-US" sz="1100" dirty="0" err="1" smtClean="0"/>
              <a:t>Laguardia</a:t>
            </a:r>
            <a:endParaRPr lang="en-US" sz="1100" dirty="0"/>
          </a:p>
          <a:p>
            <a:r>
              <a:rPr lang="en-US" sz="1100" dirty="0" smtClean="0"/>
              <a:t>UNS Chair</a:t>
            </a:r>
          </a:p>
          <a:p>
            <a:r>
              <a:rPr lang="en-US" sz="1100" dirty="0" smtClean="0"/>
              <a:t>DOJ</a:t>
            </a:r>
          </a:p>
          <a:p>
            <a:endParaRPr lang="en-US" sz="1100" dirty="0"/>
          </a:p>
          <a:p>
            <a:r>
              <a:rPr lang="en-US" sz="1100" dirty="0" smtClean="0"/>
              <a:t>Paul Gilbert</a:t>
            </a:r>
          </a:p>
          <a:p>
            <a:r>
              <a:rPr lang="en-US" sz="1100" dirty="0" smtClean="0"/>
              <a:t>UNS Vice Chair</a:t>
            </a:r>
          </a:p>
          <a:p>
            <a:r>
              <a:rPr lang="en-US" sz="1100" dirty="0" smtClean="0"/>
              <a:t>TX DOT</a:t>
            </a:r>
          </a:p>
          <a:p>
            <a:r>
              <a:rPr lang="en-US" sz="1100" dirty="0" smtClean="0"/>
              <a:t>State of TX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875615" y="3564303"/>
            <a:ext cx="12121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Brandon </a:t>
            </a:r>
            <a:r>
              <a:rPr lang="en-US" sz="1100" dirty="0" err="1" smtClean="0"/>
              <a:t>Diemer</a:t>
            </a:r>
            <a:endParaRPr lang="en-US" sz="1100" dirty="0"/>
          </a:p>
          <a:p>
            <a:r>
              <a:rPr lang="en-US" sz="1100" dirty="0" smtClean="0"/>
              <a:t>APIC Chair</a:t>
            </a:r>
          </a:p>
          <a:p>
            <a:r>
              <a:rPr lang="en-US" sz="1100" dirty="0" smtClean="0"/>
              <a:t>BLM 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087806" y="3550905"/>
            <a:ext cx="293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Chris Lougee           Andy </a:t>
            </a:r>
            <a:r>
              <a:rPr lang="en-US" sz="1100" dirty="0"/>
              <a:t>Davis</a:t>
            </a:r>
          </a:p>
          <a:p>
            <a:r>
              <a:rPr lang="en-US" sz="1100" dirty="0" smtClean="0"/>
              <a:t>PRS Chair                TR8 Chair</a:t>
            </a:r>
          </a:p>
          <a:p>
            <a:r>
              <a:rPr lang="en-US" sz="1100" dirty="0" smtClean="0"/>
              <a:t>Icom America, Inc.   Motorola Solutions, Inc.</a:t>
            </a:r>
          </a:p>
          <a:p>
            <a:endParaRPr lang="en-US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9953" y="759012"/>
            <a:ext cx="599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“Standards” and “Policy” Working Together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92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P25 User Needs Subcommittee (UNS)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6" y="1366244"/>
            <a:ext cx="6416151" cy="3455789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2400" b="1" dirty="0">
                <a:solidFill>
                  <a:srgbClr val="000080"/>
                </a:solidFill>
              </a:rPr>
              <a:t>Provides input to P25 Steering Committee</a:t>
            </a:r>
          </a:p>
          <a:p>
            <a:pPr lvl="1"/>
            <a:r>
              <a:rPr lang="en-US" dirty="0" smtClean="0"/>
              <a:t>Recommends Priorities of SOR </a:t>
            </a:r>
            <a:r>
              <a:rPr lang="en-US" dirty="0"/>
              <a:t>content for </a:t>
            </a:r>
            <a:r>
              <a:rPr lang="en-US" dirty="0" smtClean="0"/>
              <a:t>consideration for standardization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Gathers </a:t>
            </a:r>
            <a:r>
              <a:rPr lang="en-US" dirty="0"/>
              <a:t>input from a variety of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Consideration for inclusion </a:t>
            </a:r>
            <a:r>
              <a:rPr lang="en-US" dirty="0"/>
              <a:t>in the </a:t>
            </a:r>
            <a:r>
              <a:rPr lang="en-US" dirty="0" smtClean="0"/>
              <a:t>SOR</a:t>
            </a:r>
          </a:p>
          <a:p>
            <a:pPr marL="0" lvl="1" indent="0">
              <a:buNone/>
            </a:pPr>
            <a:endParaRPr lang="en-US" sz="2325" b="1" dirty="0" smtClean="0">
              <a:solidFill>
                <a:srgbClr val="000080"/>
              </a:solidFill>
            </a:endParaRPr>
          </a:p>
          <a:p>
            <a:pPr marL="0" lvl="1" indent="0">
              <a:buNone/>
            </a:pPr>
            <a:r>
              <a:rPr lang="en-US" sz="2325" b="1" dirty="0">
                <a:solidFill>
                  <a:srgbClr val="000080"/>
                </a:solidFill>
              </a:rPr>
              <a:t>P25 Statement of Requirements (SOR)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quipment </a:t>
            </a:r>
            <a:r>
              <a:rPr lang="en-US" dirty="0"/>
              <a:t>functionality </a:t>
            </a:r>
            <a:r>
              <a:rPr lang="en-US" dirty="0" smtClean="0"/>
              <a:t>critical </a:t>
            </a:r>
            <a:r>
              <a:rPr lang="en-US" dirty="0"/>
              <a:t>for Public </a:t>
            </a:r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P25 </a:t>
            </a:r>
            <a:r>
              <a:rPr lang="en-US" dirty="0"/>
              <a:t>Steering Committee </a:t>
            </a:r>
            <a:r>
              <a:rPr lang="en-US" dirty="0" smtClean="0"/>
              <a:t>sends SOR </a:t>
            </a:r>
            <a:r>
              <a:rPr lang="en-US" dirty="0"/>
              <a:t>priorities to </a:t>
            </a:r>
            <a:r>
              <a:rPr lang="en-US" dirty="0" smtClean="0"/>
              <a:t>APIC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2325" b="1" dirty="0">
                <a:solidFill>
                  <a:srgbClr val="000080"/>
                </a:solidFill>
              </a:rPr>
              <a:t>Membership open to users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12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7" y="680208"/>
            <a:ext cx="6171530" cy="535604"/>
          </a:xfrm>
        </p:spPr>
        <p:txBody>
          <a:bodyPr>
            <a:noAutofit/>
          </a:bodyPr>
          <a:lstStyle/>
          <a:p>
            <a:r>
              <a:rPr lang="en-US" sz="2000" dirty="0"/>
              <a:t>APCO Project 25 Interface Committee (“APIC”)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7" y="1215811"/>
            <a:ext cx="6171530" cy="404945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Provides technical assistance to P25 and TIA</a:t>
            </a:r>
          </a:p>
          <a:p>
            <a:pPr lvl="1"/>
            <a:r>
              <a:rPr lang="en-US" sz="2200" dirty="0"/>
              <a:t>Formulating, and preparing documentation for the Project 25 Standard. 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ecommendations </a:t>
            </a:r>
            <a:r>
              <a:rPr lang="en-US" sz="2200" dirty="0"/>
              <a:t>to clarify or improve standards requirements </a:t>
            </a:r>
          </a:p>
          <a:p>
            <a:endParaRPr lang="en-US" dirty="0"/>
          </a:p>
          <a:p>
            <a:pPr marL="0" lvl="1" indent="0">
              <a:buNone/>
            </a:pPr>
            <a:r>
              <a:rPr lang="en-US" sz="2400" b="1" dirty="0">
                <a:solidFill>
                  <a:srgbClr val="000080"/>
                </a:solidFill>
              </a:rPr>
              <a:t>Address </a:t>
            </a:r>
            <a:r>
              <a:rPr lang="en-US" sz="2400" b="1" dirty="0" smtClean="0">
                <a:solidFill>
                  <a:srgbClr val="000080"/>
                </a:solidFill>
              </a:rPr>
              <a:t>needs </a:t>
            </a:r>
            <a:r>
              <a:rPr lang="en-US" sz="2400" b="1" dirty="0">
                <a:solidFill>
                  <a:srgbClr val="000080"/>
                </a:solidFill>
              </a:rPr>
              <a:t>of the public safety communications community</a:t>
            </a:r>
          </a:p>
          <a:p>
            <a:pPr lvl="1"/>
            <a:r>
              <a:rPr lang="en-US" dirty="0" smtClean="0"/>
              <a:t>Technology studies</a:t>
            </a:r>
          </a:p>
          <a:p>
            <a:pPr lvl="1"/>
            <a:r>
              <a:rPr lang="en-US" dirty="0" smtClean="0"/>
              <a:t>Reviews operational requirements (SOR)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tests </a:t>
            </a:r>
            <a:endParaRPr lang="en-US" dirty="0" smtClean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technical concept papers.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“All volunteer” </a:t>
            </a:r>
            <a:r>
              <a:rPr lang="en-US" dirty="0"/>
              <a:t>organization </a:t>
            </a:r>
          </a:p>
          <a:p>
            <a:pPr lvl="1"/>
            <a:r>
              <a:rPr lang="en-US" dirty="0"/>
              <a:t>Open to any organization, or individual, with an interest in developing P25 standards</a:t>
            </a:r>
          </a:p>
          <a:p>
            <a:pPr lvl="1"/>
            <a:r>
              <a:rPr lang="en-US" dirty="0"/>
              <a:t>Wider and more diverse forum of interested participants than P25/TR8 members</a:t>
            </a:r>
          </a:p>
          <a:p>
            <a:pPr marL="0" lvl="1" indent="0">
              <a:buSz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1" indent="0">
              <a:buSzTx/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>
                <a:solidFill>
                  <a:srgbClr val="FF0000"/>
                </a:solidFill>
              </a:rPr>
              <a:t>a standards formulating body 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251223" lvl="2" indent="0">
              <a:buSzTx/>
              <a:buNone/>
            </a:pPr>
            <a:r>
              <a:rPr lang="en-US" sz="1975" dirty="0" smtClean="0"/>
              <a:t>Ad </a:t>
            </a:r>
            <a:r>
              <a:rPr lang="en-US" sz="1975" dirty="0"/>
              <a:t>hoc committee of the TIA Private Radio Section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Join in … become a part of the P25 Standards Development process!!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6204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5" y="909842"/>
            <a:ext cx="6389938" cy="39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2031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27FA-7AAC-4EA1-9377-FD60285F0D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00" y="750481"/>
            <a:ext cx="5870244" cy="41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774651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24819</TotalTime>
  <Words>457</Words>
  <Application>Microsoft Macintosh PowerPoint</Application>
  <PresentationFormat>Custom</PresentationFormat>
  <Paragraphs>128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Title - Center</vt:lpstr>
      <vt:lpstr>TIA Update   NPSTC</vt:lpstr>
      <vt:lpstr>Who is TIA?</vt:lpstr>
      <vt:lpstr>TIA “Policy”</vt:lpstr>
      <vt:lpstr>TIA “Technology &amp; Standards”</vt:lpstr>
      <vt:lpstr>Slide 5</vt:lpstr>
      <vt:lpstr>P25 User Needs Subcommittee (UNS) </vt:lpstr>
      <vt:lpstr>APCO Project 25 Interface Committee (“APIC”)</vt:lpstr>
      <vt:lpstr>Slide 8</vt:lpstr>
      <vt:lpstr>Slide 9</vt:lpstr>
      <vt:lpstr>TIA initiated (not P25 SOR based)</vt:lpstr>
      <vt:lpstr>Current Activities</vt:lpstr>
      <vt:lpstr>Contact Information </vt:lpstr>
    </vt:vector>
  </TitlesOfParts>
  <Company>AURAS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Sugar</dc:creator>
  <cp:lastModifiedBy>James Russell</cp:lastModifiedBy>
  <cp:revision>823</cp:revision>
  <cp:lastPrinted>2014-07-23T14:34:06Z</cp:lastPrinted>
  <dcterms:created xsi:type="dcterms:W3CDTF">2015-03-19T23:03:59Z</dcterms:created>
  <dcterms:modified xsi:type="dcterms:W3CDTF">2015-03-19T23:04:50Z</dcterms:modified>
</cp:coreProperties>
</file>